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9A6EDA3-EA9C-49EB-8A81-0A3736C6832A}" type="datetimeFigureOut">
              <a:rPr lang="uk-UA" smtClean="0"/>
              <a:t>20.08.2013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B1DF8A-D973-439F-80DE-AE88596DC0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1683568"/>
            <a:ext cx="7406640" cy="42484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488832" cy="67687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Туве Янсон</a:t>
            </a:r>
            <a:r>
              <a:rPr lang="en-US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 «Капелюх</a:t>
            </a:r>
            <a:r>
              <a:rPr lang="en-US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   </a:t>
            </a:r>
            <a:r>
              <a:rPr lang="uk-UA" sz="4400" b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чарівника» </a:t>
            </a:r>
            <a:endParaRPr lang="en-US" sz="4400" b="1" dirty="0" smtClean="0">
              <a:solidFill>
                <a:srgbClr val="7030A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Чарівність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художнього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світу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твору.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Його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персонажі,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втілення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в них </a:t>
            </a: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ідей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sz="2600" b="1" i="1" dirty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доброти, щирості, 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 smtClean="0">
                <a:solidFill>
                  <a:schemeClr val="accent3"/>
                </a:solidFill>
                <a:latin typeface="Arial Black" pitchFamily="34" charset="0"/>
                <a:ea typeface="Times New Roman"/>
                <a:cs typeface="Times New Roman"/>
              </a:rPr>
              <a:t>сімейних цінностей</a:t>
            </a:r>
            <a:endParaRPr lang="en-US" sz="2600" b="1" i="1" dirty="0" smtClean="0">
              <a:solidFill>
                <a:schemeClr val="accent3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lvl="0" algn="ctr">
              <a:spcBef>
                <a:spcPts val="800"/>
              </a:spcBef>
              <a:buClrTx/>
              <a:buSzTx/>
            </a:pPr>
            <a:endParaRPr lang="en-US" sz="1400" cap="all" spc="400" dirty="0" smtClean="0">
              <a:solidFill>
                <a:srgbClr val="000000"/>
              </a:solidFill>
              <a:latin typeface="Franklin Gothic Book"/>
              <a:ea typeface="+mj-ea"/>
              <a:cs typeface="Tunga" pitchFamily="2"/>
            </a:endParaRPr>
          </a:p>
          <a:p>
            <a:pPr marL="0" lvl="0" algn="ctr">
              <a:spcBef>
                <a:spcPts val="800"/>
              </a:spcBef>
              <a:buClrTx/>
              <a:buSzTx/>
            </a:pPr>
            <a:endParaRPr lang="en-US" sz="1400" cap="all" spc="400" dirty="0" smtClean="0">
              <a:solidFill>
                <a:srgbClr val="000000"/>
              </a:solidFill>
              <a:latin typeface="Franklin Gothic Book"/>
              <a:ea typeface="+mj-ea"/>
              <a:cs typeface="Tunga" pitchFamily="2"/>
            </a:endParaRPr>
          </a:p>
          <a:p>
            <a:pPr marL="0" lvl="0" algn="ctr">
              <a:spcBef>
                <a:spcPts val="800"/>
              </a:spcBef>
              <a:buClrTx/>
              <a:buSzTx/>
            </a:pPr>
            <a:r>
              <a:rPr lang="uk-UA" sz="1400" cap="all" spc="400" dirty="0" smtClean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Автор </a:t>
            </a:r>
            <a:r>
              <a:rPr lang="uk-UA" sz="1400" cap="all" spc="400" dirty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презентації –</a:t>
            </a:r>
          </a:p>
          <a:p>
            <a:pPr marL="0" lvl="0" algn="ctr">
              <a:spcBef>
                <a:spcPts val="800"/>
              </a:spcBef>
              <a:buClrTx/>
              <a:buSzTx/>
            </a:pPr>
            <a:r>
              <a:rPr lang="uk-UA" sz="1400" cap="all" spc="400" dirty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 вчитель Великокусковецької загальноосвітньої школи І-ІІ ступенів</a:t>
            </a:r>
          </a:p>
          <a:p>
            <a:pPr marL="0" lvl="0" algn="ctr">
              <a:spcBef>
                <a:spcPts val="800"/>
              </a:spcBef>
              <a:buClrTx/>
              <a:buSzTx/>
            </a:pPr>
            <a:r>
              <a:rPr lang="uk-UA" sz="1400" cap="all" spc="400" dirty="0">
                <a:solidFill>
                  <a:srgbClr val="000000"/>
                </a:solidFill>
                <a:latin typeface="Franklin Gothic Book"/>
                <a:ea typeface="+mj-ea"/>
                <a:cs typeface="Tunga" pitchFamily="2"/>
              </a:rPr>
              <a:t>Солонина О.П.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6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C:\Users\Артем\Pictures\img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7" r="41433" b="7524"/>
          <a:stretch/>
        </p:blipFill>
        <p:spPr bwMode="auto">
          <a:xfrm>
            <a:off x="4716016" y="2564904"/>
            <a:ext cx="3456384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374441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14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Перегляд мультфільму </a:t>
            </a:r>
            <a:r>
              <a:rPr lang="ru-RU" sz="28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«Все дело в шляпе</a:t>
            </a:r>
            <a:r>
              <a:rPr lang="uk-UA" sz="28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». </a:t>
            </a:r>
            <a:endParaRPr lang="uk-UA" sz="2800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marL="276225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Чи такими ви уявляли героїв твору?</a:t>
            </a:r>
            <a:endParaRPr lang="uk-UA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76225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Який епізод мультфільму не відповідає повісті?</a:t>
            </a:r>
            <a:endParaRPr lang="uk-UA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6" descr="fmt_53_brd_4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75" y="1988840"/>
            <a:ext cx="2958033" cy="381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8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052736"/>
            <a:ext cx="3419856" cy="475370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Хто зображений на ілюстрації Туве Янсон? </a:t>
            </a:r>
            <a:endParaRPr lang="uk-UA" b="1" i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Розкажіть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його історію.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:\Users\Артем\Pictures\img021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7336" r="33489" b="54495"/>
          <a:stretch/>
        </p:blipFill>
        <p:spPr bwMode="auto">
          <a:xfrm rot="16200000">
            <a:off x="143508" y="1736812"/>
            <a:ext cx="511256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0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3815280" cy="4465671"/>
          </a:xfrm>
        </p:spPr>
        <p:txBody>
          <a:bodyPr>
            <a:normAutofit fontScale="92500" lnSpcReduction="20000"/>
          </a:bodyPr>
          <a:lstStyle/>
          <a:p>
            <a:pPr marL="457200" lvl="1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Інтерактивна вправа «Навігатор».</a:t>
            </a:r>
            <a:r>
              <a:rPr lang="uk-UA" sz="24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uk-UA" sz="1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1055370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Знайдіть  </a:t>
            </a:r>
            <a:r>
              <a:rPr lang="uk-UA" sz="26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 підручнику  опис рубіну і виразно </a:t>
            </a: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зачитайте його.</a:t>
            </a:r>
          </a:p>
          <a:p>
            <a:pPr marL="1055370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Які </a:t>
            </a:r>
            <a:r>
              <a:rPr lang="uk-UA" sz="2600" b="1" i="1" dirty="0">
                <a:solidFill>
                  <a:srgbClr val="0070C0"/>
                </a:solidFill>
                <a:latin typeface="Times New Roman"/>
                <a:ea typeface="Calibri"/>
              </a:rPr>
              <a:t>художні засоби використала письменниця в </a:t>
            </a:r>
            <a:r>
              <a:rPr lang="uk-UA" sz="26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описі?</a:t>
            </a:r>
            <a:endParaRPr lang="uk-UA" sz="26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8" name="Объект 7" descr="C:\Users\Артем\Pictures\img02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t="56548" r="10904" b="8559"/>
          <a:stretch/>
        </p:blipFill>
        <p:spPr bwMode="auto">
          <a:xfrm rot="16200000">
            <a:off x="107501" y="1556789"/>
            <a:ext cx="525659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-603448"/>
            <a:ext cx="7024744" cy="3600400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Літературна </a:t>
            </a:r>
            <a:r>
              <a:rPr lang="uk-UA" b="1" i="1" dirty="0">
                <a:solidFill>
                  <a:srgbClr val="C00000"/>
                </a:solidFill>
              </a:rPr>
              <a:t>розминка.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0070C0"/>
                </a:solidFill>
              </a:rPr>
              <a:t>Назвіть всіх друзів Мумі-троля. </a:t>
            </a:r>
            <a:br>
              <a:rPr lang="uk-UA" b="1" dirty="0">
                <a:solidFill>
                  <a:srgbClr val="0070C0"/>
                </a:solidFill>
              </a:rPr>
            </a:b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608512" cy="3240360"/>
          </a:xfrm>
          <a:prstGeom prst="rect">
            <a:avLst/>
          </a:prstGeom>
          <a:noFill/>
          <a:ln w="9525">
            <a:solidFill>
              <a:srgbClr val="90AA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5760640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uk-UA" sz="28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Теорія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літератури.</a:t>
            </a:r>
            <a:endParaRPr lang="uk-UA" sz="2800" b="1" i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-342900" algn="just">
              <a:lnSpc>
                <a:spcPct val="160000"/>
              </a:lnSpc>
              <a:buFont typeface="+mj-lt"/>
              <a:buAutoNum type="arabicPeriod"/>
            </a:pPr>
            <a:r>
              <a:rPr lang="uk-UA" sz="28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Пригадаємо</a:t>
            </a:r>
            <a:r>
              <a:rPr lang="uk-UA" sz="28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uk-UA" sz="28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             У творах художньої літератури 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літературними героями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називають   дійових осіб, широко і всебічно зображених, наділених яскравими характерами.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uk-UA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uk-UA" sz="28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Запам’ятаємо:</a:t>
            </a:r>
            <a:endParaRPr lang="uk-UA" sz="2800" b="1" dirty="0" smtClean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817245" algn="just">
              <a:lnSpc>
                <a:spcPct val="160000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Літературних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героїв ще називають персонажами.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0510" indent="546735" algn="just">
              <a:lnSpc>
                <a:spcPct val="160000"/>
              </a:lnSpc>
              <a:spcAft>
                <a:spcPts val="1000"/>
              </a:spcAft>
            </a:pP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Персонаж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 (лат.</a:t>
            </a:r>
            <a:r>
              <a:rPr lang="en-US" b="1" i="1" dirty="0">
                <a:latin typeface="Times New Roman"/>
                <a:ea typeface="Times New Roman"/>
                <a:cs typeface="Times New Roman"/>
              </a:rPr>
              <a:t>persona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– особа, франц.</a:t>
            </a:r>
            <a:r>
              <a:rPr lang="en-US" b="1" i="1" dirty="0">
                <a:latin typeface="Times New Roman"/>
                <a:ea typeface="Times New Roman"/>
                <a:cs typeface="Times New Roman"/>
              </a:rPr>
              <a:t>personage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- маска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 актора) - літературний герой, зображений письменником у художньому творі; загальна назва дійової особи кожного літературного жанру.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68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6696744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5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Міні-диспут:</a:t>
            </a:r>
            <a:r>
              <a:rPr lang="uk-UA" sz="5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uk-UA" sz="54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5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 </a:t>
            </a:r>
            <a:r>
              <a:rPr lang="uk-UA" sz="5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Яким був чарівник:добрим чи злим?»</a:t>
            </a:r>
            <a:endParaRPr lang="uk-UA" sz="5400" dirty="0">
              <a:solidFill>
                <a:srgbClr val="0070C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0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70C0"/>
                </a:solidFill>
              </a:rPr>
              <a:t>Який епізод повісті зображений на малюнку?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C:\Users\Артем\Pictures\img02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10609" r="59346" b="58675"/>
          <a:stretch/>
        </p:blipFill>
        <p:spPr bwMode="auto">
          <a:xfrm rot="16200000">
            <a:off x="-396551" y="1268760"/>
            <a:ext cx="5832650" cy="424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9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908720"/>
            <a:ext cx="3888432" cy="5150734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/>
                <a:ea typeface="Times New Roman"/>
              </a:rPr>
              <a:t>Гра </a:t>
            </a:r>
            <a:endParaRPr lang="uk-UA" sz="40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uk-UA" sz="40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68580" indent="0">
              <a:buNone/>
            </a:pPr>
            <a:r>
              <a:rPr lang="uk-UA" sz="5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</a:t>
            </a:r>
            <a:r>
              <a:rPr lang="uk-UA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Наші </a:t>
            </a:r>
            <a:endParaRPr lang="uk-UA" sz="54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68580" indent="0">
              <a:buNone/>
            </a:pPr>
            <a:r>
              <a:rPr lang="uk-UA" sz="5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бажання»</a:t>
            </a:r>
            <a:r>
              <a:rPr lang="uk-UA" sz="5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uk-UA" sz="54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1268760"/>
            <a:ext cx="3304572" cy="38884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</a:rPr>
              <a:t>«Я використав(</a:t>
            </a:r>
            <a:r>
              <a:rPr lang="uk-UA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ла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Times New Roman"/>
              </a:rPr>
              <a:t>) би  чарівний капелюх для того, щоб</a:t>
            </a:r>
            <a:r>
              <a:rPr lang="uk-UA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…»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 перегорнули останню сторінку чарівної повісті Туве Янсон. Я впевнена, що Ви подружилися з мешканцями квітучої Долини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Мумі-тролів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Вони всі різні, але поєднує їх дружба, любов один до одного.</a:t>
            </a:r>
            <a:endParaRPr lang="uk-UA" sz="1800" b="1" i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 Чого навчилися Ви у цих дивовижних істоток? </a:t>
            </a:r>
            <a:endParaRPr lang="uk-UA" sz="1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 Поясніть</a:t>
            </a:r>
            <a:r>
              <a:rPr lang="uk-UA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як ви розумієте слова письменниці, що є епіграфом уроку: </a:t>
            </a:r>
            <a:endParaRPr lang="uk-UA" sz="1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548680"/>
            <a:ext cx="3168352" cy="3024336"/>
          </a:xfrm>
        </p:spPr>
        <p:txBody>
          <a:bodyPr>
            <a:noAutofit/>
          </a:bodyPr>
          <a:lstStyle/>
          <a:p>
            <a:pPr marL="542925" lvl="0">
              <a:lnSpc>
                <a:spcPct val="150000"/>
              </a:lnSpc>
              <a:spcAft>
                <a:spcPts val="1000"/>
              </a:spcAft>
              <a:buClr>
                <a:srgbClr val="94C600"/>
              </a:buClr>
            </a:pPr>
            <a:r>
              <a:rPr lang="uk-UA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«Світ моїх Мумі-тролів – це світ, за яким у глибині душі тужить кожен із нас…»</a:t>
            </a:r>
            <a:endParaRPr lang="uk-UA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uk-UA" sz="1800" b="1" dirty="0"/>
          </a:p>
        </p:txBody>
      </p:sp>
      <p:pic>
        <p:nvPicPr>
          <p:cNvPr id="8" name="Picture 2" descr="http://lady.mail.ru/pic/article/02/52202/pic.52202.4.300x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331236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Домашнє завдання </a:t>
            </a:r>
            <a:r>
              <a:rPr lang="uk-UA" sz="3200" dirty="0">
                <a:latin typeface="Calibri"/>
                <a:ea typeface="Calibri"/>
                <a:cs typeface="Times New Roman"/>
              </a:rPr>
              <a:t/>
            </a:r>
            <a:br>
              <a:rPr lang="uk-UA" sz="3200" dirty="0">
                <a:latin typeface="Calibri"/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1. Розповідати </a:t>
            </a:r>
            <a:r>
              <a:rPr lang="uk-UA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 улюблених героїв повісті.</a:t>
            </a:r>
            <a:endParaRPr lang="uk-UA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Скласти </a:t>
            </a:r>
            <a:r>
              <a:rPr lang="uk-UA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правила щасливої родини.</a:t>
            </a:r>
            <a:endParaRPr lang="uk-UA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62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1584176"/>
          </a:xfrm>
        </p:spPr>
        <p:txBody>
          <a:bodyPr>
            <a:normAutofit fontScale="90000"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/>
            </a:r>
            <a:br>
              <a:rPr lang="en-US" sz="1400" i="1" dirty="0">
                <a:solidFill>
                  <a:srgbClr val="C00000"/>
                </a:solidFill>
              </a:rPr>
            </a:br>
            <a:r>
              <a:rPr lang="en-US" sz="1400" i="1" dirty="0" smtClean="0">
                <a:solidFill>
                  <a:srgbClr val="C00000"/>
                </a:solidFill>
              </a:rPr>
              <a:t/>
            </a:r>
            <a:br>
              <a:rPr lang="en-US" sz="1400" i="1" dirty="0" smtClean="0">
                <a:solidFill>
                  <a:srgbClr val="C00000"/>
                </a:solidFill>
              </a:rPr>
            </a:br>
            <a:r>
              <a:rPr lang="en-US" sz="1400" i="1" dirty="0" smtClean="0">
                <a:solidFill>
                  <a:srgbClr val="C00000"/>
                </a:solidFill>
              </a:rPr>
              <a:t/>
            </a:r>
            <a:br>
              <a:rPr lang="en-US" sz="1400" i="1" dirty="0" smtClean="0">
                <a:solidFill>
                  <a:srgbClr val="C00000"/>
                </a:solidFill>
              </a:rPr>
            </a:br>
            <a:r>
              <a:rPr lang="uk-UA" sz="2200" b="1" dirty="0" smtClean="0">
                <a:solidFill>
                  <a:srgbClr val="002060"/>
                </a:solidFill>
              </a:rPr>
              <a:t>Речі </a:t>
            </a:r>
            <a:r>
              <a:rPr lang="uk-UA" sz="2200" b="1" dirty="0">
                <a:solidFill>
                  <a:srgbClr val="002060"/>
                </a:solidFill>
              </a:rPr>
              <a:t>мають важливе значення в житті людини, вони покращують побут. Майстерно виготовлені людськими руками, красиві речі приносять користь і радість. Іноді навіть незначна річ може змінити життя не лише окремої людини, а й усього світу, як у повісті «Капелюх чарівника» Туве Янсон.</a:t>
            </a:r>
            <a:br>
              <a:rPr lang="uk-UA" sz="2200" b="1" dirty="0">
                <a:solidFill>
                  <a:srgbClr val="002060"/>
                </a:solidFill>
              </a:rPr>
            </a:br>
            <a:endParaRPr lang="uk-UA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5202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699792" y="5157192"/>
            <a:ext cx="3528392" cy="792088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3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60848"/>
            <a:ext cx="7069516" cy="2706113"/>
          </a:xfrm>
        </p:spPr>
        <p:txBody>
          <a:bodyPr>
            <a:normAutofit fontScale="90000"/>
          </a:bodyPr>
          <a:lstStyle/>
          <a:p>
            <a:pPr lvl="0">
              <a:lnSpc>
                <a:spcPct val="200000"/>
              </a:lnSpc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Проблемне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запитання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уроку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b="1" i="1" dirty="0">
                <a:solidFill>
                  <a:srgbClr val="00B050"/>
                </a:solidFill>
              </a:rPr>
              <a:t>Яким був чарівник: </a:t>
            </a:r>
            <a:r>
              <a:rPr lang="en-US" b="1" i="1" dirty="0" smtClean="0">
                <a:solidFill>
                  <a:srgbClr val="00B050"/>
                </a:solidFill>
              </a:rPr>
              <a:t/>
            </a:r>
            <a:br>
              <a:rPr lang="en-US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00B050"/>
                </a:solidFill>
              </a:rPr>
              <a:t>                     добрим </a:t>
            </a:r>
            <a:r>
              <a:rPr lang="uk-UA" b="1" i="1" dirty="0">
                <a:solidFill>
                  <a:srgbClr val="00B050"/>
                </a:solidFill>
              </a:rPr>
              <a:t>чи злим? </a:t>
            </a:r>
          </a:p>
        </p:txBody>
      </p:sp>
    </p:spTree>
    <p:extLst>
      <p:ext uri="{BB962C8B-B14F-4D97-AF65-F5344CB8AC3E}">
        <p14:creationId xmlns:p14="http://schemas.microsoft.com/office/powerpoint/2010/main" val="23727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:\Календарні світова\Конкурс презентацій\Туве Янсон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5608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12267"/>
            <a:ext cx="590465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Мета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навчальна: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розкрити доброту і щирість мешканців Мумі - долу  шляхом аналізу твору, перегляду окремих епізодів мультфільму, дати поняття учням про персонажів і героїв літературного твору, формувати навички виразного читання та аналізу тексту; </a:t>
            </a:r>
            <a:endParaRPr lang="uk-UA" sz="2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розвивальна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uk-UA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розвивати образне мислення, творчу уяву, зосередженість під час читання, уміння характеризувати героїв, висловлювати оціночні судження; </a:t>
            </a:r>
            <a:endParaRPr lang="uk-UA" sz="2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виховна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виховувати прагнення до пізнання,  щирість почуттів, кращі моральні якості.</a:t>
            </a:r>
            <a:endParaRPr lang="uk-UA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6480720" cy="373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Епіграф: </a:t>
            </a:r>
            <a:endParaRPr lang="uk-UA" sz="4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Світ моїх Мумі-тролів – </a:t>
            </a:r>
            <a:endParaRPr lang="uk-UA" sz="36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це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світ, за яким у 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глибині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душі </a:t>
            </a:r>
            <a:endParaRPr lang="uk-UA" sz="36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тужить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кожен із нас…</a:t>
            </a:r>
            <a:endParaRPr lang="uk-UA" sz="3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                                       Туве 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Calibri"/>
              </a:rPr>
              <a:t>Янсон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403244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Як ви розумієте слова Мумі-тата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b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i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200" b="1" i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uk-UA" sz="32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uk-UA" sz="54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« </a:t>
            </a:r>
            <a:r>
              <a:rPr lang="uk-UA" sz="54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Не одяг красить </a:t>
            </a:r>
            <a:r>
              <a:rPr lang="uk-UA" sz="54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…»</a:t>
            </a:r>
            <a:endParaRPr lang="uk-UA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ртем\Pictures\img0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5079" r="64174" b="52010"/>
          <a:stretch/>
        </p:blipFill>
        <p:spPr bwMode="auto">
          <a:xfrm rot="16200000">
            <a:off x="2740074" y="949002"/>
            <a:ext cx="3591843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-	</a:t>
            </a:r>
            <a:r>
              <a:rPr lang="uk-UA" sz="3100" b="1" dirty="0" smtClean="0">
                <a:solidFill>
                  <a:srgbClr val="0070C0"/>
                </a:solidFill>
              </a:rPr>
              <a:t>Чому Мумі-троль перетворився на чудернацьке звірятко?</a:t>
            </a:r>
            <a:endParaRPr lang="uk-UA" sz="31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2" y="2204864"/>
            <a:ext cx="7128908" cy="4104456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5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856527"/>
            <a:ext cx="3672408" cy="5150734"/>
          </a:xfrm>
        </p:spPr>
        <p:txBody>
          <a:bodyPr>
            <a:normAutofit/>
          </a:bodyPr>
          <a:lstStyle/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Мумі-тато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Яєчні шкаралупи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Мумі-троль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Морська вода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Мурашиний Лев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pPr marL="276225" algn="just">
              <a:lnSpc>
                <a:spcPct val="200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Риби –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uk-UA" sz="1800" b="1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39833" y="2276872"/>
            <a:ext cx="3304572" cy="2880320"/>
          </a:xfrm>
        </p:spPr>
        <p:txBody>
          <a:bodyPr>
            <a:normAutofit fontScale="90000"/>
          </a:bodyPr>
          <a:lstStyle/>
          <a:p>
            <a:pPr>
              <a:lnSpc>
                <a:spcPct val="300000"/>
              </a:lnSpc>
            </a:pPr>
            <a:r>
              <a:rPr lang="uk-UA" b="1" dirty="0" smtClean="0">
                <a:solidFill>
                  <a:srgbClr val="0070C0"/>
                </a:solidFill>
              </a:rPr>
              <a:t>На що перетворилися речі завдяки капелюху?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</TotalTime>
  <Words>403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    </vt:lpstr>
      <vt:lpstr>   Речі мають важливе значення в житті людини, вони покращують побут. Майстерно виготовлені людськими руками, красиві речі приносять користь і радість. Іноді навіть незначна річ може змінити життя не лише окремої людини, а й усього світу, як у повісті «Капелюх чарівника» Туве Янсон. </vt:lpstr>
      <vt:lpstr>Проблемне запитання уроку  Яким був чарівник:                       добрим чи злим? </vt:lpstr>
      <vt:lpstr>Презентация PowerPoint</vt:lpstr>
      <vt:lpstr>Презентация PowerPoint</vt:lpstr>
      <vt:lpstr>Презентация PowerPoint</vt:lpstr>
      <vt:lpstr>Як ви розумієте слова Мумі-тата:     « Не одяг красить …»</vt:lpstr>
      <vt:lpstr>- Чому Мумі-троль перетворився на чудернацьке звірятко?</vt:lpstr>
      <vt:lpstr>На що перетворилися речі завдяки капелюху?</vt:lpstr>
      <vt:lpstr>Презентация PowerPoint</vt:lpstr>
      <vt:lpstr>Презентация PowerPoint</vt:lpstr>
      <vt:lpstr>Презентация PowerPoint</vt:lpstr>
      <vt:lpstr> Літературна розминка. Назвіть всіх друзів Мумі-троля.  </vt:lpstr>
      <vt:lpstr>Презентация PowerPoint</vt:lpstr>
      <vt:lpstr>Презентация PowerPoint</vt:lpstr>
      <vt:lpstr>Який епізод повісті зображений на малюнку?</vt:lpstr>
      <vt:lpstr>«Я використав(ла) би  чарівний капелюх для того, щоб…»</vt:lpstr>
      <vt:lpstr>Презентация PowerPoint</vt:lpstr>
      <vt:lpstr>Домашнє завдання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Артем</dc:creator>
  <cp:lastModifiedBy>Артем</cp:lastModifiedBy>
  <cp:revision>27</cp:revision>
  <dcterms:created xsi:type="dcterms:W3CDTF">2013-08-20T07:44:34Z</dcterms:created>
  <dcterms:modified xsi:type="dcterms:W3CDTF">2013-08-20T11:26:23Z</dcterms:modified>
</cp:coreProperties>
</file>