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9" r:id="rId3"/>
    <p:sldId id="265" r:id="rId4"/>
    <p:sldId id="260" r:id="rId5"/>
    <p:sldId id="261" r:id="rId6"/>
    <p:sldId id="262" r:id="rId7"/>
    <p:sldId id="268" r:id="rId8"/>
    <p:sldId id="287" r:id="rId9"/>
    <p:sldId id="286" r:id="rId10"/>
    <p:sldId id="269" r:id="rId11"/>
    <p:sldId id="271" r:id="rId12"/>
    <p:sldId id="272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2C18A-7A0F-408C-9129-CF6AAF89B8D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9488E-1E9B-4840-9176-B3DFB77824A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691E8-68FD-4458-A835-770AAC25E68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4733-D289-49FB-987C-F4A3AB1AA6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C4C2A-1C04-42E9-824F-B55457BF894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8213F-4F08-4904-9CAE-18813B79BF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2471C-EF16-4F09-B603-4803392F9BA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D52F8-44E3-4AE8-8F35-E26BEAD287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C1FAC-D0A1-46E3-807F-53B55A26AA8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568BBD-3376-4527-9133-FB31F6D312C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1D2C3-A026-48A1-B6B7-87BCEB4303E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0AAC0-223E-46EC-8672-3A403F46FD3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commons.wikimedia.org/wiki/File:Finair_McDonnell_Douglas_DC-10-30_Moomin_collar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MT3.jpg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http://uk.wikipedia.org/wiki/%D0%A4%D0%B0%D0%B9%D0%BB:MT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4%D0%B0%D0%B9%D0%BB:MT2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uk.wikipedia.org/wiki/%D0%A4%D0%B0%D0%B9%D0%BB:Kapeluh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openxmlformats.org/officeDocument/2006/relationships/hyperlink" Target="http://uk.wikipedia.org/wiki/%D0%A4%D0%B0%D0%B9%D0%BB:NebezpLito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055462" y="1931632"/>
            <a:ext cx="4872061" cy="164057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B050"/>
                </a:solidFill>
              </a:rPr>
              <a:t>Туве Маріка Янсон </a:t>
            </a:r>
            <a:r>
              <a:rPr lang="uk-UA" dirty="0" smtClean="0">
                <a:solidFill>
                  <a:srgbClr val="00B050"/>
                </a:solidFill>
              </a:rPr>
              <a:t>–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геніальна фінська казкарка і художниця, авторка повістей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rgbClr val="00B0F0"/>
                </a:solidFill>
              </a:rPr>
              <a:t>про Мумі - тролів</a:t>
            </a:r>
            <a:endParaRPr lang="uk-UA" b="1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229200"/>
            <a:ext cx="6400800" cy="72008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5600" smtClean="0"/>
              <a:t>Автор презентації –</a:t>
            </a:r>
          </a:p>
          <a:p>
            <a:pPr algn="ctr"/>
            <a:r>
              <a:rPr lang="uk-UA" sz="5600" smtClean="0"/>
              <a:t> вчитель Великокусковецької загальноосвітньої школи І-ІІ ступенів</a:t>
            </a:r>
          </a:p>
          <a:p>
            <a:pPr algn="ctr"/>
            <a:r>
              <a:rPr lang="uk-UA" sz="5600" smtClean="0"/>
              <a:t>Солонина О.П.</a:t>
            </a:r>
            <a:endParaRPr lang="uk-UA" sz="5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1683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0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362950" cy="20161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ru-RU" sz="7200" dirty="0" smtClean="0">
                <a:latin typeface="Arial Black" pitchFamily="34" charset="0"/>
              </a:rPr>
              <a:t>              </a:t>
            </a:r>
            <a:r>
              <a:rPr lang="uk-UA" sz="7200" dirty="0" smtClean="0">
                <a:latin typeface="Arial Black" pitchFamily="34" charset="0"/>
              </a:rPr>
              <a:t>В книгах Туве Янсон розповідається про одну сім’ю мумі - тролів  — Мумі - сімейство, яка живе у заквітчаній Долині, що розкинулася біля підніжжя Самотніх Гір.</a:t>
            </a:r>
          </a:p>
          <a:p>
            <a:pPr>
              <a:lnSpc>
                <a:spcPct val="160000"/>
              </a:lnSpc>
            </a:pPr>
            <a:r>
              <a:rPr lang="uk-UA" sz="7200" dirty="0" smtClean="0">
                <a:latin typeface="Arial Black" pitchFamily="34" charset="0"/>
              </a:rPr>
              <a:t>              ЇЇ мешканці маленькі й пухкенькі, кумедні й симпатичні, щирі й добродушні істотки – мумі – тролі, а разом із ними багато інших цікавих створінь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16386" name="Picture 2" descr="http://lady.mail.ru/pic/article/02/52202/pic.52202.4.300x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6696744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19716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uk-UA" sz="9600" dirty="0" smtClean="0"/>
              <a:t>     </a:t>
            </a:r>
            <a:r>
              <a:rPr lang="uk-UA" sz="9600" dirty="0" smtClean="0">
                <a:solidFill>
                  <a:srgbClr val="C00000"/>
                </a:solidFill>
              </a:rPr>
              <a:t> </a:t>
            </a:r>
            <a:r>
              <a:rPr lang="uk-UA" sz="9600" b="1" dirty="0" smtClean="0">
                <a:solidFill>
                  <a:srgbClr val="C00000"/>
                </a:solidFill>
              </a:rPr>
              <a:t>Мумі - мама</a:t>
            </a:r>
            <a:r>
              <a:rPr lang="uk-UA" sz="9600" dirty="0" smtClean="0">
                <a:solidFill>
                  <a:srgbClr val="C00000"/>
                </a:solidFill>
              </a:rPr>
              <a:t> </a:t>
            </a:r>
            <a:r>
              <a:rPr lang="uk-UA" sz="9600" dirty="0" smtClean="0"/>
              <a:t>- дружина Мумі - тата, мама Мумі -  троля. Найкраща мама у світі!  Завжди готова прийняти нових друзів улюбленого сина, нагодувати їх, пригорнути, заспокоїти, сказати добре, лагідне слово...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9600" dirty="0" smtClean="0"/>
              <a:t> </a:t>
            </a:r>
          </a:p>
          <a:p>
            <a:endParaRPr lang="ru-RU" dirty="0"/>
          </a:p>
        </p:txBody>
      </p:sp>
      <p:pic>
        <p:nvPicPr>
          <p:cNvPr id="22530" name="Picture 2" descr="http://img-fotki.yandex.ru/get/11/zar5.6/0_5a49_83b7940a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2808312" cy="2846262"/>
          </a:xfrm>
          <a:prstGeom prst="rect">
            <a:avLst/>
          </a:prstGeom>
          <a:noFill/>
        </p:spPr>
      </p:pic>
      <p:pic>
        <p:nvPicPr>
          <p:cNvPr id="22532" name="Picture 4" descr="http://cs5883.userapi.com/u315346/-14/x_82409e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2952328" cy="284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0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476672"/>
            <a:ext cx="8229600" cy="1325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  <a:latin typeface="Franklin Gothic Demi Cond" pitchFamily="34" charset="0"/>
                <a:ea typeface="Times New Roman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Мумі - тато</a:t>
            </a:r>
            <a:r>
              <a:rPr lang="uk-UA" sz="2400" dirty="0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має золоті руки,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збудував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блакитний будиночок. Він з великою повагою ставиться до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мами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, для нього її слово – закон.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– тато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не боїться нічого, він любить море і гарні пригоди, пише цікаві мемуари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.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 </a:t>
            </a:r>
          </a:p>
          <a:p>
            <a:endParaRPr lang="ru-RU" sz="2400" dirty="0">
              <a:latin typeface="Franklin Gothic Demi Cond" pitchFamily="34" charset="0"/>
            </a:endParaRPr>
          </a:p>
        </p:txBody>
      </p:sp>
      <p:pic>
        <p:nvPicPr>
          <p:cNvPr id="21506" name="Picture 2" descr="http://booklib.in.ua/multimedia/2/2/2/9/2229362/image/20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1905000" cy="3048001"/>
          </a:xfrm>
          <a:prstGeom prst="rect">
            <a:avLst/>
          </a:prstGeom>
          <a:noFill/>
        </p:spPr>
      </p:pic>
      <p:pic>
        <p:nvPicPr>
          <p:cNvPr id="21508" name="Picture 4" descr="http://www.nordicschool.ru/img/moomin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52839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0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76250"/>
            <a:ext cx="8229600" cy="2405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Мумі - троль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– син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мами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та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тата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Дуже зворушливий,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 добрий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і чуйний, в цілому сміливий, але іноді чогось боїться... Легко заводить нові знайомства, чим іноді добавляє клопоту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мамі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...</a:t>
            </a:r>
          </a:p>
          <a:p>
            <a:pPr>
              <a:spcAft>
                <a:spcPts val="0"/>
              </a:spcAft>
            </a:pPr>
            <a:endParaRPr lang="uk-UA" sz="1800" dirty="0">
              <a:effectLst/>
              <a:latin typeface="Franklin Gothic Book" pitchFamily="34" charset="0"/>
              <a:ea typeface="Times New Roman"/>
            </a:endParaRPr>
          </a:p>
        </p:txBody>
      </p:sp>
      <p:pic>
        <p:nvPicPr>
          <p:cNvPr id="23554" name="Picture 2" descr="http://www.tove-jansson.ru/graf/gr2/moomintro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90895"/>
            <a:ext cx="2255436" cy="2376264"/>
          </a:xfrm>
          <a:prstGeom prst="rect">
            <a:avLst/>
          </a:prstGeom>
          <a:noFill/>
        </p:spPr>
      </p:pic>
      <p:pic>
        <p:nvPicPr>
          <p:cNvPr id="23556" name="Picture 4" descr="http://lib.ru/JANSSON/mumi-win/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3529186" cy="2654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1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505995"/>
            <a:ext cx="8229600" cy="22029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5000" b="1" dirty="0">
                <a:latin typeface="Franklin Gothic Book" pitchFamily="34" charset="0"/>
                <a:ea typeface="Times New Roman"/>
              </a:rPr>
              <a:t> </a:t>
            </a:r>
            <a:r>
              <a:rPr lang="uk-UA" sz="9600" b="1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Чмих</a:t>
            </a:r>
            <a:r>
              <a:rPr lang="uk-UA" sz="9600" dirty="0">
                <a:latin typeface="Franklin Gothic Book" pitchFamily="34" charset="0"/>
                <a:ea typeface="Times New Roman"/>
              </a:rPr>
              <a:t> – син Сос і Шнирька.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Book" pitchFamily="34" charset="0"/>
                <a:ea typeface="Times New Roman"/>
              </a:rPr>
              <a:t>Трішки жадібний, любить поскиглити.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Book" pitchFamily="34" charset="0"/>
                <a:ea typeface="Times New Roman"/>
              </a:rPr>
              <a:t>Небайдужий до всього яскравого, мріє мати власного друга, іноді самотній.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9600" dirty="0" smtClean="0">
                <a:latin typeface="Franklin Gothic Book" pitchFamily="34" charset="0"/>
                <a:ea typeface="Times New Roman"/>
              </a:rPr>
              <a:t>Іноді проявляє почуття страху, неспокою...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Demi Cond" pitchFamily="34" charset="0"/>
                <a:ea typeface="Times New Roman"/>
              </a:rPr>
              <a:t> </a:t>
            </a:r>
          </a:p>
          <a:p>
            <a:endParaRPr lang="ru-RU" sz="2000" dirty="0"/>
          </a:p>
        </p:txBody>
      </p:sp>
      <p:pic>
        <p:nvPicPr>
          <p:cNvPr id="19458" name="Picture 2" descr="http://moomi-troll.ru/wp-content/gallery/cache/254__320x240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2232248" cy="3151410"/>
          </a:xfrm>
          <a:prstGeom prst="rect">
            <a:avLst/>
          </a:prstGeom>
          <a:noFill/>
        </p:spPr>
      </p:pic>
      <p:pic>
        <p:nvPicPr>
          <p:cNvPr id="19460" name="Picture 4" descr="http://lib.rus.ec/i/20/359420/i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388843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4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.nanafiles.co.il/upload/Xternal/IsraBlog/53/33/69/693353/misc/21164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3024336" cy="2808312"/>
          </a:xfrm>
          <a:prstGeom prst="rect">
            <a:avLst/>
          </a:prstGeom>
          <a:noFill/>
        </p:spPr>
      </p:pic>
      <p:pic>
        <p:nvPicPr>
          <p:cNvPr id="1027" name="Picture 3" descr="Снусмумрик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21602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208912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476250"/>
            <a:ext cx="7834064" cy="154146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uk-UA" sz="2000" b="1" dirty="0" smtClean="0">
                <a:latin typeface="Franklin Gothic Demi" pitchFamily="34" charset="0"/>
                <a:ea typeface="Times New Roman"/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Хропся</a:t>
            </a:r>
            <a:r>
              <a:rPr lang="uk-UA" sz="2000" dirty="0" smtClean="0">
                <a:latin typeface="Franklin Gothic Book" pitchFamily="34" charset="0"/>
                <a:ea typeface="Times New Roman"/>
              </a:rPr>
              <a:t> – сестра Хропуся. Власниця шовкової гривки і золотого  браслета. Дуже любить прикраси і крутитись перед дзеркалом. Була врятована Мумі - тролем від ядовитого куща чортополоху</a:t>
            </a:r>
            <a:r>
              <a:rPr lang="uk-UA" sz="2000" dirty="0" smtClean="0">
                <a:latin typeface="Franklin Gothic Demi" pitchFamily="34" charset="0"/>
                <a:ea typeface="Times New Roman"/>
              </a:rPr>
              <a:t>.</a:t>
            </a:r>
            <a:endParaRPr lang="uk-UA" sz="2000" dirty="0">
              <a:latin typeface="Franklin Gothic Demi" pitchFamily="34" charset="0"/>
            </a:endParaRPr>
          </a:p>
        </p:txBody>
      </p:sp>
      <p:pic>
        <p:nvPicPr>
          <p:cNvPr id="18434" name="Picture 2" descr="http://stat17.privet.ru/lr/09105fbb5f4fafcbf6fa611a5fbb48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2880320" cy="3609263"/>
          </a:xfrm>
          <a:prstGeom prst="rect">
            <a:avLst/>
          </a:prstGeom>
          <a:noFill/>
        </p:spPr>
      </p:pic>
      <p:pic>
        <p:nvPicPr>
          <p:cNvPr id="18436" name="Picture 4" descr="http://fc05.deviantart.net/fs32/f/2008/213/0/d/Snork_Maiden_by_vaporo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2622567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5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476250"/>
            <a:ext cx="7906072" cy="15414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Хропусь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 – брат Хропусі . Зовні схожий на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троля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, але змінює колір відповідно до настрою. Дуже любить бути як головою так і секретарем на різних зборах. Дуже серйозний...</a:t>
            </a:r>
            <a:endParaRPr lang="uk-UA" sz="2400" dirty="0">
              <a:effectLst/>
              <a:latin typeface="Franklin Gothic Book" pitchFamily="34" charset="0"/>
              <a:ea typeface="Times New Roman"/>
            </a:endParaRPr>
          </a:p>
        </p:txBody>
      </p:sp>
      <p:pic>
        <p:nvPicPr>
          <p:cNvPr id="2050" name="Picture 2" descr="Снор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49613"/>
            <a:ext cx="28083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76250"/>
            <a:ext cx="7618040" cy="15414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  <a:latin typeface="Franklin Gothic Demi" pitchFamily="34" charset="0"/>
                <a:ea typeface="Times New Roman"/>
              </a:rPr>
              <a:t> </a:t>
            </a:r>
            <a:r>
              <a:rPr lang="uk-UA" sz="2400" b="1" dirty="0" err="1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Гемуль</a:t>
            </a:r>
            <a:r>
              <a:rPr lang="uk-UA" sz="2400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– досить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 нудний.</a:t>
            </a:r>
            <a:endParaRPr lang="uk-UA" sz="2400" dirty="0">
              <a:latin typeface="Franklin Gothic Book" pitchFamily="34" charset="0"/>
              <a:ea typeface="Times New Roman"/>
            </a:endParaRP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             Любить командувати і ніколи не 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             визнає своїх помилок.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             Колекціонує марки та рідкісних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             комах...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2400" dirty="0">
                <a:latin typeface="Franklin Gothic Demi" pitchFamily="34" charset="0"/>
                <a:ea typeface="Times New Roman"/>
              </a:rPr>
              <a:t> </a:t>
            </a:r>
            <a:endParaRPr lang="ru-RU" sz="2400" dirty="0">
              <a:latin typeface="Franklin Gothic Demi" pitchFamily="34" charset="0"/>
            </a:endParaRPr>
          </a:p>
        </p:txBody>
      </p:sp>
      <p:pic>
        <p:nvPicPr>
          <p:cNvPr id="3074" name="Picture 2" descr="Коллекционер насекомы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3888432" cy="30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76250"/>
            <a:ext cx="7618040" cy="15414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uk-UA" sz="6000" b="1" dirty="0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 </a:t>
            </a:r>
            <a:r>
              <a:rPr lang="uk-UA" sz="9600" b="1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Ондатр</a:t>
            </a:r>
            <a:r>
              <a:rPr lang="uk-UA" sz="9600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 </a:t>
            </a:r>
            <a:r>
              <a:rPr lang="uk-UA" sz="9600" dirty="0">
                <a:latin typeface="Franklin Gothic Book" pitchFamily="34" charset="0"/>
                <a:ea typeface="Times New Roman"/>
              </a:rPr>
              <a:t>– справжній філософ.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Book" pitchFamily="34" charset="0"/>
                <a:ea typeface="Times New Roman"/>
              </a:rPr>
              <a:t>Цілісінький день лежить в гамаці  з розумною книгою. Іноді не зважає на те, що ті, хто поряд з ним вимушені піклуватися про нього... Буває </a:t>
            </a:r>
            <a:r>
              <a:rPr lang="uk-UA" sz="9600" dirty="0" smtClean="0">
                <a:latin typeface="Franklin Gothic Book" pitchFamily="34" charset="0"/>
                <a:ea typeface="Times New Roman"/>
              </a:rPr>
              <a:t> нудним...</a:t>
            </a:r>
            <a:endParaRPr lang="uk-UA" sz="9600" dirty="0">
              <a:latin typeface="Franklin Gothic Book" pitchFamily="34" charset="0"/>
              <a:ea typeface="Times New Roman"/>
            </a:endParaRP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Medium" pitchFamily="34" charset="0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9600" dirty="0"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9600" dirty="0">
                <a:latin typeface="Times New Roman"/>
                <a:ea typeface="Times New Roman"/>
              </a:rPr>
              <a:t> </a:t>
            </a:r>
            <a:endParaRPr lang="ru-RU" sz="9600" dirty="0"/>
          </a:p>
        </p:txBody>
      </p:sp>
      <p:pic>
        <p:nvPicPr>
          <p:cNvPr id="4098" name="Picture 2" descr="Ондат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0405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err="1" smtClean="0">
                <a:solidFill>
                  <a:srgbClr val="7030A0"/>
                </a:solidFill>
              </a:rPr>
              <a:t>Ту́ве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Ма́ріка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Я́нсон</a:t>
            </a:r>
            <a:r>
              <a:rPr lang="uk-UA" b="1" dirty="0" smtClean="0">
                <a:solidFill>
                  <a:srgbClr val="7030A0"/>
                </a:solidFill>
              </a:rPr>
              <a:t/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(9 серпня 1914 – 27 червня 2001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104456" cy="5976664"/>
          </a:xfrm>
          <a:prstGeom prst="rect">
            <a:avLst/>
          </a:prstGeom>
          <a:noFill/>
          <a:ln w="38100">
            <a:solidFill>
              <a:srgbClr val="A2C9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 rot="10800000" flipV="1">
            <a:off x="899592" y="1874558"/>
            <a:ext cx="3456384" cy="42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Стала всесвітньовідомою, найзнаменитішою казкаркою Фінляндії завдяки своїм книгам про  </a:t>
            </a: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C00000"/>
                </a:solidFill>
              </a:rPr>
              <a:t> Мумі - тролях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4581525"/>
            <a:ext cx="7474024" cy="154463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Чи готові ви познайомитися з пригодами мумі - тролів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pic>
        <p:nvPicPr>
          <p:cNvPr id="4" name="Picture 6" descr="http://upload.wikimedia.org/wikipedia/en/5/59/Moomin_charac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5476875" cy="3867150"/>
          </a:xfrm>
          <a:prstGeom prst="rect">
            <a:avLst/>
          </a:prstGeom>
          <a:noFill/>
        </p:spPr>
      </p:pic>
      <p:pic>
        <p:nvPicPr>
          <p:cNvPr id="25602" name="Picture 2" descr="http://www.pamptur.ru/upload/iblock/d4d/7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92696"/>
            <a:ext cx="2520280" cy="3723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1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3366"/>
                </a:solidFill>
                <a:latin typeface="Bookman Old Style" pitchFamily="18" charset="0"/>
              </a:rPr>
              <a:t>В містечку Наанталі побудований парк мумі-тролів. Парк працює тільки влітку, бо взимку мумі-тролі сплять</a:t>
            </a:r>
            <a:endParaRPr lang="uk-UA" sz="2800" smtClean="0">
              <a:solidFill>
                <a:srgbClr val="003366"/>
              </a:solidFill>
              <a:latin typeface="Bookman Old Style" pitchFamily="18" charset="0"/>
            </a:endParaRPr>
          </a:p>
        </p:txBody>
      </p:sp>
      <p:pic>
        <p:nvPicPr>
          <p:cNvPr id="9220" name="Picture 4" descr="01d67ca18e59fa73b66797d8e95abb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14500"/>
            <a:ext cx="6350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3812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FF0000"/>
                </a:solidFill>
              </a:rPr>
              <a:t>Культурне значення книг про мумі - тролів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24745"/>
            <a:ext cx="7520940" cy="2592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Персонажі книг про мумі – тролів зображені на літаках  фінської авіакомпанії 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Finnair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, їх  зображують на сувенірах, вони є частиною масової культури Фінляндії. </a:t>
            </a:r>
            <a:endParaRPr lang="uk-UA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Рисунок 4" descr="http://upload.wikimedia.org/wikipedia/commons/thumb/a/ad/Finair_McDonnell_Douglas_DC-10-30_Moomin_collar.jpg/300px-Finair_McDonnell_Douglas_DC-10-30_Moomin_colla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0040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5022197fc8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9553" y="3356992"/>
            <a:ext cx="3672408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0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sz="half" idx="1"/>
          </p:nvPr>
        </p:nvSpPr>
        <p:spPr>
          <a:xfrm>
            <a:off x="611560" y="1097280"/>
            <a:ext cx="3411800" cy="4563968"/>
          </a:xfrm>
        </p:spPr>
        <p:txBody>
          <a:bodyPr>
            <a:normAutofit/>
          </a:bodyPr>
          <a:lstStyle/>
          <a:p>
            <a:pPr eaLnBrk="1" hangingPunct="1"/>
            <a:r>
              <a:rPr lang="uk-UA" i="1" dirty="0" smtClean="0">
                <a:latin typeface="Bookman Old Style" pitchFamily="18" charset="0"/>
              </a:rPr>
              <a:t>«Кожна дитяча книжка має містити в собі стежку, перед якою дорослі зупиняються, а дитина йде далі»</a:t>
            </a:r>
            <a:endParaRPr lang="ru-RU" dirty="0" smtClean="0">
              <a:latin typeface="Bookman Old Style" pitchFamily="18" charset="0"/>
            </a:endParaRPr>
          </a:p>
          <a:p>
            <a:pPr algn="r" eaLnBrk="1" hangingPunct="1"/>
            <a:r>
              <a:rPr lang="uk-UA" dirty="0" smtClean="0">
                <a:latin typeface="Bookman Old Style" pitchFamily="18" charset="0"/>
              </a:rPr>
              <a:t>Туве Янсон</a:t>
            </a:r>
            <a:endParaRPr lang="ru-RU" dirty="0" smtClean="0">
              <a:latin typeface="Bookman Old Style" pitchFamily="18" charset="0"/>
            </a:endParaRPr>
          </a:p>
          <a:p>
            <a:pPr eaLnBrk="1" hangingPunct="1"/>
            <a:endParaRPr lang="uk-UA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11" name="Picture 4" descr="146-picture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764704"/>
            <a:ext cx="38861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6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908720"/>
            <a:ext cx="7520940" cy="4464496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Будиночок мумі – тролів, наче казкова рукавичка, відкритий для гостей, їх стає щоразу більше. </a:t>
            </a:r>
            <a:b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Я переконана, що і Вам так само будуть раді, якщо Ви завітаєте  в осяяну сонцем Долину, у чудову і незвичайну Країну Мумі – тролів!</a:t>
            </a:r>
            <a:b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uk-UA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00628"/>
            <a:ext cx="6868244" cy="47046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7100" i="1" dirty="0" smtClean="0">
                <a:solidFill>
                  <a:srgbClr val="FF0000"/>
                </a:solidFill>
              </a:rPr>
              <a:t>Нехай</a:t>
            </a:r>
          </a:p>
          <a:p>
            <a:pPr algn="just"/>
            <a:r>
              <a:rPr lang="uk-UA" sz="7100" i="1" dirty="0" smtClean="0">
                <a:solidFill>
                  <a:srgbClr val="FF0000"/>
                </a:solidFill>
              </a:rPr>
              <a:t>зустрічаються</a:t>
            </a:r>
          </a:p>
          <a:p>
            <a:pPr algn="just"/>
            <a:r>
              <a:rPr lang="uk-UA" sz="7100" i="1" dirty="0" smtClean="0">
                <a:solidFill>
                  <a:srgbClr val="FF0000"/>
                </a:solidFill>
              </a:rPr>
              <a:t> зі мною </a:t>
            </a:r>
          </a:p>
          <a:p>
            <a:pPr algn="just"/>
            <a:r>
              <a:rPr lang="uk-UA" sz="7100" i="1" dirty="0" smtClean="0">
                <a:solidFill>
                  <a:srgbClr val="FF0000"/>
                </a:solidFill>
              </a:rPr>
              <a:t> в моїх книжках!..</a:t>
            </a:r>
          </a:p>
          <a:p>
            <a:pPr algn="r"/>
            <a:r>
              <a:rPr lang="ru-RU" sz="5400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</a:t>
            </a:r>
            <a:r>
              <a:rPr lang="ru-RU" sz="2800" i="1" dirty="0" smtClean="0">
                <a:solidFill>
                  <a:srgbClr val="C00000"/>
                </a:solidFill>
              </a:rPr>
              <a:t>Туве </a:t>
            </a:r>
            <a:r>
              <a:rPr lang="ru-RU" sz="2800" i="1" dirty="0">
                <a:solidFill>
                  <a:srgbClr val="C00000"/>
                </a:solidFill>
              </a:rPr>
              <a:t>Янсон</a:t>
            </a:r>
          </a:p>
        </p:txBody>
      </p:sp>
    </p:spTree>
    <p:extLst>
      <p:ext uri="{BB962C8B-B14F-4D97-AF65-F5344CB8AC3E}">
        <p14:creationId xmlns:p14="http://schemas.microsoft.com/office/powerpoint/2010/main" val="40429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067944" y="764704"/>
            <a:ext cx="4433119" cy="63367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Туве Янсон росла в дружній мистецькій родині  (батько - скульптор, мати – художниця, ілюстратор книг, брати - фотограф і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худож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ник). Юність провела в місті Гельсінкі. Навчалась в художніх школах Стокгольма та Парижа. Подорожувала  Італією, Францією і Німеччиною.</a:t>
            </a:r>
          </a:p>
          <a:p>
            <a:pPr eaLnBrk="1" hangingPunct="1">
              <a:buFontTx/>
              <a:buNone/>
            </a:pPr>
            <a:endParaRPr lang="uk-UA" sz="2400" b="1" dirty="0" smtClean="0">
              <a:solidFill>
                <a:srgbClr val="90AA3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5538"/>
            <a:ext cx="2808312" cy="4607718"/>
          </a:xfrm>
          <a:prstGeom prst="rect">
            <a:avLst/>
          </a:prstGeom>
          <a:noFill/>
          <a:ln w="38100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3672408" cy="5001419"/>
          </a:xfrm>
        </p:spPr>
        <p:txBody>
          <a:bodyPr/>
          <a:lstStyle/>
          <a:p>
            <a:r>
              <a:rPr lang="uk-UA" sz="2400" dirty="0" smtClean="0"/>
              <a:t>     Багато часу Туве проводила у бабусі, яка жила біля лісу  в містечку Бліда. Цей ліс у мріях дівчинки ставав казковим. Вона придумувала його мешканців </a:t>
            </a:r>
            <a:r>
              <a:rPr lang="uk-UA" sz="2400" dirty="0"/>
              <a:t>.</a:t>
            </a:r>
            <a:r>
              <a:rPr lang="uk-UA" sz="2400" dirty="0" smtClean="0"/>
              <a:t> Так і народилися кумедні </a:t>
            </a:r>
          </a:p>
          <a:p>
            <a:r>
              <a:rPr lang="uk-UA" sz="2400" dirty="0" smtClean="0"/>
              <a:t>     Мумі - тролі.</a:t>
            </a:r>
            <a:endParaRPr lang="uk-UA" sz="2400" dirty="0"/>
          </a:p>
        </p:txBody>
      </p:sp>
      <p:pic>
        <p:nvPicPr>
          <p:cNvPr id="5" name="Объект 4" descr="http://pedpresa.com.ua/wp-content/uploads/2012/06/nnm.ru_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10445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3668216" cy="532859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     Отакого непростого героя  вигадала юна дівчинка Туве, сидячи в теплому будиночку на березі Фінської затоки, куди вона з батьками приїжджала на літній відпочинок.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Цікаво, що </a:t>
            </a:r>
          </a:p>
          <a:p>
            <a:r>
              <a:rPr lang="uk-UA" sz="2400" dirty="0" smtClean="0"/>
              <a:t>спочатку   народився намальований</a:t>
            </a:r>
          </a:p>
          <a:p>
            <a:r>
              <a:rPr lang="uk-UA" sz="2400" dirty="0" smtClean="0"/>
              <a:t>      Мумі – троль.</a:t>
            </a:r>
            <a:endParaRPr lang="uk-UA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8882" y="1124744"/>
            <a:ext cx="356556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902173" cy="2065424"/>
          </a:xfrm>
          <a:prstGeom prst="rect">
            <a:avLst/>
          </a:prstGeom>
          <a:noFill/>
          <a:ln w="9525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31444"/>
            <a:ext cx="1656184" cy="2105599"/>
          </a:xfrm>
          <a:prstGeom prst="rect">
            <a:avLst/>
          </a:prstGeom>
          <a:noFill/>
          <a:ln w="9525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26" y="4223251"/>
            <a:ext cx="1746450" cy="2145830"/>
          </a:xfrm>
          <a:prstGeom prst="rect">
            <a:avLst/>
          </a:prstGeom>
          <a:noFill/>
          <a:ln w="9525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39737"/>
          </a:xfrm>
        </p:spPr>
        <p:txBody>
          <a:bodyPr/>
          <a:lstStyle/>
          <a:p>
            <a:r>
              <a:rPr kumimoji="0" lang="uk-UA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     Про мумі - тролів Янсон написала 9 повістей</a:t>
            </a:r>
            <a:endParaRPr lang="uk-UA" dirty="0"/>
          </a:p>
        </p:txBody>
      </p:sp>
      <p:pic>
        <p:nvPicPr>
          <p:cNvPr id="11" name="Рисунок 10" descr="http://coollib.com/i/11/245711/cov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40" y="1700808"/>
            <a:ext cx="1584177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upload.wikimedia.org/wikipedia/uk/thumb/e/e6/MT2.jpg/88px-MT2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158417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upload.wikimedia.org/wikipedia/uk/thumb/5/5d/MT3.jpg/88px-MT3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1"/>
            <a:ext cx="1575046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upload.wikimedia.org/wikipedia/uk/thumb/3/37/Kapeluh.jpg/100px-Kapeluh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142875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upload.wikimedia.org/wikipedia/uk/thumb/0/07/MT1.jpg/88px-MT1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1512168" cy="244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upload.wikimedia.org/wikipedia/uk/thumb/a/a3/NebezpLito.jpg/100px-NebezpLito.jpg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6"/>
            <a:ext cx="1656184" cy="2088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3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04812"/>
            <a:ext cx="5014788" cy="56884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 За свої казкові твори Туве Янсон отримала високі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відзнаки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різних країн: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Премія імені Нільса Хольгерсона кращому дитячому письменнику року (1953);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Медаль Г.Андерсена за внесок у розвиток дитячої літератури (1966);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Премія Шведської академії мистецтв (1972);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Золота Президентська медаль Фінляндії (1976);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Почесне звання доктора мистецтвознавства університету Гельсінкі (1978);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Премія імені Сельми Лагерлеф за внесок у літературу (1993);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Літературна премія Американо-Скандинавського культурного фонду.(1996).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З 2002 року у Фінляндії засновано премію імені Туве Янсон, яку вручають письменникам, котрі пишуть для дітей.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Туве Янсон Шляпа волшебника чтение мультфильм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6672"/>
            <a:ext cx="3267075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5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4320480" cy="554461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uk-UA" sz="1600" dirty="0" smtClean="0">
                <a:solidFill>
                  <a:srgbClr val="92D050"/>
                </a:solidFill>
                <a:latin typeface="Arial Black" pitchFamily="34" charset="0"/>
              </a:rPr>
              <a:t>    Муми-тролі 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—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далекі нащадки скандинавських тролів. Вони дуже маленькі та товстенькі, з великими головами, подібні до  бегемотиків. На малюнках самої письменниці  мумі-тролі подібні на загадкових маленьких звірят, що ожили з дитячих малюнків.  В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минулому мумі – тролі жили в оселях  людей, як тролі і домовики. Але згодом почали шукати інші домівки.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17410" name="Picture 2" descr="http://upload.wikimedia.org/wikipedia/ru/thumb/9/9c/%D0%AF%D0%BD%D1%81%D1%81%D0%BE%D0%BD_%D0%A2%D1%83%D0%B2%D0%B5_%D0%9C%D1%83%D0%BC%D0%B8_%D0%A2%D1%80%D0%BE%D0%BB%D0%BB%D0%B8_1957.JPG/295px-%D0%AF%D0%BD%D1%81%D1%81%D0%BE%D0%BD_%D0%A2%D1%83%D0%B2%D0%B5_%D0%9C%D1%83%D0%BC%D0%B8_%D0%A2%D1%80%D0%BE%D0%BB%D0%BB%D0%B8_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104456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306</TotalTime>
  <Words>736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Туве Маріка Янсон – геніальна фінська казкарка і художниця, авторка повістей  про Мумі - тролів</vt:lpstr>
      <vt:lpstr>Ту́ве Ма́ріка Я́нсон (9 серпня 1914 – 27 червня 2001)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Про мумі - тролів Янсон написала 9 повістей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містечку Наанталі побудований парк мумі-тролів. Парк працює тільки влітку, бо взимку мумі-тролі сплять</vt:lpstr>
      <vt:lpstr>Культурне значення книг про мумі - тролів</vt:lpstr>
      <vt:lpstr>Презентация PowerPoint</vt:lpstr>
      <vt:lpstr>     Будиночок мумі – тролів, наче казкова рукавичка, відкритий для гостей, їх стає щоразу більше.       Я переконана, що і Вам так само будуть раді, якщо Ви завітаєте  в осяяну сонцем Долину, у чудову і незвичайну Країну Мумі – тролів!                                                            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Артем</cp:lastModifiedBy>
  <cp:revision>58</cp:revision>
  <dcterms:created xsi:type="dcterms:W3CDTF">2013-08-17T06:56:33Z</dcterms:created>
  <dcterms:modified xsi:type="dcterms:W3CDTF">2013-08-20T11:37:54Z</dcterms:modified>
</cp:coreProperties>
</file>