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00" r:id="rId4"/>
  </p:sldMasterIdLst>
  <p:notesMasterIdLst>
    <p:notesMasterId r:id="rId21"/>
  </p:notesMasterIdLst>
  <p:sldIdLst>
    <p:sldId id="257" r:id="rId5"/>
    <p:sldId id="261" r:id="rId6"/>
    <p:sldId id="263" r:id="rId7"/>
    <p:sldId id="262" r:id="rId8"/>
    <p:sldId id="266" r:id="rId9"/>
    <p:sldId id="268" r:id="rId10"/>
    <p:sldId id="271" r:id="rId11"/>
    <p:sldId id="275" r:id="rId12"/>
    <p:sldId id="277" r:id="rId13"/>
    <p:sldId id="280" r:id="rId14"/>
    <p:sldId id="281" r:id="rId15"/>
    <p:sldId id="284" r:id="rId16"/>
    <p:sldId id="286" r:id="rId17"/>
    <p:sldId id="291" r:id="rId18"/>
    <p:sldId id="288" r:id="rId19"/>
    <p:sldId id="290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B13"/>
    <a:srgbClr val="8F3B7F"/>
    <a:srgbClr val="FF9933"/>
    <a:srgbClr val="497757"/>
    <a:srgbClr val="E19FD4"/>
    <a:srgbClr val="86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5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2010/11 н.р.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65</c:v>
                </c:pt>
                <c:pt idx="2">
                  <c:v>75</c:v>
                </c:pt>
                <c:pt idx="3">
                  <c:v>76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2011/12 н. р.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</c:v>
                </c:pt>
                <c:pt idx="1">
                  <c:v>79</c:v>
                </c:pt>
                <c:pt idx="2">
                  <c:v>76</c:v>
                </c:pt>
                <c:pt idx="3">
                  <c:v>64</c:v>
                </c:pt>
                <c:pt idx="4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2012/13 н. р.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8 клас</c:v>
                </c:pt>
                <c:pt idx="4">
                  <c:v>9 клас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85</c:v>
                </c:pt>
                <c:pt idx="1">
                  <c:v>65</c:v>
                </c:pt>
                <c:pt idx="2">
                  <c:v>55</c:v>
                </c:pt>
                <c:pt idx="3">
                  <c:v>61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7504"/>
        <c:axId val="43399040"/>
      </c:barChart>
      <c:catAx>
        <c:axId val="4339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399040"/>
        <c:crosses val="autoZero"/>
        <c:auto val="1"/>
        <c:lblAlgn val="ctr"/>
        <c:lblOffset val="100"/>
        <c:noMultiLvlLbl val="0"/>
      </c:catAx>
      <c:valAx>
        <c:axId val="4339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397504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9C7AE-0ACA-4032-8D01-7D8D3AD5D048}" type="datetimeFigureOut">
              <a:rPr lang="uk-UA" smtClean="0"/>
              <a:t>31.10.2013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9261-7FAA-4F6E-AFA2-29D72AB865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11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7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1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3962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C2D63DF-EEEE-4834-9BAE-F41BE4FBEE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47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1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2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8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8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1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3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9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48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5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5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1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5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7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0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0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3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70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EE0F5F7-2202-4B2A-B573-F5E602D617B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74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C6EF8C3-0302-4E08-8AFE-F90470FAC8D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6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FB08B-E4B6-4D70-8337-EE1872E02E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441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0230-67D1-4C41-9885-ECE0912283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3519EFD-A4B5-4FD3-9DD1-CBAC11EA009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9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2EAD6-1F57-4D7E-B399-19354B1B68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05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F6400-B179-472F-B34D-C16AF22077B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80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9F862-2F0C-46ED-8831-A4065DF6475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2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061C-6F7E-4E22-96BD-2EF24BDB463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755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7B605-DCD6-4FD5-9FA3-82DADBE9B1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69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1392-B3BE-419A-8596-2E201F26C8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11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2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4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0700F-E99D-4FEA-88F2-313745FD447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908720"/>
            <a:ext cx="727280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чителя світової літератури</a:t>
            </a:r>
          </a:p>
          <a:p>
            <a:pPr algn="ctr">
              <a:spcBef>
                <a:spcPct val="0"/>
              </a:spcBef>
              <a:defRPr/>
            </a:pPr>
            <a:endParaRPr lang="uk-UA" sz="4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Солонини Олени Павлівни</a:t>
            </a:r>
          </a:p>
          <a:p>
            <a:pPr algn="ctr">
              <a:spcBef>
                <a:spcPct val="0"/>
              </a:spcBef>
              <a:defRPr/>
            </a:pPr>
            <a:endParaRPr lang="ru-RU" sz="60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7864" y="5445224"/>
            <a:ext cx="4752528" cy="5760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2013 р.</a:t>
            </a:r>
            <a:endParaRPr lang="uk-UA" sz="20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3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smtClean="0">
                <a:solidFill>
                  <a:srgbClr val="C00000"/>
                </a:solidFill>
                <a:latin typeface="Franklin Gothic Heavy" pitchFamily="34" charset="0"/>
              </a:rPr>
              <a:t>Уроки розвитку критичного мислення</a:t>
            </a:r>
            <a:endParaRPr lang="uk-UA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4101" name="Picture 5" descr="C:\Users\Arsen\Pictures\img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933">
            <a:off x="447214" y="1556228"/>
            <a:ext cx="3689568" cy="1736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rsen\Pictures\img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089">
            <a:off x="4818197" y="4496073"/>
            <a:ext cx="3705402" cy="1810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rsen\Pictures\img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319">
            <a:off x="4835588" y="1681312"/>
            <a:ext cx="3865816" cy="1676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rsen\Pictures\img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233">
            <a:off x="441079" y="4495084"/>
            <a:ext cx="3649140" cy="1808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0" r="6283"/>
          <a:stretch/>
        </p:blipFill>
        <p:spPr bwMode="auto">
          <a:xfrm>
            <a:off x="1961041" y="3284984"/>
            <a:ext cx="4709857" cy="122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807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C:\Users\Arsen\Pictures\img016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6056" y="2564904"/>
            <a:ext cx="3168352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 descr="C:\Users\Arsen\Pictures\img018.jpg"/>
          <p:cNvPicPr>
            <a:picLocks noGrp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84376" cy="3168352"/>
          </a:xfrm>
          <a:prstGeom prst="snip2DiagRect">
            <a:avLst/>
          </a:prstGeom>
          <a:solidFill>
            <a:srgbClr val="FFC000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4355976" y="836712"/>
            <a:ext cx="4248472" cy="1512168"/>
          </a:xfrm>
          <a:prstGeom prst="horizontalScroll">
            <a:avLst>
              <a:gd name="adj" fmla="val 12500"/>
            </a:avLst>
          </a:prstGeom>
          <a:solidFill>
            <a:srgbClr val="FF9933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lvl="0">
              <a:spcBef>
                <a:spcPts val="0"/>
              </a:spcBef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Урок – дослідження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uk-UA" sz="2000" b="1" i="1" kern="0" dirty="0" smtClean="0">
                <a:solidFill>
                  <a:schemeClr val="accent4">
                    <a:lumMod val="50000"/>
                  </a:schemeClr>
                </a:solidFill>
              </a:rPr>
              <a:t>за повістю</a:t>
            </a:r>
            <a:r>
              <a:rPr lang="uk-UA" sz="2000" b="1" i="1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000" b="1" i="1" kern="0" dirty="0" smtClean="0">
                <a:solidFill>
                  <a:schemeClr val="accent4">
                    <a:lumMod val="50000"/>
                  </a:schemeClr>
                </a:solidFill>
              </a:rPr>
              <a:t> М. В. Гоголя</a:t>
            </a:r>
            <a:br>
              <a:rPr lang="uk-UA" sz="2000" b="1" i="1" kern="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000" b="1" i="1" kern="0" dirty="0">
                <a:solidFill>
                  <a:srgbClr val="8064A2">
                    <a:lumMod val="50000"/>
                  </a:srgbClr>
                </a:solidFill>
              </a:rPr>
              <a:t>«Тарас Бульба»</a:t>
            </a:r>
            <a:endParaRPr kumimoji="0" lang="uk-UA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2655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en\Desktop\Створити папку\Изображение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096344" cy="22322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sen\Desktop\Створити папку\Изображение 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72" y="4124142"/>
            <a:ext cx="3144898" cy="21131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sen\Desktop\Створити папку\Изображение 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4142"/>
            <a:ext cx="3168352" cy="21131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sen\Desktop\Створити папку\Изображение 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84784"/>
            <a:ext cx="3096344" cy="22322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892">
            <a:off x="2843808" y="3212976"/>
            <a:ext cx="4807296" cy="13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123728" y="0"/>
            <a:ext cx="5112568" cy="1340769"/>
            <a:chOff x="839" y="346"/>
            <a:chExt cx="4264" cy="86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839" y="346"/>
              <a:ext cx="4264" cy="861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975" y="618"/>
              <a:ext cx="4037" cy="4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 </a:t>
              </a:r>
              <a:r>
                <a:rPr kumimoji="0" lang="uk-UA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</a:rPr>
                <a:t>Урок</a:t>
              </a:r>
              <a:r>
                <a:rPr kumimoji="0" lang="uk-UA" sz="20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</a:rPr>
                <a:t> – роздум </a:t>
              </a:r>
              <a:r>
                <a:rPr kumimoji="0" lang="uk-UA" sz="2000" b="1" i="1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</a:rPr>
                <a:t>за поемою Данте                       «Божественна комедія»</a:t>
              </a:r>
              <a:endPara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52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en\Desktop\Створити папку\DSCN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1"/>
            <a:ext cx="4091327" cy="2132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D:\Foto\Мами фото\DSCN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87" y="3789041"/>
            <a:ext cx="375754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D:\Foto\Мами фото\DSCN0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04" y="836710"/>
            <a:ext cx="3586671" cy="2132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 descr="D:\Foto\Мами фото\DSCN0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3"/>
            <a:ext cx="3888432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4" b="46146"/>
          <a:stretch/>
        </p:blipFill>
        <p:spPr bwMode="auto">
          <a:xfrm>
            <a:off x="4283968" y="2969654"/>
            <a:ext cx="4536504" cy="8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41742">
            <a:off x="600612" y="3144773"/>
            <a:ext cx="512414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rgbClr val="E46C0A"/>
                </a:solidFill>
                <a:latin typeface="Arial Black"/>
                <a:ea typeface="Calibri"/>
                <a:cs typeface="Times New Roman"/>
              </a:rPr>
              <a:t>Презентація проекту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268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Львів і урок по Данте\Изображение 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35177"/>
            <a:ext cx="3096344" cy="2081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Мами фото\DSCN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08" y="1268760"/>
            <a:ext cx="269387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Мами фото\DSCN03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3"/>
          <a:stretch/>
        </p:blipFill>
        <p:spPr bwMode="auto">
          <a:xfrm>
            <a:off x="5976156" y="2996952"/>
            <a:ext cx="2592288" cy="1976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Foto\Мами фото\DSCN03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12500" b="11607"/>
          <a:stretch/>
        </p:blipFill>
        <p:spPr bwMode="auto">
          <a:xfrm>
            <a:off x="474242" y="3985115"/>
            <a:ext cx="2369566" cy="1964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sen\Pictures\img0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1" r="12583" b="9866"/>
          <a:stretch/>
        </p:blipFill>
        <p:spPr bwMode="auto">
          <a:xfrm>
            <a:off x="6228184" y="4941168"/>
            <a:ext cx="2232248" cy="138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IMG_13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4"/>
          <a:stretch/>
        </p:blipFill>
        <p:spPr bwMode="auto">
          <a:xfrm>
            <a:off x="539552" y="1556792"/>
            <a:ext cx="2304256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8F3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Позакласна робота</a:t>
            </a:r>
            <a:endParaRPr lang="uk-UA" sz="3600" b="1" dirty="0">
              <a:solidFill>
                <a:srgbClr val="8F3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 descr="C:\Users\Arsen\Desktop\DSC00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03" y="4667199"/>
            <a:ext cx="315356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rsen\Desktop\Фотографії\DSC040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14" y="1099582"/>
            <a:ext cx="280831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778236"/>
              </p:ext>
            </p:extLst>
          </p:nvPr>
        </p:nvGraphicFramePr>
        <p:xfrm>
          <a:off x="2051720" y="2132856"/>
          <a:ext cx="5976664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Без име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8702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80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662">
            <a:off x="889383" y="608745"/>
            <a:ext cx="1976641" cy="290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660">
            <a:off x="6300703" y="657386"/>
            <a:ext cx="1977017" cy="271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6662">
            <a:off x="1319150" y="2995079"/>
            <a:ext cx="1912402" cy="324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084">
            <a:off x="5792503" y="2826130"/>
            <a:ext cx="2019417" cy="326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rsen\Desktop\Створити папку (3)\DSCN13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9"/>
            <a:ext cx="288032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9" y="4645475"/>
            <a:ext cx="80648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71524"/>
            <a:ext cx="7498080" cy="64125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Солонина Олена Павлівна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1700808"/>
            <a:ext cx="5081768" cy="4486632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12" name="Picture 3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256584" cy="43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"/>
          <p:cNvSpPr>
            <a:spLocks noChangeArrowheads="1"/>
          </p:cNvSpPr>
          <p:nvPr/>
        </p:nvSpPr>
        <p:spPr bwMode="gray">
          <a:xfrm>
            <a:off x="5464014" y="5373216"/>
            <a:ext cx="3500474" cy="1224136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i="1" kern="0" dirty="0" smtClean="0">
                <a:solidFill>
                  <a:srgbClr val="863A5B"/>
                </a:solidFill>
                <a:latin typeface="Arial Black" pitchFamily="34" charset="0"/>
              </a:rPr>
              <a:t>Вчитель І категорії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i="1" kern="0" dirty="0" smtClean="0">
                <a:solidFill>
                  <a:srgbClr val="863A5B"/>
                </a:solidFill>
                <a:latin typeface="Arial Black" pitchFamily="34" charset="0"/>
              </a:rPr>
              <a:t>Великокусковецької ЗОШ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Стаж роботи – 14 років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5464014" y="3429000"/>
            <a:ext cx="3500474" cy="1584176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Закінчила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 Тернопільський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noProof="0" dirty="0" smtClean="0">
                <a:solidFill>
                  <a:srgbClr val="863A5B"/>
                </a:solidFill>
                <a:latin typeface="Arial Black" pitchFamily="34" charset="0"/>
              </a:rPr>
              <a:t>національний</a:t>
            </a:r>
            <a:endParaRPr kumimoji="0" lang="uk-UA" sz="1800" b="1" i="1" u="none" strike="noStrike" kern="0" cap="none" spc="0" normalizeH="0" baseline="0" noProof="0" dirty="0" smtClean="0">
              <a:ln>
                <a:noFill/>
              </a:ln>
              <a:solidFill>
                <a:srgbClr val="863A5B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педагогічний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університет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імені В. Гнатюка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5464014" y="1582738"/>
            <a:ext cx="3284450" cy="1558230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Закінчила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Тернопільський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863A5B"/>
                </a:solidFill>
                <a:latin typeface="Arial Black" pitchFamily="34" charset="0"/>
              </a:rPr>
              <a:t>е</a:t>
            </a:r>
            <a:r>
              <a:rPr lang="uk-UA" b="1" i="1" kern="0" dirty="0" smtClean="0">
                <a:solidFill>
                  <a:srgbClr val="863A5B"/>
                </a:solidFill>
                <a:latin typeface="Arial Black" pitchFamily="34" charset="0"/>
              </a:rPr>
              <a:t>кспериментальний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 smtClean="0">
                <a:solidFill>
                  <a:srgbClr val="863A5B"/>
                </a:solidFill>
                <a:latin typeface="Arial Black" pitchFamily="34" charset="0"/>
              </a:rPr>
              <a:t>інститут</a:t>
            </a: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863A5B"/>
                </a:solidFill>
                <a:effectLst/>
                <a:uLnTx/>
                <a:uFillTx/>
                <a:latin typeface="Arial Black" pitchFamily="34" charset="0"/>
              </a:rPr>
              <a:t>педагогічної  освіти</a:t>
            </a:r>
          </a:p>
        </p:txBody>
      </p:sp>
      <p:pic>
        <p:nvPicPr>
          <p:cNvPr id="13" name="Picture 6" descr="G: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1440160" cy="24122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Объект 13"/>
          <p:cNvPicPr>
            <a:picLocks noGrp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0804" r="5208" b="9799"/>
          <a:stretch/>
        </p:blipFill>
        <p:spPr bwMode="auto">
          <a:xfrm>
            <a:off x="323528" y="1582738"/>
            <a:ext cx="4824536" cy="472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246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en\Desktop\павлівна\cт-1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046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497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Життєве кредо:</a:t>
            </a:r>
            <a:endParaRPr lang="uk-UA" b="1" dirty="0">
              <a:solidFill>
                <a:srgbClr val="497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  </a:t>
            </a: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Світ – це море.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  Плисти бажаєш – </a:t>
            </a:r>
            <a:b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</a:b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  Збудуй судно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із добрих справ.</a:t>
            </a:r>
            <a:b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</a:b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                                                      Рудакі</a:t>
            </a:r>
            <a:b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</a:b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33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ru-RU" sz="60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497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кредо:</a:t>
            </a:r>
            <a:endParaRPr lang="uk-UA" i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80038" y="4076700"/>
            <a:ext cx="3763962" cy="1728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rsen\Desktop\павлівн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624736" cy="4896544"/>
          </a:xfrm>
          <a:prstGeom prst="roundRect">
            <a:avLst>
              <a:gd name="adj" fmla="val 85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196" y="2543738"/>
            <a:ext cx="4105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  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Не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досить оволодіти премудрістю, потрібно також користуватися нею.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		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Цицерон</a:t>
            </a:r>
          </a:p>
        </p:txBody>
      </p:sp>
      <p:pic>
        <p:nvPicPr>
          <p:cNvPr id="2053" name="Picture 5" descr="C:\Users\Arsen\Desktop\павлівн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5104"/>
            <a:ext cx="1440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765175"/>
            <a:ext cx="7344816" cy="143986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8F3B7F"/>
                </a:solidFill>
                <a:latin typeface="Arial Black" pitchFamily="34" charset="0"/>
              </a:rPr>
              <a:t>Розвиток  критичного мислення  та формування моральних цінностей  особистості  на уроках світової літератури</a:t>
            </a:r>
            <a:endParaRPr lang="uk-UA" sz="2400" b="1" i="1" dirty="0">
              <a:solidFill>
                <a:srgbClr val="8F3B7F"/>
              </a:solidFill>
              <a:latin typeface="Arial Black" pitchFamily="34" charset="0"/>
            </a:endParaRP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8"/>
          <a:stretch/>
        </p:blipFill>
        <p:spPr bwMode="auto">
          <a:xfrm>
            <a:off x="1115616" y="2421237"/>
            <a:ext cx="2520280" cy="215989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</p:pic>
      <p:pic>
        <p:nvPicPr>
          <p:cNvPr id="6" name="Picture 1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600"/>
            <a:ext cx="6840760" cy="4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5" b="9700"/>
          <a:stretch/>
        </p:blipFill>
        <p:spPr bwMode="auto">
          <a:xfrm>
            <a:off x="3059832" y="2996952"/>
            <a:ext cx="3312368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" t="-152" r="43852" b="17156"/>
          <a:stretch/>
        </p:blipFill>
        <p:spPr bwMode="auto">
          <a:xfrm>
            <a:off x="4860032" y="4293097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47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48"/>
          <p:cNvSpPr>
            <a:spLocks noGrp="1"/>
          </p:cNvSpPr>
          <p:nvPr>
            <p:ph type="title" idx="4294967295"/>
          </p:nvPr>
        </p:nvSpPr>
        <p:spPr>
          <a:xfrm>
            <a:off x="1691680" y="476250"/>
            <a:ext cx="5760640" cy="5764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solidFill>
                  <a:srgbClr val="00B050"/>
                </a:solidFill>
                <a:latin typeface="Arial Black" pitchFamily="34" charset="0"/>
              </a:rPr>
              <a:t>Актуальність досвіду</a:t>
            </a:r>
            <a:endParaRPr lang="uk-UA" sz="32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0" name="Объект 49"/>
          <p:cNvSpPr>
            <a:spLocks noGrp="1"/>
          </p:cNvSpPr>
          <p:nvPr>
            <p:ph idx="4294967295"/>
          </p:nvPr>
        </p:nvSpPr>
        <p:spPr>
          <a:xfrm>
            <a:off x="539552" y="1124744"/>
            <a:ext cx="8208912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Нездатність значної частини людей самостійно</a:t>
            </a:r>
          </a:p>
          <a:p>
            <a:pPr marL="68580" indent="0">
              <a:buNone/>
            </a:pPr>
            <a:r>
              <a:rPr lang="uk-UA" sz="2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   і критично осмислювати складності реального </a:t>
            </a:r>
          </a:p>
          <a:p>
            <a:pPr marL="68580" indent="0">
              <a:buNone/>
            </a:pPr>
            <a:r>
              <a:rPr lang="uk-UA" sz="2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   життя.</a:t>
            </a:r>
          </a:p>
          <a:p>
            <a:pPr marL="68580" indent="0">
              <a:buNone/>
            </a:pPr>
            <a:endParaRPr lang="uk-UA" sz="2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Зниження моральності певної частини соціуму.</a:t>
            </a:r>
          </a:p>
          <a:p>
            <a:pPr marL="68580" indent="0">
              <a:buNone/>
            </a:pPr>
            <a:endParaRPr lang="uk-UA" sz="2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0">
              <a:buClr>
                <a:srgbClr val="94C600"/>
              </a:buClr>
            </a:pPr>
            <a:r>
              <a:rPr lang="uk-UA" sz="2000" b="1" dirty="0">
                <a:solidFill>
                  <a:srgbClr val="0070C0"/>
                </a:solidFill>
                <a:latin typeface="Arial Black" pitchFamily="34" charset="0"/>
              </a:rPr>
              <a:t>Потреба  держави  в громадянах із ключовими компетентностями: загальноосвітньою,соціальною,громадянською.</a:t>
            </a:r>
          </a:p>
          <a:p>
            <a:pPr marL="68580" indent="0">
              <a:buNone/>
            </a:pPr>
            <a:endParaRPr lang="uk-UA" sz="2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Виховання демократичного менталітету громадян, 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    які повинні про все мати власну думку і не 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 Black" pitchFamily="34" charset="0"/>
              </a:rPr>
              <a:t>     дозволяти маніпулювати своєю свідомістю.</a:t>
            </a:r>
          </a:p>
          <a:p>
            <a:endParaRPr lang="uk-UA" sz="18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uk-UA" sz="1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1" name="Picture 3" descr="H:\павлівна\Рисунок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661247"/>
            <a:ext cx="172819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82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1E19-FF6E-4A1C-8333-E8309CCCA12A}" type="slidenum">
              <a:rPr lang="en-US">
                <a:solidFill>
                  <a:srgbClr val="F0A22E">
                    <a:shade val="75000"/>
                  </a:srgbClr>
                </a:solidFill>
              </a:rPr>
              <a:pPr/>
              <a:t>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467545" y="1554956"/>
            <a:ext cx="4104456" cy="38182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tint val="60784"/>
                  <a:invGamma/>
                  <a:alpha val="12000"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683568" y="1772817"/>
            <a:ext cx="3754754" cy="3310916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Ідея досвіду</a:t>
            </a:r>
            <a:endParaRPr lang="uk-UA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2987824" y="1554955"/>
            <a:ext cx="5616625" cy="57790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000" b="1" dirty="0" smtClean="0">
                <a:solidFill>
                  <a:prstClr val="white"/>
                </a:solidFill>
              </a:rPr>
              <a:t>Розвиток свідомого  критичного мислення учнів</a:t>
            </a:r>
            <a:endParaRPr lang="en-US" sz="2000" b="1" dirty="0">
              <a:solidFill>
                <a:srgbClr val="A5644E">
                  <a:lumMod val="50000"/>
                </a:srgbClr>
              </a:solidFill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3779912" y="2348880"/>
            <a:ext cx="4752527" cy="64807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000" b="1" dirty="0" smtClean="0">
                <a:solidFill>
                  <a:prstClr val="white"/>
                </a:solidFill>
              </a:rPr>
              <a:t>Формування здатності мислити мобільно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3923928" y="3255566"/>
            <a:ext cx="4957112" cy="60548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000" b="1" dirty="0" smtClean="0">
                <a:solidFill>
                  <a:prstClr val="white"/>
                </a:solidFill>
              </a:rPr>
              <a:t>Створення ситуації успіху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3707905" y="4005064"/>
            <a:ext cx="4760330" cy="60550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000" b="1" dirty="0" smtClean="0">
                <a:solidFill>
                  <a:prstClr val="white"/>
                </a:solidFill>
              </a:rPr>
              <a:t>Перехід до педагогіки партнерства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3203848" y="4794251"/>
            <a:ext cx="5328591" cy="5789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000" b="1" dirty="0" smtClean="0">
                <a:solidFill>
                  <a:prstClr val="white"/>
                </a:solidFill>
              </a:rPr>
              <a:t>Формування духовного світогляду школяра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black">
          <a:xfrm>
            <a:off x="1295400" y="381000"/>
            <a:ext cx="41402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6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:\павлівна\Рисунок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1"/>
            <a:ext cx="2123728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  <p:bldP spid="65542" grpId="0" animBg="1"/>
      <p:bldP spid="65543" grpId="0" animBg="1"/>
      <p:bldP spid="65544" grpId="0" animBg="1"/>
      <p:bldP spid="655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404664"/>
            <a:ext cx="7140574" cy="1012974"/>
          </a:xfrm>
          <a:noFill/>
          <a:ln/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уроку розвитку </a:t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критичного мислення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7109" name="Group 69"/>
          <p:cNvGrpSpPr>
            <a:grpSpLocks/>
          </p:cNvGrpSpPr>
          <p:nvPr/>
        </p:nvGrpSpPr>
        <p:grpSpPr bwMode="auto">
          <a:xfrm>
            <a:off x="771525" y="1124744"/>
            <a:ext cx="7315200" cy="5019675"/>
            <a:chOff x="486" y="774"/>
            <a:chExt cx="4608" cy="3162"/>
          </a:xfrm>
        </p:grpSpPr>
        <p:sp>
          <p:nvSpPr>
            <p:cNvPr id="87089" name="AutoShape 49"/>
            <p:cNvSpPr>
              <a:spLocks noChangeArrowheads="1"/>
            </p:cNvSpPr>
            <p:nvPr/>
          </p:nvSpPr>
          <p:spPr bwMode="auto">
            <a:xfrm>
              <a:off x="48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0" name="AutoShape 50"/>
            <p:cNvSpPr>
              <a:spLocks noChangeArrowheads="1"/>
            </p:cNvSpPr>
            <p:nvPr/>
          </p:nvSpPr>
          <p:spPr bwMode="gray">
            <a:xfrm>
              <a:off x="62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1" name="AutoShape 51"/>
            <p:cNvSpPr>
              <a:spLocks noChangeArrowheads="1"/>
            </p:cNvSpPr>
            <p:nvPr/>
          </p:nvSpPr>
          <p:spPr bwMode="gray">
            <a:xfrm flipH="1">
              <a:off x="168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7BCF5D"/>
                </a:gs>
                <a:gs pos="100000">
                  <a:srgbClr val="7BCF5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 flipH="1">
              <a:off x="68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7BCF5D"/>
                </a:gs>
                <a:gs pos="100000">
                  <a:srgbClr val="7BCF5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auto">
            <a:xfrm>
              <a:off x="206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4" name="AutoShape 54"/>
            <p:cNvSpPr>
              <a:spLocks noChangeArrowheads="1"/>
            </p:cNvSpPr>
            <p:nvPr/>
          </p:nvSpPr>
          <p:spPr bwMode="gray">
            <a:xfrm>
              <a:off x="220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5" name="AutoShape 55"/>
            <p:cNvSpPr>
              <a:spLocks noChangeArrowheads="1"/>
            </p:cNvSpPr>
            <p:nvPr/>
          </p:nvSpPr>
          <p:spPr bwMode="gray">
            <a:xfrm flipH="1">
              <a:off x="326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6" name="AutoShape 56"/>
            <p:cNvSpPr>
              <a:spLocks noChangeArrowheads="1"/>
            </p:cNvSpPr>
            <p:nvPr/>
          </p:nvSpPr>
          <p:spPr bwMode="gray">
            <a:xfrm flipH="1">
              <a:off x="226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7" name="AutoShape 57"/>
            <p:cNvSpPr>
              <a:spLocks noChangeArrowheads="1"/>
            </p:cNvSpPr>
            <p:nvPr/>
          </p:nvSpPr>
          <p:spPr bwMode="auto">
            <a:xfrm>
              <a:off x="364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378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099" name="AutoShape 59"/>
            <p:cNvSpPr>
              <a:spLocks noChangeArrowheads="1"/>
            </p:cNvSpPr>
            <p:nvPr/>
          </p:nvSpPr>
          <p:spPr bwMode="gray">
            <a:xfrm flipH="1">
              <a:off x="484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100" name="AutoShape 60"/>
            <p:cNvSpPr>
              <a:spLocks noChangeArrowheads="1"/>
            </p:cNvSpPr>
            <p:nvPr/>
          </p:nvSpPr>
          <p:spPr bwMode="gray">
            <a:xfrm flipH="1">
              <a:off x="384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101" name="Freeform 61"/>
            <p:cNvSpPr>
              <a:spLocks/>
            </p:cNvSpPr>
            <p:nvPr/>
          </p:nvSpPr>
          <p:spPr bwMode="gray">
            <a:xfrm>
              <a:off x="1480" y="1090"/>
              <a:ext cx="924" cy="729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102" name="Freeform 62"/>
            <p:cNvSpPr>
              <a:spLocks/>
            </p:cNvSpPr>
            <p:nvPr/>
          </p:nvSpPr>
          <p:spPr bwMode="gray">
            <a:xfrm>
              <a:off x="3106" y="774"/>
              <a:ext cx="924" cy="72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87103" name="Text Box 63"/>
            <p:cNvSpPr txBox="1">
              <a:spLocks noChangeArrowheads="1"/>
            </p:cNvSpPr>
            <p:nvPr/>
          </p:nvSpPr>
          <p:spPr bwMode="gray">
            <a:xfrm>
              <a:off x="1021" y="1842"/>
              <a:ext cx="3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 smtClean="0">
                  <a:solidFill>
                    <a:srgbClr val="FFFFFF"/>
                  </a:solidFill>
                </a:rPr>
                <a:t>Етап</a:t>
              </a:r>
              <a:endParaRPr lang="en-US" sz="1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7104" name="Text Box 64"/>
            <p:cNvSpPr txBox="1">
              <a:spLocks noChangeArrowheads="1"/>
            </p:cNvSpPr>
            <p:nvPr/>
          </p:nvSpPr>
          <p:spPr bwMode="gray">
            <a:xfrm>
              <a:off x="2605" y="1572"/>
              <a:ext cx="3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FF"/>
                  </a:solidFill>
                </a:rPr>
                <a:t>Етап</a:t>
              </a:r>
            </a:p>
          </p:txBody>
        </p:sp>
        <p:sp>
          <p:nvSpPr>
            <p:cNvPr id="87105" name="Text Box 65"/>
            <p:cNvSpPr txBox="1">
              <a:spLocks noChangeArrowheads="1"/>
            </p:cNvSpPr>
            <p:nvPr/>
          </p:nvSpPr>
          <p:spPr bwMode="gray">
            <a:xfrm>
              <a:off x="4189" y="1260"/>
              <a:ext cx="3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FF"/>
                  </a:solidFill>
                </a:rPr>
                <a:t>Етап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7" y="3132932"/>
            <a:ext cx="2957835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uk-UA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Фаза</a:t>
            </a:r>
          </a:p>
          <a:p>
            <a:pPr marL="457200">
              <a:spcAft>
                <a:spcPts val="0"/>
              </a:spcAft>
            </a:pPr>
            <a:r>
              <a:rPr lang="uk-UA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актуалізації</a:t>
            </a:r>
            <a:r>
              <a:rPr lang="uk-UA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,</a:t>
            </a:r>
            <a:endParaRPr lang="uk-UA" dirty="0">
              <a:latin typeface="Arial Black" pitchFamily="34" charset="0"/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r>
              <a:rPr lang="uk-UA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виклику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uk-UA" sz="16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остановка </a:t>
            </a:r>
          </a:p>
          <a:p>
            <a:pPr marL="457200">
              <a:spcAft>
                <a:spcPts val="1000"/>
              </a:spcAft>
            </a:pPr>
            <a:r>
              <a:rPr lang="uk-UA" sz="1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uk-UA" sz="16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питання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исування </a:t>
            </a:r>
          </a:p>
          <a:p>
            <a:pPr marL="457200">
              <a:spcAft>
                <a:spcPts val="1000"/>
              </a:spcAft>
            </a:pPr>
            <a:r>
              <a:rPr lang="uk-UA" sz="1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пропозиції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Обговорення мети уроку</a:t>
            </a:r>
            <a:endParaRPr lang="uk-UA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1150" y="2696367"/>
            <a:ext cx="3259138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uk-UA" dirty="0">
                <a:solidFill>
                  <a:srgbClr val="00B0F0"/>
                </a:solidFill>
                <a:latin typeface="Arial Black" pitchFamily="34" charset="0"/>
                <a:ea typeface="Calibri"/>
                <a:cs typeface="Times New Roman"/>
              </a:rPr>
              <a:t>Фаза </a:t>
            </a:r>
            <a:endParaRPr lang="uk-UA" sz="1000" dirty="0">
              <a:solidFill>
                <a:srgbClr val="00B0F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r>
              <a:rPr lang="uk-UA" dirty="0">
                <a:solidFill>
                  <a:srgbClr val="00B0F0"/>
                </a:solidFill>
                <a:latin typeface="Arial Black" pitchFamily="34" charset="0"/>
                <a:ea typeface="Calibri"/>
                <a:cs typeface="Times New Roman"/>
              </a:rPr>
              <a:t>побудови </a:t>
            </a:r>
            <a:r>
              <a:rPr lang="uk-UA" dirty="0" smtClean="0">
                <a:solidFill>
                  <a:srgbClr val="00B0F0"/>
                </a:solidFill>
                <a:latin typeface="Arial Black" pitchFamily="34" charset="0"/>
                <a:ea typeface="Calibri"/>
                <a:cs typeface="Times New Roman"/>
              </a:rPr>
              <a:t>знань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Робота з текстом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Аналіз твору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 smtClean="0">
                <a:solidFill>
                  <a:srgbClr val="00B0F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Літературні дослідження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sz="1600" b="1" i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Творчі роботи</a:t>
            </a:r>
            <a:endParaRPr lang="uk-UA" sz="1600" b="1" i="1" dirty="0" smtClean="0">
              <a:solidFill>
                <a:srgbClr val="00B0F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42950" indent="-28575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endParaRPr lang="uk-UA" sz="1400" b="1" i="1" dirty="0">
              <a:solidFill>
                <a:srgbClr val="00B0F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0988" y="2415382"/>
            <a:ext cx="367550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uk-UA" b="1" i="1" dirty="0">
                <a:solidFill>
                  <a:srgbClr val="00B050"/>
                </a:solidFill>
                <a:latin typeface="Arial Black" pitchFamily="34" charset="0"/>
                <a:ea typeface="Calibri"/>
                <a:cs typeface="Times New Roman"/>
              </a:rPr>
              <a:t>Фаза </a:t>
            </a:r>
            <a:endParaRPr lang="uk-UA" dirty="0">
              <a:latin typeface="Arial Black" pitchFamily="34" charset="0"/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r>
              <a:rPr lang="uk-UA" b="1" i="1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Times New Roman"/>
              </a:rPr>
              <a:t>консолідації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Обговорення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Систематизація</a:t>
            </a:r>
          </a:p>
          <a:p>
            <a:pPr marL="7429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Переоцінка </a:t>
            </a:r>
          </a:p>
          <a:p>
            <a:pPr marL="457200">
              <a:spcAft>
                <a:spcPts val="1000"/>
              </a:spcAft>
            </a:pPr>
            <a:r>
              <a:rPr lang="uk-UA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інформації</a:t>
            </a:r>
          </a:p>
          <a:p>
            <a:pPr marL="457200">
              <a:spcAft>
                <a:spcPts val="1000"/>
              </a:spcAft>
            </a:pPr>
            <a:endParaRPr lang="uk-UA" b="1" i="1" dirty="0" smtClean="0">
              <a:solidFill>
                <a:srgbClr val="00B05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endParaRPr lang="uk-UA" dirty="0"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52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9B08-213C-4955-8FCA-F16AB347AEB1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black">
          <a:xfrm>
            <a:off x="1258887" y="188640"/>
            <a:ext cx="662548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Найбільш ефективні  методи для розвитку критичного мислення</a:t>
            </a:r>
            <a:r>
              <a:rPr lang="en-US" sz="2000" dirty="0" smtClean="0">
                <a:solidFill>
                  <a:srgbClr val="66CCFF"/>
                </a:solidFill>
                <a:sym typeface="Wingdings" pitchFamily="2" charset="2"/>
              </a:rPr>
              <a:t></a:t>
            </a:r>
          </a:p>
        </p:txBody>
      </p:sp>
      <p:graphicFrame>
        <p:nvGraphicFramePr>
          <p:cNvPr id="92429" name="Group 2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81375"/>
              </p:ext>
            </p:extLst>
          </p:nvPr>
        </p:nvGraphicFramePr>
        <p:xfrm>
          <a:off x="1475656" y="1196752"/>
          <a:ext cx="6502113" cy="5490555"/>
        </p:xfrm>
        <a:graphic>
          <a:graphicData uri="http://schemas.openxmlformats.org/drawingml/2006/table">
            <a:tbl>
              <a:tblPr/>
              <a:tblGrid>
                <a:gridCol w="1828108"/>
                <a:gridCol w="610372"/>
                <a:gridCol w="1828108"/>
                <a:gridCol w="610372"/>
                <a:gridCol w="1625153"/>
              </a:tblGrid>
              <a:tr h="967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Біографічний урок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78824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Читання художнього твору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78824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Аналіз твору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78824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3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Мозкова атака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Щоденник подвійних записів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65E9C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Драматичні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65E9C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ролі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</a:tr>
              <a:tr h="98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Дискусія в групах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A6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030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Читання в групах (парах)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A6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03030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«Джигсоу»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A680"/>
                    </a:solidFill>
                  </a:tcPr>
                </a:tc>
              </a:tr>
              <a:tr h="92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Гронування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Спрямоване читання і міркування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Семантична карта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</a:tr>
              <a:tr h="64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Сенкан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A6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Читаємо і запитуємо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A6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Павутинка дискусії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A680"/>
                    </a:solidFill>
                  </a:tcPr>
                </a:tc>
              </a:tr>
              <a:tr h="922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Проблемні запитання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Читання тексту з позначками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F6D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Взаємне навчання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276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275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1_Тема Office</vt:lpstr>
      <vt:lpstr>Тема Office</vt:lpstr>
      <vt:lpstr>2_Тема Office</vt:lpstr>
      <vt:lpstr>1_Трек</vt:lpstr>
      <vt:lpstr>Презентация PowerPoint</vt:lpstr>
      <vt:lpstr>Солонина Олена Павлівна</vt:lpstr>
      <vt:lpstr>Життєве кредо:</vt:lpstr>
      <vt:lpstr>Педагогічне кредо:</vt:lpstr>
      <vt:lpstr>Розвиток  критичного мислення  та формування моральних цінностей  особистості  на уроках світової літератури</vt:lpstr>
      <vt:lpstr>Актуальність досвіду</vt:lpstr>
      <vt:lpstr>Презентация PowerPoint</vt:lpstr>
      <vt:lpstr>Структура уроку розвитку  критичного мислення</vt:lpstr>
      <vt:lpstr>Презентация PowerPoint</vt:lpstr>
      <vt:lpstr>Уроки розвитку критичного мислення</vt:lpstr>
      <vt:lpstr>Урок – дослідження за повістю  М. В. Гоголя «Тарас Бульба»</vt:lpstr>
      <vt:lpstr>Презентация PowerPoint</vt:lpstr>
      <vt:lpstr>Презентация PowerPoint</vt:lpstr>
      <vt:lpstr>Позакласна робота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</dc:creator>
  <cp:lastModifiedBy>Arsen</cp:lastModifiedBy>
  <cp:revision>63</cp:revision>
  <dcterms:created xsi:type="dcterms:W3CDTF">2013-10-25T19:10:52Z</dcterms:created>
  <dcterms:modified xsi:type="dcterms:W3CDTF">2013-10-31T20:47:06Z</dcterms:modified>
</cp:coreProperties>
</file>