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8" r:id="rId2"/>
    <p:sldId id="274" r:id="rId3"/>
    <p:sldId id="275" r:id="rId4"/>
    <p:sldId id="273" r:id="rId5"/>
    <p:sldId id="277" r:id="rId6"/>
    <p:sldId id="276" r:id="rId7"/>
    <p:sldId id="257" r:id="rId8"/>
    <p:sldId id="261" r:id="rId9"/>
    <p:sldId id="262" r:id="rId10"/>
    <p:sldId id="258" r:id="rId11"/>
    <p:sldId id="259" r:id="rId12"/>
    <p:sldId id="278" r:id="rId13"/>
    <p:sldId id="266" r:id="rId14"/>
    <p:sldId id="280" r:id="rId15"/>
    <p:sldId id="279" r:id="rId16"/>
    <p:sldId id="264" r:id="rId17"/>
    <p:sldId id="289" r:id="rId18"/>
    <p:sldId id="265" r:id="rId19"/>
    <p:sldId id="282" r:id="rId20"/>
    <p:sldId id="283" r:id="rId21"/>
    <p:sldId id="284" r:id="rId22"/>
    <p:sldId id="272" r:id="rId23"/>
    <p:sldId id="269" r:id="rId24"/>
    <p:sldId id="271" r:id="rId25"/>
    <p:sldId id="270" r:id="rId26"/>
    <p:sldId id="285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660"/>
  </p:normalViewPr>
  <p:slideViewPr>
    <p:cSldViewPr>
      <p:cViewPr varScale="1">
        <p:scale>
          <a:sx n="71" d="100"/>
          <a:sy n="71" d="100"/>
        </p:scale>
        <p:origin x="-19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7092-9470-48D3-9EB6-DB267BF0BB2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5AE8B-591D-4C37-A3D2-934C18BF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5AE8B-591D-4C37-A3D2-934C18BF0B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22914-6845-4AAF-B25D-43BCE4053B1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A6982-C67B-467F-BFAA-49F169C425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Users\user\Music\&#1084;&#1091;&#1079;&#1080;&#1082;&#1072;\&#1079;&#1072;&#1075;&#1088;&#1072;&#1085;&#1082;&#1072;\005%20Blonker%20-%20Sidewalk%20Cafe.mp3" TargetMode="External"/><Relationship Id="rId7" Type="http://schemas.openxmlformats.org/officeDocument/2006/relationships/hyperlink" Target="http://krays.com.ua/uploads/posts/1280604724_9.jp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5.xml"/><Relationship Id="rId7" Type="http://schemas.openxmlformats.org/officeDocument/2006/relationships/image" Target="../media/image5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vrungel.com.ua/uploads/posts/2011-03/1301155613_greece_big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www.grekomania.ru/images/greek-articles/places/big/169_meteor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krays.com.ua/uploads/posts/1280604770_1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греція\travel_ro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3960440" cy="3096344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4535363" cy="3592413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реція, море, острови...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0"/>
            <a:ext cx="4288790" cy="29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4320480" cy="316835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39552" y="6093296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2A002A"/>
                </a:solidFill>
                <a:latin typeface="Bookman Old Style" pitchFamily="18" charset="0"/>
              </a:rPr>
              <a:t>Острів Родос</a:t>
            </a:r>
            <a:endParaRPr lang="ru-RU" sz="2800" b="1" dirty="0">
              <a:solidFill>
                <a:srgbClr val="2A002A"/>
              </a:solidFill>
              <a:latin typeface="Bookman Old Style" pitchFamily="18" charset="0"/>
            </a:endParaRPr>
          </a:p>
        </p:txBody>
      </p:sp>
      <p:pic>
        <p:nvPicPr>
          <p:cNvPr id="9" name="005 Blonker - Sidewalk Caf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47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"/>
            <a:ext cx="9144000" cy="206084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b="1" i="1" dirty="0" smtClean="0">
                <a:solidFill>
                  <a:srgbClr val="FF4BFF"/>
                </a:solidFill>
              </a:rPr>
              <a:t>	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Від</a:t>
            </a:r>
            <a:r>
              <a:rPr lang="ru-RU" sz="3200" b="1" i="1" dirty="0" smtClean="0">
                <a:solidFill>
                  <a:srgbClr val="FF4BFF"/>
                </a:solidFill>
              </a:rPr>
              <a:t> Зевса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і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Мнемосіни</a:t>
            </a:r>
            <a:r>
              <a:rPr lang="ru-RU" sz="3200" b="1" i="1" dirty="0" smtClean="0">
                <a:solidFill>
                  <a:srgbClr val="FF4BFF"/>
                </a:solidFill>
              </a:rPr>
              <a:t>,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богині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пам’яті</a:t>
            </a:r>
            <a:r>
              <a:rPr lang="ru-RU" sz="3200" b="1" i="1" dirty="0" smtClean="0">
                <a:solidFill>
                  <a:srgbClr val="FF4BFF"/>
                </a:solidFill>
              </a:rPr>
              <a:t>,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народилося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br>
              <a:rPr lang="ru-RU" sz="3200" b="1" i="1" dirty="0" smtClean="0">
                <a:solidFill>
                  <a:srgbClr val="FF4BFF"/>
                </a:solidFill>
              </a:rPr>
            </a:br>
            <a:r>
              <a:rPr lang="ru-RU" sz="3200" b="1" i="1" dirty="0" smtClean="0">
                <a:solidFill>
                  <a:srgbClr val="FF4BFF"/>
                </a:solidFill>
              </a:rPr>
              <a:t>9 муз,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покровительок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різноманітних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видів</a:t>
            </a:r>
            <a:r>
              <a:rPr lang="ru-RU" sz="3200" b="1" i="1" dirty="0" smtClean="0">
                <a:solidFill>
                  <a:srgbClr val="FF4BFF"/>
                </a:solidFill>
              </a:rPr>
              <a:t> </a:t>
            </a:r>
            <a:r>
              <a:rPr lang="ru-RU" sz="3200" b="1" i="1" dirty="0" err="1" smtClean="0">
                <a:solidFill>
                  <a:srgbClr val="FF4BFF"/>
                </a:solidFill>
              </a:rPr>
              <a:t>мистецтва</a:t>
            </a:r>
            <a:r>
              <a:rPr lang="ru-RU" sz="3200" b="1" i="1" dirty="0" smtClean="0">
                <a:solidFill>
                  <a:srgbClr val="FF4BFF"/>
                </a:solidFill>
              </a:rPr>
              <a:t> та науки</a:t>
            </a:r>
            <a:r>
              <a:rPr lang="uk-UA" sz="3200" b="1" i="1" dirty="0" smtClean="0">
                <a:solidFill>
                  <a:srgbClr val="FF4BFF"/>
                </a:solidFill>
              </a:rPr>
              <a:t>.</a:t>
            </a:r>
            <a:endParaRPr lang="ru-RU" sz="3200" b="1" i="1" dirty="0" smtClean="0">
              <a:solidFill>
                <a:srgbClr val="FF4BFF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60848"/>
            <a:ext cx="23042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2714624"/>
            <a:ext cx="3031182" cy="37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071688" y="6165303"/>
            <a:ext cx="121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1E0000"/>
                </a:solidFill>
                <a:latin typeface="Bookman Old Style" pitchFamily="18" charset="0"/>
              </a:rPr>
              <a:t>Зевс</a:t>
            </a:r>
            <a:endParaRPr lang="ru-RU" sz="28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6000750" y="6165304"/>
            <a:ext cx="250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1E0000"/>
                </a:solidFill>
                <a:latin typeface="Bookman Old Style" pitchFamily="18" charset="0"/>
              </a:rPr>
              <a:t>Мнемосіна</a:t>
            </a:r>
            <a:endParaRPr lang="ru-RU" sz="28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18573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  <a:t>Мельпомена — муза </a:t>
            </a:r>
            <a:r>
              <a:rPr lang="ru-RU" sz="3200" b="1" dirty="0" err="1" smtClean="0">
                <a:solidFill>
                  <a:srgbClr val="FF4BFF"/>
                </a:solidFill>
                <a:latin typeface="Bookman Old Style" pitchFamily="18" charset="0"/>
              </a:rPr>
              <a:t>трагедії</a:t>
            </a:r>
            <a: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</a:br>
            <a:r>
              <a:rPr lang="ru-RU" sz="3200" dirty="0" err="1" smtClean="0">
                <a:solidFill>
                  <a:srgbClr val="FF4BFF"/>
                </a:solidFill>
                <a:latin typeface="Bookman Old Style" pitchFamily="18" charset="0"/>
              </a:rPr>
              <a:t>Талія</a:t>
            </a:r>
            <a: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  <a:t> — </a:t>
            </a:r>
            <a:r>
              <a:rPr lang="ru-RU" sz="3200" b="1" dirty="0" err="1" smtClean="0">
                <a:solidFill>
                  <a:srgbClr val="FF4BFF"/>
                </a:solidFill>
                <a:latin typeface="Bookman Old Style" pitchFamily="18" charset="0"/>
              </a:rPr>
              <a:t>муза</a:t>
            </a:r>
            <a: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rgbClr val="FF4BFF"/>
                </a:solidFill>
                <a:latin typeface="Bookman Old Style" pitchFamily="18" charset="0"/>
              </a:rPr>
              <a:t>комедії</a:t>
            </a:r>
            <a:r>
              <a:rPr lang="ru-RU" sz="3200" dirty="0" smtClean="0">
                <a:solidFill>
                  <a:srgbClr val="FF4BFF"/>
                </a:solidFill>
                <a:latin typeface="Bookman Old Style" pitchFamily="18" charset="0"/>
              </a:rPr>
              <a:t>   </a:t>
            </a:r>
            <a: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FF4BFF"/>
                </a:solidFill>
                <a:latin typeface="Bookman Old Style" pitchFamily="18" charset="0"/>
              </a:rPr>
            </a:br>
            <a:endParaRPr lang="ru-RU" sz="3200" b="1" dirty="0" smtClean="0">
              <a:solidFill>
                <a:srgbClr val="FF4BFF"/>
              </a:solidFill>
              <a:latin typeface="Bookman Old Style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412776"/>
            <a:ext cx="34998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214438" y="6000750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1E0000"/>
                </a:solidFill>
                <a:latin typeface="Bookman Old Style" pitchFamily="18" charset="0"/>
              </a:rPr>
              <a:t>Мельпомена</a:t>
            </a:r>
            <a:endParaRPr lang="ru-RU" sz="2400" b="1">
              <a:solidFill>
                <a:srgbClr val="1E0000"/>
              </a:solidFill>
              <a:latin typeface="Bookman Old Style" pitchFamily="18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429375" y="6381328"/>
            <a:ext cx="1214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1E0000"/>
                </a:solidFill>
                <a:latin typeface="Bookman Old Style" pitchFamily="18" charset="0"/>
              </a:rPr>
              <a:t>Т</a:t>
            </a:r>
            <a:r>
              <a:rPr lang="uk-UA" sz="2400" b="1" dirty="0" smtClean="0">
                <a:solidFill>
                  <a:srgbClr val="1E0000"/>
                </a:solidFill>
                <a:latin typeface="Bookman Old Style" pitchFamily="18" charset="0"/>
              </a:rPr>
              <a:t>алія</a:t>
            </a:r>
            <a:endParaRPr lang="ru-RU" sz="24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84784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2241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             </a:t>
            </a:r>
            <a:r>
              <a:rPr lang="uk-UA" sz="8900" dirty="0" smtClean="0">
                <a:solidFill>
                  <a:srgbClr val="C00000"/>
                </a:solidFill>
              </a:rPr>
              <a:t>Бог   </a:t>
            </a:r>
            <a:r>
              <a:rPr lang="uk-UA" sz="8900" dirty="0" err="1" smtClean="0">
                <a:solidFill>
                  <a:srgbClr val="C00000"/>
                </a:solidFill>
              </a:rPr>
              <a:t>Діоніс</a:t>
            </a:r>
            <a:endParaRPr lang="ru-RU" sz="89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Pictures\греція\dioni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275699" cy="4389437"/>
          </a:xfrm>
          <a:prstGeom prst="rect">
            <a:avLst/>
          </a:prstGeom>
          <a:noFill/>
        </p:spPr>
      </p:pic>
      <p:pic>
        <p:nvPicPr>
          <p:cNvPr id="6147" name="Picture 3" descr="C:\Users\user\Pictures\греція\dionysos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416300" cy="492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064895" cy="6336704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греція\теат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14775" cy="33843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218" name="Picture 2" descr="C:\Users\user\Pictures\греція\сцена, фріз і бортик театр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552950" cy="34194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072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</a:rPr>
              <a:t>Театр       </a:t>
            </a:r>
            <a:r>
              <a:rPr lang="uk-UA" sz="6000" dirty="0" err="1" smtClean="0">
                <a:solidFill>
                  <a:srgbClr val="C00000"/>
                </a:solidFill>
              </a:rPr>
              <a:t>Діоніса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user\Pictures\греція\250px-Theatre_of_Dionysu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320480" cy="2708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37528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греція\маска агамемнона.jpg"/>
          <p:cNvPicPr>
            <a:picLocks noChangeAspect="1" noChangeArrowheads="1"/>
          </p:cNvPicPr>
          <p:nvPr/>
        </p:nvPicPr>
        <p:blipFill>
          <a:blip r:embed="rId2" cstate="print"/>
          <a:srcRect l="27557" r="5113" b="5017"/>
          <a:stretch>
            <a:fillRect/>
          </a:stretch>
        </p:blipFill>
        <p:spPr bwMode="auto">
          <a:xfrm>
            <a:off x="0" y="3284984"/>
            <a:ext cx="3923928" cy="3573016"/>
          </a:xfrm>
          <a:prstGeom prst="snipRoundRect">
            <a:avLst/>
          </a:prstGeom>
          <a:noFill/>
        </p:spPr>
      </p:pic>
      <p:pic>
        <p:nvPicPr>
          <p:cNvPr id="7170" name="Picture 2" descr="C:\Users\user\Pictures\греція\мас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3024188" cy="3025775"/>
          </a:xfrm>
          <a:prstGeom prst="rect">
            <a:avLst/>
          </a:prstGeom>
          <a:noFill/>
        </p:spPr>
      </p:pic>
      <p:pic>
        <p:nvPicPr>
          <p:cNvPr id="7171" name="Picture 3" descr="C:\Users\user\Pictures\греція\мас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4896544" cy="439248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16016" y="5085184"/>
            <a:ext cx="4046984" cy="136815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CC0066"/>
                </a:solidFill>
              </a:rPr>
              <a:t>Маски акторів</a:t>
            </a:r>
            <a:endParaRPr lang="ru-RU" sz="60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uk-UA" b="1" smtClean="0">
                <a:solidFill>
                  <a:srgbClr val="FF4BFF"/>
                </a:solidFill>
                <a:latin typeface="Bookman Old Style" pitchFamily="18" charset="0"/>
              </a:rPr>
              <a:t>Театр в Афінах</a:t>
            </a:r>
            <a:endParaRPr lang="ru-RU" b="1" smtClean="0">
              <a:solidFill>
                <a:srgbClr val="FF4BFF"/>
              </a:solidFill>
              <a:latin typeface="Bookman Old Style" pitchFamily="18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1849" t="2438" r="1944" b="2438"/>
          <a:stretch>
            <a:fillRect/>
          </a:stretch>
        </p:blipFill>
        <p:spPr bwMode="auto">
          <a:xfrm>
            <a:off x="5148064" y="3861048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Pictures\греція\одеон Геродота, атті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64780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греція\Епідав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752528" cy="3456384"/>
          </a:xfrm>
          <a:prstGeom prst="rect">
            <a:avLst/>
          </a:prstGeom>
          <a:noFill/>
        </p:spPr>
      </p:pic>
      <p:pic>
        <p:nvPicPr>
          <p:cNvPr id="1027" name="Picture 3" descr="C:\Users\user\Pictures\греція\Епідав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787899" cy="31834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C0066"/>
                </a:solidFill>
              </a:rPr>
              <a:t>Театр  в </a:t>
            </a:r>
            <a:r>
              <a:rPr lang="uk-UA" b="1" dirty="0" err="1" smtClean="0">
                <a:solidFill>
                  <a:srgbClr val="CC0066"/>
                </a:solidFill>
              </a:rPr>
              <a:t>Епідаврі</a:t>
            </a:r>
            <a:endParaRPr lang="ru-RU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772400" cy="1470025"/>
          </a:xfrm>
        </p:spPr>
        <p:txBody>
          <a:bodyPr/>
          <a:lstStyle/>
          <a:p>
            <a:r>
              <a:rPr lang="uk-UA" b="1" smtClean="0">
                <a:solidFill>
                  <a:srgbClr val="FF4BFF"/>
                </a:solidFill>
                <a:latin typeface="Bookman Old Style" pitchFamily="18" charset="0"/>
              </a:rPr>
              <a:t>Театр в Приєні</a:t>
            </a:r>
            <a:endParaRPr lang="ru-RU" b="1" smtClean="0">
              <a:solidFill>
                <a:srgbClr val="FF4BFF"/>
              </a:solidFill>
              <a:latin typeface="Bookman Old Style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857625"/>
            <a:ext cx="35718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071688"/>
            <a:ext cx="35512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C0066"/>
                </a:solidFill>
              </a:rPr>
              <a:t>Т</a:t>
            </a:r>
            <a:r>
              <a:rPr lang="uk-UA" sz="5400" b="1" dirty="0" smtClean="0">
                <a:solidFill>
                  <a:srgbClr val="CC0066"/>
                </a:solidFill>
              </a:rPr>
              <a:t>еат</a:t>
            </a:r>
            <a:r>
              <a:rPr lang="uk-UA" b="1" dirty="0" smtClean="0">
                <a:solidFill>
                  <a:srgbClr val="CC0066"/>
                </a:solidFill>
              </a:rPr>
              <a:t>р   у  Пергамі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0242" name="Picture 2" descr="C:\Users\user\Pictures\греція\Перг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803400"/>
            <a:ext cx="6350000" cy="407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оги Олімп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6632"/>
            <a:ext cx="5148064" cy="33780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48295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3399"/>
                </a:solidFill>
              </a:rPr>
              <a:t>Країна богів і героїв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2051" name="Picture 3" descr="C:\Users\user\Pictures\греція\Gef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528392" cy="5616624"/>
          </a:xfrm>
          <a:prstGeom prst="rect">
            <a:avLst/>
          </a:prstGeom>
          <a:noFill/>
        </p:spPr>
      </p:pic>
      <p:pic>
        <p:nvPicPr>
          <p:cNvPr id="2052" name="Picture 4" descr="C:\Users\user\Pictures\греція\статуї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522007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C0066"/>
                </a:solidFill>
              </a:rPr>
              <a:t>Театр    в   </a:t>
            </a:r>
            <a:r>
              <a:rPr lang="uk-UA" sz="5400" b="1" dirty="0" err="1" smtClean="0">
                <a:solidFill>
                  <a:srgbClr val="CC0066"/>
                </a:solidFill>
              </a:rPr>
              <a:t>Аргосі</a:t>
            </a:r>
            <a:endParaRPr lang="ru-RU" sz="5400" b="1" dirty="0">
              <a:solidFill>
                <a:srgbClr val="CC0066"/>
              </a:solidFill>
            </a:endParaRPr>
          </a:p>
        </p:txBody>
      </p:sp>
      <p:pic>
        <p:nvPicPr>
          <p:cNvPr id="11266" name="Picture 2" descr="C:\Users\user\Pictures\греція\театр в Аргос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28850"/>
            <a:ext cx="5688632" cy="415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C0066"/>
                </a:solidFill>
              </a:rPr>
              <a:t>Амфітеатр     на    Парнасі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2290" name="Picture 2" descr="C:\Users\user\Pictures\греція\амфітеатр на парнас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127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“  Батько трагедії “  Есхіл</a:t>
            </a:r>
            <a:endParaRPr lang="ru-RU" sz="5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214563"/>
            <a:ext cx="26431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300037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smtClean="0">
                <a:solidFill>
                  <a:srgbClr val="2A002A"/>
                </a:solidFill>
              </a:rPr>
              <a:t>	</a:t>
            </a:r>
            <a:r>
              <a:rPr lang="ru-RU" sz="2400" b="1" smtClean="0">
                <a:solidFill>
                  <a:srgbClr val="C00000"/>
                </a:solidFill>
              </a:rPr>
              <a:t>«Прометей закутий» </a:t>
            </a:r>
            <a:r>
              <a:rPr lang="ru-RU" sz="2400" smtClean="0">
                <a:solidFill>
                  <a:srgbClr val="2A002A"/>
                </a:solidFill>
              </a:rPr>
              <a:t>— найвідоміший твір Есхіла.</a:t>
            </a:r>
            <a:br>
              <a:rPr lang="ru-RU" sz="2400" smtClean="0">
                <a:solidFill>
                  <a:srgbClr val="2A002A"/>
                </a:solidFill>
              </a:rPr>
            </a:br>
            <a:r>
              <a:rPr lang="ru-RU" sz="2400" smtClean="0">
                <a:solidFill>
                  <a:srgbClr val="2A002A"/>
                </a:solidFill>
              </a:rPr>
              <a:t>	У першій сцені трагедії зображено покарання Прометея. Виконавці волі </a:t>
            </a:r>
            <a:r>
              <a:rPr lang="ru-RU" sz="2400" b="1" smtClean="0">
                <a:solidFill>
                  <a:srgbClr val="C00000"/>
                </a:solidFill>
              </a:rPr>
              <a:t>Зевса</a:t>
            </a:r>
            <a:r>
              <a:rPr lang="ru-RU" sz="2400" smtClean="0">
                <a:solidFill>
                  <a:srgbClr val="2A002A"/>
                </a:solidFill>
              </a:rPr>
              <a:t> — Влада і Сила — приводять його у Скіфію, де </a:t>
            </a:r>
            <a:r>
              <a:rPr lang="ru-RU" sz="2400" b="1" smtClean="0">
                <a:solidFill>
                  <a:srgbClr val="C00000"/>
                </a:solidFill>
              </a:rPr>
              <a:t>Гефест</a:t>
            </a:r>
            <a:r>
              <a:rPr lang="ru-RU" sz="2400" smtClean="0">
                <a:solidFill>
                  <a:srgbClr val="2A002A"/>
                </a:solidFill>
              </a:rPr>
              <a:t> приковує його до скелі. </a:t>
            </a:r>
            <a:br>
              <a:rPr lang="ru-RU" sz="2400" smtClean="0">
                <a:solidFill>
                  <a:srgbClr val="2A002A"/>
                </a:solidFill>
              </a:rPr>
            </a:br>
            <a:endParaRPr lang="ru-RU" sz="2400" smtClean="0">
              <a:solidFill>
                <a:srgbClr val="2A002A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143250"/>
            <a:ext cx="32861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2500313"/>
            <a:ext cx="278606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643063" y="592931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2A002A"/>
                </a:solidFill>
                <a:latin typeface="Bookman Old Style" pitchFamily="18" charset="0"/>
              </a:rPr>
              <a:t>Зевс</a:t>
            </a:r>
            <a:endParaRPr lang="ru-RU" sz="2400" b="1">
              <a:solidFill>
                <a:srgbClr val="2A002A"/>
              </a:solidFill>
              <a:latin typeface="Bookman Old Style" pitchFamily="18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929313" y="5857875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 err="1" smtClean="0">
                <a:solidFill>
                  <a:srgbClr val="2A002A"/>
                </a:solidFill>
                <a:latin typeface="Bookman Old Style" pitchFamily="18" charset="0"/>
              </a:rPr>
              <a:t>Гефест</a:t>
            </a:r>
            <a:endParaRPr lang="ru-RU" sz="2400" b="1" dirty="0">
              <a:solidFill>
                <a:srgbClr val="2A00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0" y="3143250"/>
            <a:ext cx="2643188" cy="6429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Будувати кораблі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57188" y="5072063"/>
            <a:ext cx="2643187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Впрягати коней в колісниці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0063" y="1571625"/>
            <a:ext cx="2643187" cy="6429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Розуміти прикмети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71813" y="357188"/>
            <a:ext cx="2643187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Лікуватися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715000" y="1643063"/>
            <a:ext cx="2643188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b="1" dirty="0">
                <a:solidFill>
                  <a:srgbClr val="2A002A"/>
                </a:solidFill>
              </a:rPr>
              <a:t>Добувати корисні копалини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13" y="5929313"/>
            <a:ext cx="2643187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Науки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643563" y="5000625"/>
            <a:ext cx="2643187" cy="6429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Ремесел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86500" y="3214688"/>
            <a:ext cx="2643188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2A002A"/>
                </a:solidFill>
              </a:rPr>
              <a:t>Користуватися вогнем</a:t>
            </a:r>
            <a:endParaRPr lang="ru-RU" sz="2400" b="1" dirty="0">
              <a:solidFill>
                <a:srgbClr val="2A002A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286250" y="1000125"/>
            <a:ext cx="285750" cy="262096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300519">
            <a:off x="5768975" y="2112963"/>
            <a:ext cx="288925" cy="1560512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266692">
            <a:off x="2882900" y="2025650"/>
            <a:ext cx="295275" cy="167481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536407" y="2821781"/>
            <a:ext cx="285750" cy="135731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3071813" y="2786062"/>
            <a:ext cx="285750" cy="1285875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14813" y="3286125"/>
            <a:ext cx="357187" cy="262096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334784">
            <a:off x="5802313" y="3578225"/>
            <a:ext cx="322262" cy="156051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752875">
            <a:off x="2553494" y="3510757"/>
            <a:ext cx="274637" cy="178435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86125" y="3214688"/>
            <a:ext cx="2357438" cy="6429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A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2A002A"/>
                </a:solidFill>
                <a:latin typeface="Bookman Old Style" pitchFamily="18" charset="0"/>
              </a:rPr>
              <a:t>Прометей навчив людей</a:t>
            </a:r>
            <a:endParaRPr lang="ru-RU" sz="2000" b="1" dirty="0">
              <a:solidFill>
                <a:srgbClr val="2A00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4375" y="214313"/>
            <a:ext cx="7772400" cy="1214437"/>
          </a:xfrm>
        </p:spPr>
        <p:txBody>
          <a:bodyPr/>
          <a:lstStyle/>
          <a:p>
            <a:r>
              <a:rPr lang="ru-RU" sz="3200" b="1" smtClean="0">
                <a:solidFill>
                  <a:srgbClr val="2A002A"/>
                </a:solidFill>
                <a:latin typeface="Bookman Old Style" pitchFamily="18" charset="0"/>
              </a:rPr>
              <a:t>ПРОМЕТЕЙ ЗАКУТИЙ</a:t>
            </a:r>
            <a:br>
              <a:rPr lang="ru-RU" sz="3200" b="1" smtClean="0">
                <a:solidFill>
                  <a:srgbClr val="2A002A"/>
                </a:solidFill>
                <a:latin typeface="Bookman Old Style" pitchFamily="18" charset="0"/>
              </a:rPr>
            </a:br>
            <a:endParaRPr lang="ru-RU" sz="3200" b="1" smtClean="0">
              <a:solidFill>
                <a:srgbClr val="2A002A"/>
              </a:solidFill>
              <a:latin typeface="Bookman Old Style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500188"/>
            <a:ext cx="23510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b="2222"/>
          <a:stretch>
            <a:fillRect/>
          </a:stretch>
        </p:blipFill>
        <p:spPr bwMode="auto">
          <a:xfrm>
            <a:off x="3286125" y="2571750"/>
            <a:ext cx="215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571625"/>
            <a:ext cx="27320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нового ви дізналися на уроці?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</a:rPr>
              <a:t>Що   вам   найбільше  сподобалося?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4357688"/>
          </a:xfrm>
        </p:spPr>
        <p:txBody>
          <a:bodyPr/>
          <a:lstStyle/>
          <a:p>
            <a:pPr algn="l"/>
            <a:r>
              <a:rPr lang="ru-RU" sz="3600" b="1" dirty="0" err="1" smtClean="0">
                <a:solidFill>
                  <a:srgbClr val="FF4BFF"/>
                </a:solidFill>
                <a:latin typeface="Bookman Old Style" pitchFamily="18" charset="0"/>
              </a:rPr>
              <a:t>Домашнє</a:t>
            </a:r>
            <a:r>
              <a:rPr lang="ru-RU" sz="3600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4BFF"/>
                </a:solidFill>
                <a:latin typeface="Bookman Old Style" pitchFamily="18" charset="0"/>
              </a:rPr>
              <a:t>завдання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err="1" smtClean="0">
                <a:solidFill>
                  <a:srgbClr val="FF4BFF"/>
                </a:solidFill>
                <a:latin typeface="Bookman Old Style" pitchFamily="18" charset="0"/>
              </a:rPr>
              <a:t>Вивчити</a:t>
            </a:r>
            <a:r>
              <a:rPr lang="ru-RU" sz="2800" dirty="0" smtClean="0">
                <a:solidFill>
                  <a:srgbClr val="FF4BFF"/>
                </a:solidFill>
                <a:latin typeface="Bookman Old Style" pitchFamily="18" charset="0"/>
              </a:rPr>
              <a:t> конспект, </a:t>
            </a:r>
            <a:r>
              <a:rPr lang="ru-RU" sz="2800" dirty="0" err="1" smtClean="0">
                <a:solidFill>
                  <a:srgbClr val="FF4BFF"/>
                </a:solidFill>
                <a:latin typeface="Bookman Old Style" pitchFamily="18" charset="0"/>
              </a:rPr>
              <a:t>склавши</a:t>
            </a:r>
            <a:r>
              <a:rPr lang="ru-RU" sz="2800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2800" dirty="0" err="1" smtClean="0">
                <a:solidFill>
                  <a:srgbClr val="FF4BFF"/>
                </a:solidFill>
                <a:latin typeface="Bookman Old Style" pitchFamily="18" charset="0"/>
              </a:rPr>
              <a:t>кросворд</a:t>
            </a:r>
            <a:r>
              <a:rPr lang="ru-RU" sz="2800" dirty="0" smtClean="0">
                <a:solidFill>
                  <a:srgbClr val="FF4BFF"/>
                </a:solidFill>
                <a:latin typeface="Bookman Old Style" pitchFamily="18" charset="0"/>
              </a:rPr>
              <a:t> за </a:t>
            </a:r>
            <a:r>
              <a:rPr lang="ru-RU" sz="2800" dirty="0" err="1" smtClean="0">
                <a:solidFill>
                  <a:srgbClr val="FF4BFF"/>
                </a:solidFill>
                <a:latin typeface="Bookman Old Style" pitchFamily="18" charset="0"/>
              </a:rPr>
              <a:t>даною</a:t>
            </a:r>
            <a:r>
              <a:rPr lang="ru-RU" sz="2800" dirty="0" smtClean="0">
                <a:solidFill>
                  <a:srgbClr val="FF4BFF"/>
                </a:solidFill>
                <a:latin typeface="Bookman Old Style" pitchFamily="18" charset="0"/>
              </a:rPr>
              <a:t> темою.</a:t>
            </a:r>
            <a:br>
              <a:rPr lang="ru-RU" sz="2800" dirty="0" smtClean="0">
                <a:solidFill>
                  <a:srgbClr val="FF4BFF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err="1" smtClean="0">
                <a:solidFill>
                  <a:srgbClr val="FF4BFF"/>
                </a:solidFill>
                <a:latin typeface="Bookman Old Style" pitchFamily="18" charset="0"/>
              </a:rPr>
              <a:t>Індивідуальне</a:t>
            </a:r>
            <a:r>
              <a:rPr lang="ru-RU" sz="2800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2800" b="1" dirty="0" err="1" smtClean="0">
                <a:solidFill>
                  <a:srgbClr val="FF4BFF"/>
                </a:solidFill>
                <a:latin typeface="Bookman Old Style" pitchFamily="18" charset="0"/>
              </a:rPr>
              <a:t>завдання</a:t>
            </a:r>
            <a:r>
              <a:rPr lang="ru-RU" sz="2400" dirty="0" smtClean="0">
                <a:solidFill>
                  <a:srgbClr val="1E0000"/>
                </a:solidFill>
              </a:rPr>
              <a:t>. </a:t>
            </a:r>
            <a:r>
              <a:rPr lang="ru-RU" sz="2800" dirty="0" err="1" smtClean="0">
                <a:latin typeface="Bookman Old Style" pitchFamily="18" charset="0"/>
              </a:rPr>
              <a:t>Підготувати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повідомлення</a:t>
            </a:r>
            <a:r>
              <a:rPr lang="ru-RU" sz="2800" dirty="0" smtClean="0">
                <a:latin typeface="Bookman Old Style" pitchFamily="18" charset="0"/>
              </a:rPr>
              <a:t> про </a:t>
            </a:r>
            <a:r>
              <a:rPr lang="ru-RU" sz="2800" dirty="0" err="1" smtClean="0">
                <a:latin typeface="Bookman Old Style" pitchFamily="18" charset="0"/>
              </a:rPr>
              <a:t>життя</a:t>
            </a:r>
            <a:r>
              <a:rPr lang="ru-RU" sz="2800" dirty="0" smtClean="0">
                <a:latin typeface="Bookman Old Style" pitchFamily="18" charset="0"/>
              </a:rPr>
              <a:t> та </a:t>
            </a:r>
            <a:r>
              <a:rPr lang="ru-RU" sz="2800" dirty="0" err="1" smtClean="0">
                <a:latin typeface="Bookman Old Style" pitchFamily="18" charset="0"/>
              </a:rPr>
              <a:t>творчість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Есхіла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err="1" smtClean="0">
                <a:latin typeface="Bookman Old Style" pitchFamily="18" charset="0"/>
              </a:rPr>
              <a:t>Читати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трагедію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Есхіла</a:t>
            </a:r>
            <a:r>
              <a:rPr lang="ru-RU" sz="2800" dirty="0" smtClean="0">
                <a:latin typeface="Bookman Old Style" pitchFamily="18" charset="0"/>
              </a:rPr>
              <a:t> «Прометей </a:t>
            </a:r>
            <a:r>
              <a:rPr lang="ru-RU" sz="2800" dirty="0" err="1" smtClean="0">
                <a:latin typeface="Bookman Old Style" pitchFamily="18" charset="0"/>
              </a:rPr>
              <a:t>закутий</a:t>
            </a:r>
            <a:r>
              <a:rPr lang="ru-RU" sz="2800" dirty="0" smtClean="0">
                <a:latin typeface="Bookman Old Style" pitchFamily="18" charset="0"/>
              </a:rPr>
              <a:t>»</a:t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греція\дельф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88640"/>
            <a:ext cx="4536504" cy="32403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Содержимое 3" descr="Греція">
            <a:hlinkClick r:id="rId4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504" y="3429000"/>
            <a:ext cx="4392488" cy="3284984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user\Pictures\греція\касторь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496" y="3501008"/>
            <a:ext cx="4536504" cy="3356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27" name="Picture 3" descr="C:\Users\user\Pictures\греція\пуп землі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4320480" cy="32403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греція\афі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464496" cy="3240360"/>
          </a:xfrm>
          <a:prstGeom prst="snip2DiagRect">
            <a:avLst/>
          </a:prstGeom>
          <a:noFill/>
        </p:spPr>
      </p:pic>
      <p:pic>
        <p:nvPicPr>
          <p:cNvPr id="4100" name="Picture 4" descr="C:\Users\user\Pictures\греція\храм зевс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0"/>
            <a:ext cx="2304256" cy="3419475"/>
          </a:xfrm>
          <a:prstGeom prst="flowChartMagneticDisk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948264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2A002A"/>
                </a:solidFill>
                <a:latin typeface="Bookman Old Style" pitchFamily="18" charset="0"/>
              </a:rPr>
              <a:t>Афіни</a:t>
            </a:r>
            <a:endParaRPr lang="ru-RU" b="1" dirty="0" smtClean="0">
              <a:solidFill>
                <a:srgbClr val="2A002A"/>
              </a:solidFill>
              <a:latin typeface="Bookman Old Style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50646" y="3501008"/>
            <a:ext cx="419335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Pictures\греція\парфенон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520" y="3429000"/>
            <a:ext cx="455295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греція\пелопоннес , півден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764088" cy="3573463"/>
          </a:xfrm>
          <a:prstGeom prst="rect">
            <a:avLst/>
          </a:prstGeom>
          <a:noFill/>
        </p:spPr>
      </p:pic>
      <p:pic>
        <p:nvPicPr>
          <p:cNvPr id="5123" name="Picture 3" descr="C:\Users\user\Pictures\греція\пелопонн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81400"/>
            <a:ext cx="4860032" cy="3276600"/>
          </a:xfrm>
          <a:prstGeom prst="rect">
            <a:avLst/>
          </a:prstGeom>
          <a:noFill/>
        </p:spPr>
      </p:pic>
      <p:pic>
        <p:nvPicPr>
          <p:cNvPr id="7" name="Picture 5" descr="C:\Users\user\Pictures\греція\грот діоніс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08520" y="3645024"/>
            <a:ext cx="4373438" cy="3212976"/>
          </a:xfrm>
          <a:prstGeom prst="rect">
            <a:avLst/>
          </a:prstGeom>
          <a:noFill/>
        </p:spPr>
      </p:pic>
      <p:pic>
        <p:nvPicPr>
          <p:cNvPr id="3074" name="Picture 2" descr="C:\Users\user\Pictures\греція\храм посейдон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етеора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3563" y="0"/>
            <a:ext cx="47704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Греція, море, острови...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3068960"/>
            <a:ext cx="4397762" cy="367240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 descr="C:\Users\user\Pictures\греція\Meteora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4032448" cy="302433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4099" name="Picture 3" descr="C:\Users\user\Pictures\греція\Meteora-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3528" y="3068960"/>
            <a:ext cx="3960440" cy="36724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err="1" smtClean="0">
                <a:solidFill>
                  <a:srgbClr val="FF4BFF"/>
                </a:solidFill>
                <a:latin typeface="Bookman Old Style" pitchFamily="18" charset="0"/>
              </a:rPr>
              <a:t>Давньогрецький</a:t>
            </a:r>
            <a:r>
              <a:rPr lang="ru-RU" b="1" dirty="0" smtClean="0">
                <a:solidFill>
                  <a:srgbClr val="FF4BFF"/>
                </a:solidFill>
                <a:latin typeface="Bookman Old Style" pitchFamily="18" charset="0"/>
              </a:rPr>
              <a:t> театр та </a:t>
            </a:r>
            <a:r>
              <a:rPr lang="ru-RU" b="1" dirty="0" err="1" smtClean="0">
                <a:solidFill>
                  <a:srgbClr val="FF4BFF"/>
                </a:solidFill>
                <a:latin typeface="Bookman Old Style" pitchFamily="18" charset="0"/>
              </a:rPr>
              <a:t>його</a:t>
            </a:r>
            <a:r>
              <a:rPr lang="ru-RU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FF4BFF"/>
                </a:solidFill>
                <a:latin typeface="Bookman Old Style" pitchFamily="18" charset="0"/>
              </a:rPr>
              <a:t>особливості</a:t>
            </a:r>
            <a:r>
              <a:rPr lang="ru-RU" b="1" dirty="0" smtClean="0">
                <a:solidFill>
                  <a:srgbClr val="FF4BFF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FF4BFF"/>
                </a:solidFill>
                <a:latin typeface="Bookman Old Style" pitchFamily="18" charset="0"/>
              </a:rPr>
            </a:br>
            <a:endParaRPr lang="uk-UA" b="1" dirty="0" smtClean="0">
              <a:solidFill>
                <a:srgbClr val="FF4BFF"/>
              </a:solidFill>
              <a:latin typeface="Bookman Old Style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655272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85813" y="357188"/>
            <a:ext cx="7772400" cy="142875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FF4BFF"/>
                </a:solidFill>
                <a:latin typeface="Bookman Old Style" pitchFamily="18" charset="0"/>
              </a:rPr>
              <a:t>Драматичні</a:t>
            </a:r>
            <a:r>
              <a:rPr lang="ru-RU" sz="4800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4800" b="1" dirty="0" err="1" smtClean="0">
                <a:solidFill>
                  <a:srgbClr val="FF4BFF"/>
                </a:solidFill>
                <a:latin typeface="Bookman Old Style" pitchFamily="18" charset="0"/>
              </a:rPr>
              <a:t>жанри</a:t>
            </a:r>
            <a:r>
              <a:rPr lang="ru-RU" sz="4800" b="1" dirty="0" smtClean="0">
                <a:solidFill>
                  <a:srgbClr val="FF4BFF"/>
                </a:solidFill>
                <a:latin typeface="Bookman Old Style" pitchFamily="18" charset="0"/>
              </a:rPr>
              <a:t> та </a:t>
            </a:r>
            <a:r>
              <a:rPr lang="ru-RU" sz="4800" b="1" dirty="0" err="1" smtClean="0">
                <a:solidFill>
                  <a:srgbClr val="FF4BFF"/>
                </a:solidFill>
                <a:latin typeface="Bookman Old Style" pitchFamily="18" charset="0"/>
              </a:rPr>
              <a:t>їх</a:t>
            </a:r>
            <a:r>
              <a:rPr lang="ru-RU" sz="4800" b="1" dirty="0" smtClean="0">
                <a:solidFill>
                  <a:srgbClr val="FF4BFF"/>
                </a:solidFill>
                <a:latin typeface="Bookman Old Style" pitchFamily="18" charset="0"/>
              </a:rPr>
              <a:t> </a:t>
            </a:r>
            <a:r>
              <a:rPr lang="ru-RU" sz="4800" b="1" dirty="0" err="1" smtClean="0">
                <a:solidFill>
                  <a:srgbClr val="FF4BFF"/>
                </a:solidFill>
                <a:latin typeface="Bookman Old Style" pitchFamily="18" charset="0"/>
              </a:rPr>
              <a:t>визначення</a:t>
            </a:r>
            <a:endParaRPr lang="ru-RU" sz="4800" b="1" dirty="0" smtClean="0">
              <a:solidFill>
                <a:srgbClr val="FF4BFF"/>
              </a:solidFill>
              <a:latin typeface="Bookman Old Style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7188" y="4286250"/>
            <a:ext cx="2357437" cy="1285875"/>
          </a:xfrm>
          <a:prstGeom prst="flowChartAlternateProcess">
            <a:avLst/>
          </a:prstGeom>
          <a:solidFill>
            <a:srgbClr val="FF4BFF"/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1E0000"/>
                </a:solidFill>
                <a:latin typeface="Bookman Old Style" pitchFamily="18" charset="0"/>
              </a:rPr>
              <a:t>Драма</a:t>
            </a:r>
            <a:endParaRPr lang="ru-RU" sz="32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29000" y="4286250"/>
            <a:ext cx="2357438" cy="1285875"/>
          </a:xfrm>
          <a:prstGeom prst="flowChartAlternateProcess">
            <a:avLst/>
          </a:prstGeom>
          <a:solidFill>
            <a:srgbClr val="FF4BFF"/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1E0000"/>
                </a:solidFill>
                <a:latin typeface="Bookman Old Style" pitchFamily="18" charset="0"/>
              </a:rPr>
              <a:t>Комедія</a:t>
            </a:r>
            <a:endParaRPr lang="ru-RU" sz="32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215063" y="4286250"/>
            <a:ext cx="2357437" cy="1285875"/>
          </a:xfrm>
          <a:prstGeom prst="flowChartAlternateProcess">
            <a:avLst/>
          </a:prstGeom>
          <a:solidFill>
            <a:srgbClr val="FF4BFF"/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1E0000"/>
                </a:solidFill>
                <a:latin typeface="Bookman Old Style" pitchFamily="18" charset="0"/>
              </a:rPr>
              <a:t>Трагедія</a:t>
            </a:r>
            <a:endParaRPr lang="ru-RU" sz="32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297809">
            <a:off x="1812925" y="3041650"/>
            <a:ext cx="642938" cy="14620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4813" y="3071813"/>
            <a:ext cx="642937" cy="14605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534953">
            <a:off x="6643688" y="3054350"/>
            <a:ext cx="642937" cy="14605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86000" y="2143125"/>
            <a:ext cx="4500563" cy="1143000"/>
          </a:xfrm>
          <a:prstGeom prst="flowChartAlternateProcess">
            <a:avLst/>
          </a:prstGeom>
          <a:solidFill>
            <a:srgbClr val="FF4BFF"/>
          </a:solidFill>
          <a:ln>
            <a:solidFill>
              <a:srgbClr val="1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1E0000"/>
                </a:solidFill>
                <a:latin typeface="Bookman Old Style" pitchFamily="18" charset="0"/>
              </a:rPr>
              <a:t>Драма</a:t>
            </a:r>
            <a:endParaRPr lang="ru-RU" sz="4000" b="1" dirty="0">
              <a:solidFill>
                <a:srgbClr val="1E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 animBg="1"/>
      <p:bldP spid="10" grpId="0" animBg="1"/>
      <p:bldP spid="1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4BFF"/>
                </a:solidFill>
                <a:latin typeface="Bookman Old Style" pitchFamily="18" charset="0"/>
              </a:rPr>
              <a:t>Драма</a:t>
            </a: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—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це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один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із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видів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драматичних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жанрів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що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зображує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складний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і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серйозний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конфлікт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напружену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боротьбу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між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дійовими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особами.</a:t>
            </a:r>
            <a:b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</a:br>
            <a:r>
              <a:rPr lang="ru-RU" sz="2800" b="1" dirty="0" err="1" smtClean="0">
                <a:solidFill>
                  <a:srgbClr val="FF4BFF"/>
                </a:solidFill>
                <a:latin typeface="Bookman Old Style" pitchFamily="18" charset="0"/>
              </a:rPr>
              <a:t>Трагедія</a:t>
            </a: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драматичний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жанр, в основу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якого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покладений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дуже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гострий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непримиренний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суспільний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конфлікт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який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часто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завершується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смертю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героя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або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героїв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</a:br>
            <a:r>
              <a:rPr lang="ru-RU" sz="2800" b="1" dirty="0" err="1" smtClean="0">
                <a:solidFill>
                  <a:srgbClr val="FF4BFF"/>
                </a:solidFill>
                <a:latin typeface="Bookman Old Style" pitchFamily="18" charset="0"/>
              </a:rPr>
              <a:t>Комедія</a:t>
            </a:r>
            <a:r>
              <a:rPr lang="ru-RU" sz="2800" b="1" dirty="0" smtClean="0">
                <a:solidFill>
                  <a:srgbClr val="1E0000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драматичний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жанр,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що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висміює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негативні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суспільні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явища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1E0000"/>
                </a:solidFill>
                <a:latin typeface="Bookman Old Style" pitchFamily="18" charset="0"/>
              </a:rPr>
              <a:t>людські</a:t>
            </a:r>
            <a: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  <a:t> вади.</a:t>
            </a:r>
            <a:br>
              <a:rPr lang="ru-RU" sz="2800" b="1" i="1" dirty="0" smtClean="0">
                <a:solidFill>
                  <a:srgbClr val="1E0000"/>
                </a:solidFill>
                <a:latin typeface="Bookman Old Style" pitchFamily="18" charset="0"/>
              </a:rPr>
            </a:br>
            <a:endParaRPr lang="ru-RU" sz="2800" b="1" i="1" dirty="0" smtClean="0">
              <a:solidFill>
                <a:srgbClr val="1E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437SlideId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658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712SlideId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719SlideId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731SlideId2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91SlideId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41SlideId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55SlideId2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48SlideId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48SlideId2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251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437SlideId2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456SlideId2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516SlideId2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516SlideId2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539SlideId2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60SlideId2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60SlideId2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60SlideId2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933SlideId2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936SlideId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41410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228SlideId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230SlideId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14SlideId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830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259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11658SlideId2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448</TotalTime>
  <Words>119</Words>
  <Application>Microsoft Office PowerPoint</Application>
  <PresentationFormat>Экран (4:3)</PresentationFormat>
  <Paragraphs>43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Країна богів і героїв</vt:lpstr>
      <vt:lpstr>Слайд 3</vt:lpstr>
      <vt:lpstr>Афіни</vt:lpstr>
      <vt:lpstr>Слайд 5</vt:lpstr>
      <vt:lpstr>Слайд 6</vt:lpstr>
      <vt:lpstr>Давньогрецький театр та його особливості </vt:lpstr>
      <vt:lpstr>Драматичні жанри та їх визначення</vt:lpstr>
      <vt:lpstr>Драма — це один із видів драматичних жанрів, що зображує складний і серйозний конфлікт, напружену боротьбу між дійовими особами.  Трагедія — драматичний жанр, в основу якого покладений дуже гострий та непримиренний суспільний конфлікт, який часто завершується смертю героя або героїв.  Комедія — драматичний жанр, що висміює негативні суспільні явища, людські вади. </vt:lpstr>
      <vt:lpstr> Від Зевса і Мнемосіни, богині пам’яті, народилося  9 муз, покровительок різноманітних видів мистецтва та науки.</vt:lpstr>
      <vt:lpstr>Мельпомена — муза трагедії Талія — муза комедії    </vt:lpstr>
      <vt:lpstr>              Бог   Діоніс</vt:lpstr>
      <vt:lpstr>Слайд 13</vt:lpstr>
      <vt:lpstr>Театр       Діоніса</vt:lpstr>
      <vt:lpstr>Маски акторів</vt:lpstr>
      <vt:lpstr>Театр в Афінах</vt:lpstr>
      <vt:lpstr>Театр  в Епідаврі</vt:lpstr>
      <vt:lpstr>Театр в Приєні</vt:lpstr>
      <vt:lpstr>Театр   у  Пергамі</vt:lpstr>
      <vt:lpstr>Театр    в   Аргосі</vt:lpstr>
      <vt:lpstr>Амфітеатр     на    Парнасі</vt:lpstr>
      <vt:lpstr>“  Батько трагедії “  Есхіл</vt:lpstr>
      <vt:lpstr> «Прометей закутий» — найвідоміший твір Есхіла.  У першій сцені трагедії зображено покарання Прометея. Виконавці волі Зевса — Влада і Сила — приводять його у Скіфію, де Гефест приковує його до скелі.  </vt:lpstr>
      <vt:lpstr>Слайд 24</vt:lpstr>
      <vt:lpstr>ПРОМЕТЕЙ ЗАКУТИЙ </vt:lpstr>
      <vt:lpstr>Що нового ви дізналися на уроці? </vt:lpstr>
      <vt:lpstr>Домашнє завдання Вивчити конспект, склавши кросворд за даною темою.  Індивідуальне завдання. Підготувати повідомлення про життя та творчість Есхіла.  Читати трагедію Есхіла «Прометей закутий» 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Афіни</dc:title>
  <dc:creator>RWT</dc:creator>
  <cp:lastModifiedBy>RWT</cp:lastModifiedBy>
  <cp:revision>45</cp:revision>
  <dcterms:created xsi:type="dcterms:W3CDTF">2012-10-08T19:58:44Z</dcterms:created>
  <dcterms:modified xsi:type="dcterms:W3CDTF">2012-10-17T20:44:51Z</dcterms:modified>
</cp:coreProperties>
</file>