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4" r:id="rId5"/>
    <p:sldId id="260" r:id="rId6"/>
    <p:sldId id="263" r:id="rId7"/>
    <p:sldId id="265" r:id="rId8"/>
    <p:sldId id="261" r:id="rId9"/>
    <p:sldId id="258" r:id="rId10"/>
    <p:sldId id="266" r:id="rId11"/>
    <p:sldId id="262" r:id="rId12"/>
    <p:sldId id="267" r:id="rId13"/>
    <p:sldId id="268" r:id="rId14"/>
    <p:sldId id="270" r:id="rId15"/>
    <p:sldId id="271" r:id="rId16"/>
    <p:sldId id="269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00"/>
    <a:srgbClr val="FF3399"/>
    <a:srgbClr val="F78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68C9-926D-4F1B-B677-0C4E059A5913}" type="datetimeFigureOut">
              <a:rPr lang="uk-UA" smtClean="0"/>
              <a:pPr/>
              <a:t>22.11.2013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96FC-A51C-4708-BFDE-437B450174E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68C9-926D-4F1B-B677-0C4E059A5913}" type="datetimeFigureOut">
              <a:rPr lang="uk-UA" smtClean="0"/>
              <a:pPr/>
              <a:t>22.11.2013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96FC-A51C-4708-BFDE-437B450174E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68C9-926D-4F1B-B677-0C4E059A5913}" type="datetimeFigureOut">
              <a:rPr lang="uk-UA" smtClean="0"/>
              <a:pPr/>
              <a:t>22.11.2013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96FC-A51C-4708-BFDE-437B450174E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68C9-926D-4F1B-B677-0C4E059A5913}" type="datetimeFigureOut">
              <a:rPr lang="uk-UA" smtClean="0"/>
              <a:pPr/>
              <a:t>22.11.2013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96FC-A51C-4708-BFDE-437B450174E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68C9-926D-4F1B-B677-0C4E059A5913}" type="datetimeFigureOut">
              <a:rPr lang="uk-UA" smtClean="0"/>
              <a:pPr/>
              <a:t>22.11.2013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96FC-A51C-4708-BFDE-437B450174E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68C9-926D-4F1B-B677-0C4E059A5913}" type="datetimeFigureOut">
              <a:rPr lang="uk-UA" smtClean="0"/>
              <a:pPr/>
              <a:t>22.11.2013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96FC-A51C-4708-BFDE-437B450174E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68C9-926D-4F1B-B677-0C4E059A5913}" type="datetimeFigureOut">
              <a:rPr lang="uk-UA" smtClean="0"/>
              <a:pPr/>
              <a:t>22.11.2013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96FC-A51C-4708-BFDE-437B450174E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68C9-926D-4F1B-B677-0C4E059A5913}" type="datetimeFigureOut">
              <a:rPr lang="uk-UA" smtClean="0"/>
              <a:pPr/>
              <a:t>22.11.2013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96FC-A51C-4708-BFDE-437B450174E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68C9-926D-4F1B-B677-0C4E059A5913}" type="datetimeFigureOut">
              <a:rPr lang="uk-UA" smtClean="0"/>
              <a:pPr/>
              <a:t>22.11.2013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96FC-A51C-4708-BFDE-437B450174E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68C9-926D-4F1B-B677-0C4E059A5913}" type="datetimeFigureOut">
              <a:rPr lang="uk-UA" smtClean="0"/>
              <a:pPr/>
              <a:t>22.11.2013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96FC-A51C-4708-BFDE-437B450174E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68C9-926D-4F1B-B677-0C4E059A5913}" type="datetimeFigureOut">
              <a:rPr lang="uk-UA" smtClean="0"/>
              <a:pPr/>
              <a:t>22.11.2013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96FC-A51C-4708-BFDE-437B450174E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6968C9-926D-4F1B-B677-0C4E059A5913}" type="datetimeFigureOut">
              <a:rPr lang="uk-UA" smtClean="0"/>
              <a:pPr/>
              <a:t>22.11.2013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9B96FC-A51C-4708-BFDE-437B450174E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microsoft.com/office/2007/relationships/hdphoto" Target="../media/hdphoto4.wdp"/><Relationship Id="rId2" Type="http://schemas.openxmlformats.org/officeDocument/2006/relationships/image" Target="../media/image12.jpe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5" Type="http://schemas.openxmlformats.org/officeDocument/2006/relationships/image" Target="../media/image20.jpeg"/><Relationship Id="rId10" Type="http://schemas.microsoft.com/office/2007/relationships/hdphoto" Target="../media/hdphoto3.wdp"/><Relationship Id="rId4" Type="http://schemas.openxmlformats.org/officeDocument/2006/relationships/image" Target="../media/image14.jpeg"/><Relationship Id="rId9" Type="http://schemas.openxmlformats.org/officeDocument/2006/relationships/image" Target="../media/image17.jpeg"/><Relationship Id="rId1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ukrainaincognita.com/sites/default/files/u77/fb891c1c31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980728"/>
            <a:ext cx="86409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accent3">
                    <a:lumMod val="75000"/>
                  </a:schemeClr>
                </a:solidFill>
              </a:rPr>
              <a:t>З </a:t>
            </a:r>
            <a:r>
              <a:rPr lang="uk-UA" sz="6000" b="1" dirty="0">
                <a:solidFill>
                  <a:schemeClr val="accent3">
                    <a:lumMod val="75000"/>
                  </a:schemeClr>
                </a:solidFill>
              </a:rPr>
              <a:t>досвіду роботи</a:t>
            </a:r>
          </a:p>
          <a:p>
            <a:pPr algn="ctr"/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вчителя </a:t>
            </a:r>
            <a: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  <a:t>світової літератури</a:t>
            </a:r>
          </a:p>
          <a:p>
            <a:pPr algn="ctr"/>
            <a: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  <a:t>першої категорії</a:t>
            </a:r>
          </a:p>
          <a:p>
            <a:pPr algn="ctr"/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Бережанської загальноосвітньої школи </a:t>
            </a:r>
            <a:endParaRPr lang="en-US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І-ІІІ </a:t>
            </a:r>
            <a: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  <a:t>ступенів № </a:t>
            </a: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3, </a:t>
            </a:r>
          </a:p>
          <a:p>
            <a:pPr algn="ctr"/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Нараївської загальноосвітньої школи</a:t>
            </a:r>
            <a:endParaRPr lang="en-US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 І-ІІ ступенів</a:t>
            </a:r>
            <a:endParaRPr lang="uk-UA" sz="36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5400" b="1" dirty="0">
                <a:solidFill>
                  <a:schemeClr val="accent3">
                    <a:lumMod val="75000"/>
                  </a:schemeClr>
                </a:solidFill>
              </a:rPr>
              <a:t>Савочки </a:t>
            </a:r>
            <a:r>
              <a:rPr lang="uk-UA" sz="5400" b="1" dirty="0" smtClean="0">
                <a:solidFill>
                  <a:schemeClr val="accent3">
                    <a:lumMod val="75000"/>
                  </a:schemeClr>
                </a:solidFill>
              </a:rPr>
              <a:t>Віри Остапівни</a:t>
            </a:r>
            <a:endParaRPr lang="uk-UA" sz="5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800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23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агетная рамка 2"/>
          <p:cNvSpPr/>
          <p:nvPr/>
        </p:nvSpPr>
        <p:spPr>
          <a:xfrm>
            <a:off x="3511118" y="2276872"/>
            <a:ext cx="1852969" cy="1584176"/>
          </a:xfrm>
          <a:prstGeom prst="bevel">
            <a:avLst/>
          </a:prstGeom>
          <a:solidFill>
            <a:schemeClr val="accent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Напрямки реалізації методичної роботи</a:t>
            </a:r>
            <a:endParaRPr lang="uk-UA" sz="2000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539552" y="1628800"/>
            <a:ext cx="2285627" cy="1658301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C00000"/>
                </a:solidFill>
              </a:rPr>
              <a:t>Психолого-педагогічна підтримка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275856" y="188640"/>
            <a:ext cx="2304256" cy="1656184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C00000"/>
                </a:solidFill>
              </a:rPr>
              <a:t>Інтерактивні форми і методи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5940152" y="1628800"/>
            <a:ext cx="2304256" cy="1658301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sz="2000" dirty="0" smtClean="0">
                <a:solidFill>
                  <a:srgbClr val="C00000"/>
                </a:solidFill>
              </a:rPr>
              <a:t>Міжпредметні зв'язки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1403648" y="4149080"/>
            <a:ext cx="2251486" cy="1728192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C00000"/>
                </a:solidFill>
              </a:rPr>
              <a:t>Ігрові прийоми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220072" y="4149080"/>
            <a:ext cx="2266528" cy="1728192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C00000"/>
                </a:solidFill>
              </a:rPr>
              <a:t>Позакласна робота</a:t>
            </a:r>
            <a:endParaRPr lang="uk-UA" sz="2000" dirty="0">
              <a:solidFill>
                <a:srgbClr val="C00000"/>
              </a:solidFill>
            </a:endParaRPr>
          </a:p>
        </p:txBody>
      </p:sp>
      <p:cxnSp>
        <p:nvCxnSpPr>
          <p:cNvPr id="11" name="Пряма зі стрілкою 10"/>
          <p:cNvCxnSpPr>
            <a:stCxn id="3" idx="0"/>
          </p:cNvCxnSpPr>
          <p:nvPr/>
        </p:nvCxnSpPr>
        <p:spPr>
          <a:xfrm flipV="1">
            <a:off x="5364087" y="2786058"/>
            <a:ext cx="708111" cy="2829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10"/>
          <p:cNvCxnSpPr>
            <a:stCxn id="3" idx="2"/>
          </p:cNvCxnSpPr>
          <p:nvPr/>
        </p:nvCxnSpPr>
        <p:spPr>
          <a:xfrm flipH="1">
            <a:off x="3419873" y="3861048"/>
            <a:ext cx="1017730" cy="729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0"/>
          <p:cNvCxnSpPr/>
          <p:nvPr/>
        </p:nvCxnSpPr>
        <p:spPr>
          <a:xfrm>
            <a:off x="4421875" y="3874856"/>
            <a:ext cx="1016686" cy="6920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0"/>
          <p:cNvCxnSpPr/>
          <p:nvPr/>
        </p:nvCxnSpPr>
        <p:spPr>
          <a:xfrm flipV="1">
            <a:off x="4437602" y="1844824"/>
            <a:ext cx="0" cy="4411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0"/>
          <p:cNvCxnSpPr/>
          <p:nvPr/>
        </p:nvCxnSpPr>
        <p:spPr>
          <a:xfrm flipH="1" flipV="1">
            <a:off x="2676015" y="2747489"/>
            <a:ext cx="835103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1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617" y="33265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C00000"/>
                </a:solidFill>
              </a:rPr>
              <a:t>Різні типи завдання на уроці </a:t>
            </a:r>
            <a:r>
              <a:rPr lang="uk-UA" sz="2800" b="1" i="1" dirty="0" smtClean="0">
                <a:solidFill>
                  <a:srgbClr val="C00000"/>
                </a:solidFill>
              </a:rPr>
              <a:t>сприяють формуванню активної читацької особистості</a:t>
            </a:r>
            <a:endParaRPr lang="uk-UA" sz="2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080" y="1484784"/>
            <a:ext cx="79319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Творче читання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Знайомство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з літературною спадщиною 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митця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Портретна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характеристика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письменника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Презентація прочитаного твору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Самостійна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робота з додатковою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літературою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Рольова гра</a:t>
            </a:r>
            <a:endParaRPr lang="uk-UA" sz="24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Робота з епіграфами, висловлювання видатних людей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Вирішення проблемних завдань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36658" y="116632"/>
            <a:ext cx="8352928" cy="273630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Реалізувати свою проблему мені допомагають </a:t>
            </a:r>
            <a:r>
              <a:rPr lang="uk-UA" sz="2400" b="1" dirty="0">
                <a:solidFill>
                  <a:srgbClr val="C00000"/>
                </a:solidFill>
              </a:rPr>
              <a:t>нестандартні форми уроку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які стимулюють пізнавальну активність учнів, вміння діяти в незвичних ситуаціях, використовувати власний досвід, адаптацію до змін: </a:t>
            </a:r>
          </a:p>
        </p:txBody>
      </p:sp>
      <p:sp>
        <p:nvSpPr>
          <p:cNvPr id="4" name="Блок-схема: карточка 3"/>
          <p:cNvSpPr/>
          <p:nvPr/>
        </p:nvSpPr>
        <p:spPr>
          <a:xfrm>
            <a:off x="971439" y="2852936"/>
            <a:ext cx="1950880" cy="1321923"/>
          </a:xfrm>
          <a:prstGeom prst="flowChartPunchedCar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</a:rPr>
              <a:t>Урок-проектів</a:t>
            </a:r>
            <a:endParaRPr lang="uk-UA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336658" y="4756923"/>
            <a:ext cx="1951826" cy="1269358"/>
          </a:xfrm>
          <a:prstGeom prst="flowChartPunchedCar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C00000"/>
                </a:solidFill>
              </a:rPr>
              <a:t>Урок-узагальнення</a:t>
            </a:r>
            <a:endParaRPr lang="uk-UA" sz="2200" dirty="0">
              <a:solidFill>
                <a:srgbClr val="C00000"/>
              </a:solidFill>
            </a:endParaRPr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6228184" y="2845718"/>
            <a:ext cx="1966509" cy="1301137"/>
          </a:xfrm>
          <a:prstGeom prst="flowChartPunchedCar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</a:rPr>
              <a:t>Урок-дослідження</a:t>
            </a:r>
            <a:endParaRPr lang="uk-UA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6737760" y="4730640"/>
            <a:ext cx="1951826" cy="1321923"/>
          </a:xfrm>
          <a:prstGeom prst="flowChartPunchedCar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C00000"/>
                </a:solidFill>
              </a:rPr>
              <a:t>Урок-подорож</a:t>
            </a:r>
            <a:endParaRPr lang="uk-UA" sz="22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21" y="4365104"/>
            <a:ext cx="3109474" cy="2332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Блок-схема: карточка 7"/>
          <p:cNvSpPr/>
          <p:nvPr/>
        </p:nvSpPr>
        <p:spPr>
          <a:xfrm>
            <a:off x="3537682" y="2845718"/>
            <a:ext cx="1950880" cy="1321923"/>
          </a:xfrm>
          <a:prstGeom prst="flowChartPunchedCar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C00000"/>
                </a:solidFill>
              </a:rPr>
              <a:t>Урок-вікторина</a:t>
            </a:r>
            <a:endParaRPr lang="uk-UA" sz="2200" dirty="0">
              <a:solidFill>
                <a:srgbClr val="C00000"/>
              </a:solidFill>
            </a:endParaRPr>
          </a:p>
        </p:txBody>
      </p:sp>
      <p:sp>
        <p:nvSpPr>
          <p:cNvPr id="2" name="Стрелка влево 1"/>
          <p:cNvSpPr/>
          <p:nvPr/>
        </p:nvSpPr>
        <p:spPr>
          <a:xfrm>
            <a:off x="5958695" y="5349501"/>
            <a:ext cx="800127" cy="36331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19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8047"/>
            <a:ext cx="8232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Використовую на уроках методи: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2956759" y="2342048"/>
            <a:ext cx="3096344" cy="281534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 rot="20445104">
            <a:off x="5358290" y="2589834"/>
            <a:ext cx="31396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600" b="1" dirty="0">
                <a:solidFill>
                  <a:schemeClr val="accent1">
                    <a:lumMod val="75000"/>
                  </a:schemeClr>
                </a:solidFill>
              </a:rPr>
              <a:t>«Мозковий штурм»</a:t>
            </a:r>
          </a:p>
        </p:txBody>
      </p:sp>
      <p:sp>
        <p:nvSpPr>
          <p:cNvPr id="9" name="Прямоугольник 8"/>
          <p:cNvSpPr/>
          <p:nvPr/>
        </p:nvSpPr>
        <p:spPr>
          <a:xfrm rot="17852621">
            <a:off x="4268906" y="1684433"/>
            <a:ext cx="2085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</a:rPr>
              <a:t>Мікрофон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 rot="18122334">
            <a:off x="2280050" y="5159748"/>
            <a:ext cx="2497996" cy="522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</a:rPr>
              <a:t>Гронування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 rot="1281731">
            <a:off x="27488" y="2427356"/>
            <a:ext cx="395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</a:rPr>
              <a:t>Незакінчене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 речення»</a:t>
            </a:r>
          </a:p>
        </p:txBody>
      </p:sp>
      <p:sp>
        <p:nvSpPr>
          <p:cNvPr id="12" name="Прямоугольник 11"/>
          <p:cNvSpPr/>
          <p:nvPr/>
        </p:nvSpPr>
        <p:spPr>
          <a:xfrm rot="20512102">
            <a:off x="1136115" y="4142778"/>
            <a:ext cx="2824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uk-UA" sz="2600" b="1" dirty="0" smtClean="0">
                <a:solidFill>
                  <a:schemeClr val="accent1">
                    <a:lumMod val="75000"/>
                  </a:schemeClr>
                </a:solidFill>
              </a:rPr>
              <a:t>Перевтілення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 rot="934514">
            <a:off x="5164951" y="4304577"/>
            <a:ext cx="38998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600" b="1" dirty="0">
                <a:solidFill>
                  <a:schemeClr val="accent1">
                    <a:lumMod val="75000"/>
                  </a:schemeClr>
                </a:solidFill>
              </a:rPr>
              <a:t>«Майстерня художника»</a:t>
            </a:r>
          </a:p>
        </p:txBody>
      </p:sp>
      <p:sp>
        <p:nvSpPr>
          <p:cNvPr id="14" name="Прямоугольник 13"/>
          <p:cNvSpPr/>
          <p:nvPr/>
        </p:nvSpPr>
        <p:spPr>
          <a:xfrm rot="3086499">
            <a:off x="4453412" y="5249835"/>
            <a:ext cx="2414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</a:rPr>
              <a:t>Коло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 думок»</a:t>
            </a:r>
          </a:p>
        </p:txBody>
      </p:sp>
      <p:sp>
        <p:nvSpPr>
          <p:cNvPr id="15" name="Прямоугольник 14"/>
          <p:cNvSpPr/>
          <p:nvPr/>
        </p:nvSpPr>
        <p:spPr>
          <a:xfrm rot="3620348">
            <a:off x="2708494" y="1747245"/>
            <a:ext cx="1976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</a:rPr>
              <a:t>Візитівка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598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11" y="84124"/>
            <a:ext cx="8939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i="1" dirty="0">
                <a:solidFill>
                  <a:srgbClr val="C00000"/>
                </a:solidFill>
              </a:rPr>
              <a:t>Використання інтерактивних технологій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7" y="910379"/>
            <a:ext cx="2694162" cy="1905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87" y="885987"/>
            <a:ext cx="2686624" cy="184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407" y="2891003"/>
            <a:ext cx="24122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rgbClr val="C00000"/>
                </a:solidFill>
              </a:rPr>
              <a:t>Комп'ютерна </a:t>
            </a:r>
            <a:r>
              <a:rPr lang="uk-UA" sz="1600" dirty="0">
                <a:solidFill>
                  <a:srgbClr val="C00000"/>
                </a:solidFill>
              </a:rPr>
              <a:t>презентація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8086" y="2880537"/>
            <a:ext cx="2905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C00000"/>
                </a:solidFill>
              </a:rPr>
              <a:t>Повідомлення учня пошуково-дослідницького характеру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92" y="885987"/>
            <a:ext cx="2367192" cy="1769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8189" y="2891003"/>
            <a:ext cx="2005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rgbClr val="C00000"/>
                </a:solidFill>
              </a:rPr>
              <a:t>Метод «Гронування»</a:t>
            </a:r>
            <a:endParaRPr lang="uk-UA" sz="1600" dirty="0">
              <a:solidFill>
                <a:srgbClr val="C00000"/>
              </a:solidFill>
            </a:endParaRPr>
          </a:p>
        </p:txBody>
      </p:sp>
      <p:pic>
        <p:nvPicPr>
          <p:cNvPr id="6" name="Picture 2" descr="D:\Віра\фото робота\9 клас ЗОШ №3\DSC005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21" y="3553360"/>
            <a:ext cx="3866633" cy="2899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04653" y="6453335"/>
            <a:ext cx="2866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rgbClr val="C00000"/>
                </a:solidFill>
              </a:rPr>
              <a:t>Інтерактивна вправа «Сенкан»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80" y="3645024"/>
            <a:ext cx="3744413" cy="2808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26510" y="6488668"/>
            <a:ext cx="1574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rgbClr val="C00000"/>
                </a:solidFill>
              </a:rPr>
              <a:t>Робота в групах</a:t>
            </a:r>
          </a:p>
        </p:txBody>
      </p:sp>
    </p:spTree>
    <p:extLst>
      <p:ext uri="{BB962C8B-B14F-4D97-AF65-F5344CB8AC3E}">
        <p14:creationId xmlns:p14="http://schemas.microsoft.com/office/powerpoint/2010/main" val="11919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42" y="4649520"/>
            <a:ext cx="1584176" cy="21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76388" y="112276"/>
            <a:ext cx="42633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i="1" dirty="0">
                <a:solidFill>
                  <a:srgbClr val="C00000"/>
                </a:solidFill>
                <a:latin typeface="Constantia" pitchFamily="18" charset="0"/>
              </a:rPr>
              <a:t>Позакласна </a:t>
            </a:r>
            <a:r>
              <a:rPr lang="uk-UA" sz="3200" b="1" i="1" dirty="0" smtClean="0">
                <a:solidFill>
                  <a:srgbClr val="C00000"/>
                </a:solidFill>
                <a:latin typeface="Constantia" pitchFamily="18" charset="0"/>
              </a:rPr>
              <a:t>робота</a:t>
            </a:r>
          </a:p>
          <a:p>
            <a:pPr algn="ctr"/>
            <a:r>
              <a:rPr lang="uk-UA" sz="3200" b="1" i="1" dirty="0" smtClean="0">
                <a:solidFill>
                  <a:srgbClr val="C00000"/>
                </a:solidFill>
                <a:latin typeface="Constantia" pitchFamily="18" charset="0"/>
              </a:rPr>
              <a:t>«Шкільна родина»</a:t>
            </a:r>
            <a:endParaRPr lang="ru-RU" sz="32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1" name="Picture 4" descr="2400"/>
          <p:cNvPicPr/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35" y="2944023"/>
            <a:ext cx="1944216" cy="171906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15" y="1165786"/>
            <a:ext cx="2304256" cy="176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426" y="5379531"/>
            <a:ext cx="34566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>
                <a:solidFill>
                  <a:srgbClr val="C00000"/>
                </a:solidFill>
              </a:rPr>
              <a:t>Учитель</a:t>
            </a:r>
            <a:r>
              <a:rPr lang="uk-UA" b="1" i="1" dirty="0">
                <a:solidFill>
                  <a:srgbClr val="C00000"/>
                </a:solidFill>
              </a:rPr>
              <a:t> – творець, що гармонійно поєднує ремесло і </a:t>
            </a:r>
            <a:r>
              <a:rPr lang="uk-UA" b="1" i="1" dirty="0" smtClean="0">
                <a:solidFill>
                  <a:srgbClr val="C00000"/>
                </a:solidFill>
              </a:rPr>
              <a:t>творчість: нестандартність роботи, артистизм, талант у спілкуванні з дітьми.</a:t>
            </a:r>
            <a:endParaRPr lang="uk-UA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9333" y="5318364"/>
            <a:ext cx="35571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C00000"/>
                </a:solidFill>
              </a:rPr>
              <a:t>Школа</a:t>
            </a:r>
            <a:r>
              <a:rPr lang="uk-UA" b="1" i="1" dirty="0" smtClean="0">
                <a:solidFill>
                  <a:srgbClr val="C00000"/>
                </a:solidFill>
              </a:rPr>
              <a:t>  </a:t>
            </a:r>
            <a:r>
              <a:rPr lang="uk-UA" b="1" i="1" dirty="0">
                <a:solidFill>
                  <a:srgbClr val="C00000"/>
                </a:solidFill>
              </a:rPr>
              <a:t>- наша </a:t>
            </a:r>
            <a:r>
              <a:rPr lang="uk-UA" b="1" i="1" dirty="0" smtClean="0">
                <a:solidFill>
                  <a:srgbClr val="C00000"/>
                </a:solidFill>
              </a:rPr>
              <a:t>родина,</a:t>
            </a:r>
            <a:endParaRPr lang="uk-UA" b="1" i="1" dirty="0">
              <a:solidFill>
                <a:srgbClr val="C00000"/>
              </a:solidFill>
            </a:endParaRPr>
          </a:p>
          <a:p>
            <a:r>
              <a:rPr lang="uk-UA" b="1" i="1" dirty="0">
                <a:solidFill>
                  <a:srgbClr val="C00000"/>
                </a:solidFill>
              </a:rPr>
              <a:t>Найрідніша стежка до мети.</a:t>
            </a:r>
          </a:p>
          <a:p>
            <a:r>
              <a:rPr lang="uk-UA" b="1" i="1" dirty="0">
                <a:solidFill>
                  <a:srgbClr val="C00000"/>
                </a:solidFill>
              </a:rPr>
              <a:t>Там, де двір широкий,</a:t>
            </a:r>
          </a:p>
          <a:p>
            <a:r>
              <a:rPr lang="uk-UA" b="1" i="1" dirty="0">
                <a:solidFill>
                  <a:srgbClr val="C00000"/>
                </a:solidFill>
              </a:rPr>
              <a:t>Там, де небо синє,</a:t>
            </a:r>
          </a:p>
          <a:p>
            <a:r>
              <a:rPr lang="uk-UA" b="1" i="1" dirty="0">
                <a:solidFill>
                  <a:srgbClr val="C00000"/>
                </a:solidFill>
              </a:rPr>
              <a:t>Час веселим дзвоником летить. 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9275">
            <a:off x="302782" y="349769"/>
            <a:ext cx="2084732" cy="15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293">
            <a:off x="6797770" y="349764"/>
            <a:ext cx="2012105" cy="159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6999">
            <a:off x="907544" y="3570893"/>
            <a:ext cx="2254678" cy="166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03" y="2037099"/>
            <a:ext cx="2174070" cy="16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715">
            <a:off x="5774207" y="3566700"/>
            <a:ext cx="2176436" cy="160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7" y="2049710"/>
            <a:ext cx="2157519" cy="161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6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016" y="973470"/>
            <a:ext cx="86427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uk-UA" b="1" dirty="0" smtClean="0">
                <a:solidFill>
                  <a:srgbClr val="008000"/>
                </a:solidFill>
                <a:latin typeface="Georgia" pitchFamily="18" charset="0"/>
              </a:rPr>
              <a:t>Підвищився  інтерес до уроків літератури та творчості письменників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uk-UA" b="1" dirty="0" smtClean="0">
                <a:solidFill>
                  <a:srgbClr val="008000"/>
                </a:solidFill>
                <a:latin typeface="Georgia" pitchFamily="18" charset="0"/>
              </a:rPr>
              <a:t>Учні сприймають  </a:t>
            </a:r>
            <a:r>
              <a:rPr lang="uk-UA" b="1" dirty="0">
                <a:solidFill>
                  <a:srgbClr val="008000"/>
                </a:solidFill>
                <a:latin typeface="Georgia" pitchFamily="18" charset="0"/>
              </a:rPr>
              <a:t>літературу як важливу частину життя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uk-UA" b="1" dirty="0" smtClean="0">
                <a:solidFill>
                  <a:srgbClr val="008000"/>
                </a:solidFill>
                <a:latin typeface="Georgia" pitchFamily="18" charset="0"/>
              </a:rPr>
              <a:t>Діти долучаються до загальнолюдських цінностей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uk-UA" b="1" dirty="0" smtClean="0">
                <a:solidFill>
                  <a:srgbClr val="008000"/>
                </a:solidFill>
                <a:latin typeface="Georgia" pitchFamily="18" charset="0"/>
              </a:rPr>
              <a:t>Через </a:t>
            </a:r>
            <a:r>
              <a:rPr lang="uk-UA" b="1" dirty="0">
                <a:solidFill>
                  <a:srgbClr val="008000"/>
                </a:solidFill>
                <a:latin typeface="Georgia" pitchFamily="18" charset="0"/>
              </a:rPr>
              <a:t>співпереживання осягають важливі філософські </a:t>
            </a:r>
            <a:endParaRPr lang="en-US" b="1" dirty="0" smtClean="0">
              <a:solidFill>
                <a:srgbClr val="008000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defRPr/>
            </a:pPr>
            <a:r>
              <a:rPr lang="en-US" b="1" dirty="0">
                <a:solidFill>
                  <a:srgbClr val="008000"/>
                </a:solidFill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Georgia" pitchFamily="18" charset="0"/>
              </a:rPr>
              <a:t>    </a:t>
            </a:r>
            <a:r>
              <a:rPr lang="uk-UA" b="1" dirty="0" smtClean="0">
                <a:solidFill>
                  <a:srgbClr val="008000"/>
                </a:solidFill>
                <a:latin typeface="Georgia" pitchFamily="18" charset="0"/>
              </a:rPr>
              <a:t>проблеми </a:t>
            </a:r>
            <a:r>
              <a:rPr lang="uk-UA" b="1" dirty="0">
                <a:solidFill>
                  <a:srgbClr val="008000"/>
                </a:solidFill>
                <a:latin typeface="Georgia" pitchFamily="18" charset="0"/>
              </a:rPr>
              <a:t>людського існування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50250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C00000"/>
                </a:solidFill>
              </a:rPr>
              <a:t>Результати і спостереження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437" y="4221088"/>
            <a:ext cx="621880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Неоднакові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потенційні можливості учнів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Різні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види сприйняття нового матеріалу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Невелика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наповнюваність класів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Недостатнє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матеріально-технічне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забезпечення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730" y="3727340"/>
            <a:ext cx="3618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C00000"/>
                </a:solidFill>
              </a:rPr>
              <a:t>Проблеми і труднощі</a:t>
            </a:r>
          </a:p>
        </p:txBody>
      </p:sp>
      <p:pic>
        <p:nvPicPr>
          <p:cNvPr id="6" name="Picture 2" descr="http://shkola.ostriv.in.ua/images/publications/4/6082/1315908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826705"/>
            <a:ext cx="2502610" cy="27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u="sng" dirty="0">
                <a:solidFill>
                  <a:srgbClr val="C00000"/>
                </a:solidFill>
              </a:rPr>
              <a:t>Вчителя робота </a:t>
            </a:r>
            <a:r>
              <a:rPr lang="uk-UA" sz="3200" b="1" dirty="0">
                <a:solidFill>
                  <a:srgbClr val="C00000"/>
                </a:solidFill>
              </a:rPr>
              <a:t>- це важлива </a:t>
            </a:r>
            <a:r>
              <a:rPr lang="uk-UA" sz="3200" b="1" dirty="0" smtClean="0">
                <a:solidFill>
                  <a:srgbClr val="C00000"/>
                </a:solidFill>
              </a:rPr>
              <a:t>справа</a:t>
            </a:r>
            <a:r>
              <a:rPr lang="uk-UA" sz="3200" b="1" dirty="0">
                <a:solidFill>
                  <a:srgbClr val="C00000"/>
                </a:solidFill>
              </a:rPr>
              <a:t>,</a:t>
            </a:r>
            <a:endParaRPr lang="uk-UA" sz="3200" b="1" dirty="0">
              <a:solidFill>
                <a:srgbClr val="C00000"/>
              </a:solidFill>
            </a:endParaRPr>
          </a:p>
          <a:p>
            <a:r>
              <a:rPr lang="uk-UA" sz="3200" b="1" dirty="0">
                <a:solidFill>
                  <a:srgbClr val="C00000"/>
                </a:solidFill>
              </a:rPr>
              <a:t>Н</a:t>
            </a:r>
            <a:r>
              <a:rPr lang="uk-UA" sz="3200" b="1" dirty="0" smtClean="0">
                <a:solidFill>
                  <a:srgbClr val="C00000"/>
                </a:solidFill>
              </a:rPr>
              <a:t>аче </a:t>
            </a:r>
            <a:r>
              <a:rPr lang="uk-UA" sz="3200" b="1" dirty="0">
                <a:solidFill>
                  <a:srgbClr val="C00000"/>
                </a:solidFill>
              </a:rPr>
              <a:t>світлий промінь у імлі,</a:t>
            </a:r>
          </a:p>
          <a:p>
            <a:r>
              <a:rPr lang="uk-UA" sz="3200" b="1" dirty="0">
                <a:solidFill>
                  <a:srgbClr val="C00000"/>
                </a:solidFill>
              </a:rPr>
              <a:t>Найвищий сан, святе одвічне право</a:t>
            </a:r>
          </a:p>
          <a:p>
            <a:r>
              <a:rPr lang="uk-UA" sz="3200" b="1" dirty="0">
                <a:solidFill>
                  <a:srgbClr val="C00000"/>
                </a:solidFill>
              </a:rPr>
              <a:t>Зростити особистість на землі.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501008"/>
            <a:ext cx="439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u="sng" dirty="0">
                <a:solidFill>
                  <a:schemeClr val="accent1">
                    <a:lumMod val="50000"/>
                  </a:schemeClr>
                </a:solidFill>
              </a:rPr>
              <a:t>Бажаю всім творчого натхнення!</a:t>
            </a:r>
          </a:p>
          <a:p>
            <a:endParaRPr lang="uk-UA" sz="3200" b="1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3200" b="1" i="1" u="sng" dirty="0" smtClean="0">
                <a:solidFill>
                  <a:schemeClr val="accent1">
                    <a:lumMod val="50000"/>
                  </a:schemeClr>
                </a:solidFill>
              </a:rPr>
              <a:t>Мрійте</a:t>
            </a:r>
            <a:r>
              <a:rPr lang="uk-UA" sz="3200" b="1" i="1" u="sng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3200" b="1" i="1" u="sng" dirty="0" smtClean="0">
                <a:solidFill>
                  <a:schemeClr val="accent1">
                    <a:lumMod val="50000"/>
                  </a:schemeClr>
                </a:solidFill>
              </a:rPr>
              <a:t>творіть</a:t>
            </a:r>
            <a:r>
              <a:rPr lang="uk-UA" sz="3200" b="1" i="1" u="sng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endParaRPr lang="uk-UA" sz="3200" b="1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3200" b="1" i="1" u="sng" dirty="0" smtClean="0">
                <a:solidFill>
                  <a:schemeClr val="accent1">
                    <a:lumMod val="50000"/>
                  </a:schemeClr>
                </a:solidFill>
              </a:rPr>
              <a:t>пізнавайте, любіть</a:t>
            </a:r>
            <a:r>
              <a:rPr lang="uk-UA" sz="3200" b="1" i="1" u="sng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</p:txBody>
      </p:sp>
      <p:pic>
        <p:nvPicPr>
          <p:cNvPr id="1026" name="Picture 2" descr="http://kita.com.ua/uploads/tiny_mce/loadimg/th_8cd811e8362c536720a525a899840f63.jpg?hash=7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98339"/>
            <a:ext cx="3371081" cy="33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5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60648"/>
            <a:ext cx="4292241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Анкетні дані</a:t>
            </a:r>
            <a:endParaRPr lang="uk-UA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11960" y="980728"/>
            <a:ext cx="4725306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1" lang="uk-UA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Савочка Віра Остапівна</a:t>
            </a:r>
            <a:endParaRPr kumimoji="1" lang="uk-UA" sz="1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kumimoji="1"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народження – 09.04.1979 р.</a:t>
            </a:r>
          </a:p>
          <a:p>
            <a:pPr>
              <a:buFont typeface="Wingdings" pitchFamily="2" charset="2"/>
              <a:buChar char="q"/>
            </a:pPr>
            <a:r>
              <a:rPr kumimoji="1"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Народилася в м.Бережани Тернопільської </a:t>
            </a:r>
            <a:r>
              <a:rPr kumimoji="1"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45720" indent="0">
              <a:buNone/>
            </a:pPr>
            <a:r>
              <a:rPr kumimoji="1"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1"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обл.</a:t>
            </a:r>
          </a:p>
          <a:p>
            <a:pPr>
              <a:buFont typeface="Wingdings" pitchFamily="2" charset="2"/>
              <a:buChar char="q"/>
            </a:pPr>
            <a:r>
              <a:rPr kumimoji="1"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1996 р. закінчила Бережанську</a:t>
            </a:r>
          </a:p>
          <a:p>
            <a:pPr marL="45720" indent="0">
              <a:buNone/>
            </a:pPr>
            <a:r>
              <a:rPr kumimoji="1"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ЗОШ №3</a:t>
            </a:r>
          </a:p>
          <a:p>
            <a:pPr>
              <a:buFont typeface="Wingdings" pitchFamily="2" charset="2"/>
              <a:buChar char="q"/>
            </a:pPr>
            <a:r>
              <a:rPr kumimoji="1"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2001р. закінчила Тернопільський </a:t>
            </a:r>
            <a:r>
              <a:rPr kumimoji="1"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5720" indent="0">
              <a:buNone/>
            </a:pPr>
            <a:r>
              <a:rPr kumimoji="1"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1"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державний педагогічний університет </a:t>
            </a:r>
          </a:p>
          <a:p>
            <a:pPr marL="45720" indent="0">
              <a:buNone/>
            </a:pPr>
            <a:r>
              <a:rPr kumimoji="1"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ім. В.Гнатюка</a:t>
            </a:r>
          </a:p>
          <a:p>
            <a:pPr>
              <a:buFont typeface="Wingdings" pitchFamily="2" charset="2"/>
              <a:buChar char="q"/>
            </a:pPr>
            <a:r>
              <a:rPr kumimoji="1"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вчитель української мови і </a:t>
            </a:r>
            <a:r>
              <a:rPr kumimoji="1"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" indent="0">
              <a:buNone/>
            </a:pPr>
            <a:r>
              <a:rPr kumimoji="1"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1"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літератури та зарубіжної літератури</a:t>
            </a:r>
          </a:p>
          <a:p>
            <a:pPr>
              <a:buFont typeface="Wingdings" pitchFamily="2" charset="2"/>
              <a:buChar char="q"/>
            </a:pPr>
            <a:r>
              <a:rPr kumimoji="1"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роботи – 12 років</a:t>
            </a:r>
          </a:p>
          <a:p>
            <a:pPr>
              <a:buFont typeface="Wingdings" pitchFamily="2" charset="2"/>
              <a:buChar char="q"/>
            </a:pPr>
            <a:r>
              <a:rPr kumimoji="1"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 – спеціаліст</a:t>
            </a:r>
            <a:r>
              <a:rPr kumimoji="1"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r>
              <a:rPr kumimoji="1"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1"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першої категорії</a:t>
            </a:r>
          </a:p>
          <a:p>
            <a:pPr>
              <a:buFont typeface="Wingdings" pitchFamily="2" charset="2"/>
              <a:buChar char="q"/>
            </a:pPr>
            <a:endParaRPr lang="uk-UA" sz="1400" dirty="0"/>
          </a:p>
        </p:txBody>
      </p:sp>
      <p:pic>
        <p:nvPicPr>
          <p:cNvPr id="1026" name="Picture 2" descr="D:\Віра\вчитель року 2013\Фото учитель\DSC00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696428" cy="515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3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3"/>
            <a:ext cx="8140098" cy="4464497"/>
          </a:xfrm>
        </p:spPr>
        <p:txBody>
          <a:bodyPr/>
          <a:lstStyle/>
          <a:p>
            <a:pPr marL="0" indent="0" algn="l">
              <a:buNone/>
            </a:pP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effectLst/>
              </a:rPr>
              <a:t>«Ми маємо справу </a:t>
            </a:r>
            <a: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з найскладнішим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effectLst/>
              </a:rPr>
              <a:t>, неоціненним, найдорожчим, що є в житті, -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effectLst/>
              </a:rPr>
              <a:t> 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effectLst/>
              </a:rPr>
              <a:t>з людиною</a:t>
            </a:r>
            <a: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»</a:t>
            </a:r>
            <a:b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«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effectLst/>
              </a:rPr>
              <a:t>Людина в цьому світі </a:t>
            </a:r>
            <a: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повинна 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effectLst/>
              </a:rPr>
              <a:t>навчатися, </a:t>
            </a:r>
            <a: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творити, пізнавати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effectLst/>
              </a:rPr>
              <a:t>, </a:t>
            </a:r>
            <a: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мріяти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effectLst/>
              </a:rPr>
              <a:t>, </a:t>
            </a:r>
            <a: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любити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effectLst/>
              </a:rPr>
              <a:t>»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uk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548680"/>
            <a:ext cx="7416824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200" b="1" i="1" dirty="0" smtClean="0">
                <a:solidFill>
                  <a:srgbClr val="C00000"/>
                </a:solidFill>
              </a:rPr>
              <a:t>Моє педагогічне кредо:</a:t>
            </a:r>
            <a:endParaRPr lang="uk-UA" sz="42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304256" cy="3263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</a:rPr>
              <a:t>Формування 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</a:rPr>
              <a:t>повноцінного читача, здатного осмислювати процес читання як етап власної творчості і власного духовного розвитку – мета літературної освіти </a:t>
            </a: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</a:rPr>
              <a:t>(Є.Волощук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</a:rPr>
              <a:t>Б.Бігун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763632" y="2333784"/>
            <a:ext cx="7704856" cy="1224136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Задачі літературної освіти</a:t>
            </a:r>
            <a:endParaRPr lang="uk-UA" sz="3200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3788482" y="4509120"/>
            <a:ext cx="1986508" cy="1944215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Розуміти етичну наповненість твору</a:t>
            </a:r>
            <a:endParaRPr lang="uk-UA" sz="2000" dirty="0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6591465" y="4507458"/>
            <a:ext cx="1944216" cy="1945877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Збагачувати творами своє духовне життя</a:t>
            </a:r>
            <a:endParaRPr lang="uk-UA" sz="2000" dirty="0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968890" y="4509120"/>
            <a:ext cx="1944216" cy="1944216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Творчо читати та повноцінно аналізувати текст</a:t>
            </a:r>
            <a:endParaRPr lang="uk-UA" sz="2000" dirty="0"/>
          </a:p>
        </p:txBody>
      </p:sp>
      <p:sp>
        <p:nvSpPr>
          <p:cNvPr id="16" name="Блок-схема: сопоставление 15"/>
          <p:cNvSpPr/>
          <p:nvPr/>
        </p:nvSpPr>
        <p:spPr>
          <a:xfrm>
            <a:off x="1695258" y="3655870"/>
            <a:ext cx="245740" cy="587211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Блок-схема: сопоставление 16"/>
          <p:cNvSpPr/>
          <p:nvPr/>
        </p:nvSpPr>
        <p:spPr>
          <a:xfrm>
            <a:off x="4535996" y="3655869"/>
            <a:ext cx="245740" cy="587211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8" name="Блок-схема: сопоставление 17"/>
          <p:cNvSpPr/>
          <p:nvPr/>
        </p:nvSpPr>
        <p:spPr>
          <a:xfrm>
            <a:off x="7317833" y="3655870"/>
            <a:ext cx="245740" cy="587211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424936" cy="1656184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«Формування активної читацької особистості на уроках світової літератури»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136904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200" b="1" i="1" dirty="0" smtClean="0">
                <a:solidFill>
                  <a:srgbClr val="C00000"/>
                </a:solidFill>
              </a:rPr>
              <a:t>Проблема над якою працюю:</a:t>
            </a:r>
            <a:endParaRPr lang="uk-UA" sz="42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345" y="2636912"/>
            <a:ext cx="864096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uk-UA" sz="4200" b="1" i="1" dirty="0" smtClean="0">
                <a:solidFill>
                  <a:srgbClr val="C00000"/>
                </a:solidFill>
              </a:rPr>
              <a:t>Головне завдання:</a:t>
            </a:r>
          </a:p>
          <a:p>
            <a:pPr marL="109728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</a:rPr>
              <a:t>формувати духовно багату особистість засобами літератури: активну, творчу, вільну, духовно розвинену, самостійно мислячу, із широким світоглядом, зі стійкими моральними принципами.</a:t>
            </a:r>
            <a:endParaRPr lang="uk-UA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3"/>
            <a:ext cx="7848872" cy="576063"/>
          </a:xfrm>
        </p:spPr>
        <p:txBody>
          <a:bodyPr/>
          <a:lstStyle/>
          <a:p>
            <a:pPr algn="ctr">
              <a:buNone/>
            </a:pPr>
            <a:r>
              <a:rPr lang="uk-UA" sz="4000" i="1" dirty="0" smtClean="0">
                <a:solidFill>
                  <a:srgbClr val="C00000"/>
                </a:solidFill>
              </a:rPr>
              <a:t>Актуальність проблеми</a:t>
            </a:r>
            <a:endParaRPr lang="uk-UA" sz="4000" i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19872" y="2708920"/>
            <a:ext cx="2160240" cy="18002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Формування активної читацької особистості сприяє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9713" y="1275555"/>
            <a:ext cx="2016224" cy="17281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Constantia" pitchFamily="18" charset="0"/>
              </a:rPr>
              <a:t>виконанню </a:t>
            </a:r>
            <a:r>
              <a:rPr lang="uk-UA" dirty="0">
                <a:solidFill>
                  <a:srgbClr val="002060"/>
                </a:solidFill>
                <a:latin typeface="Constantia" pitchFamily="18" charset="0"/>
              </a:rPr>
              <a:t>завдань Національної доктрини розвитку освіти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9713" y="4103681"/>
            <a:ext cx="2016224" cy="18002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Constantia" pitchFamily="18" charset="0"/>
              </a:rPr>
              <a:t>позитивній </a:t>
            </a:r>
            <a:r>
              <a:rPr lang="uk-UA" dirty="0">
                <a:solidFill>
                  <a:srgbClr val="002060"/>
                </a:solidFill>
                <a:latin typeface="Constantia" pitchFamily="18" charset="0"/>
              </a:rPr>
              <a:t>мотивації учнів до пізнавальної діяльності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34382" y="1275555"/>
            <a:ext cx="2088232" cy="17281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Constantia" pitchFamily="18" charset="0"/>
              </a:rPr>
              <a:t>потребі </a:t>
            </a:r>
            <a:r>
              <a:rPr lang="uk-UA" dirty="0">
                <a:solidFill>
                  <a:srgbClr val="002060"/>
                </a:solidFill>
                <a:latin typeface="Constantia" pitchFamily="18" charset="0"/>
              </a:rPr>
              <a:t>в самопізнанні, </a:t>
            </a:r>
            <a:r>
              <a:rPr lang="uk-UA" dirty="0" smtClean="0">
                <a:solidFill>
                  <a:srgbClr val="002060"/>
                </a:solidFill>
                <a:latin typeface="Constantia" pitchFamily="18" charset="0"/>
              </a:rPr>
              <a:t>самореалізації, самовдосконаленні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34382" y="4162236"/>
            <a:ext cx="2088232" cy="17416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виробленню 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естетичних смаків, поглядів і уподобань учнів</a:t>
            </a:r>
            <a:endParaRPr lang="uk-UA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546375" y="1275555"/>
            <a:ext cx="1985159" cy="100972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гуманістичному світогляду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546375" y="4912205"/>
            <a:ext cx="1985159" cy="99167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читацькій культурі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9875083">
            <a:off x="5508775" y="2997155"/>
            <a:ext cx="597128" cy="143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4365089" y="2405184"/>
            <a:ext cx="333607" cy="224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419777" y="4470906"/>
            <a:ext cx="224231" cy="398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Стрелка вправо 19"/>
          <p:cNvSpPr/>
          <p:nvPr/>
        </p:nvSpPr>
        <p:spPr>
          <a:xfrm rot="12599394" flipV="1">
            <a:off x="2964522" y="2975756"/>
            <a:ext cx="582629" cy="152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Стрелка вправо 20"/>
          <p:cNvSpPr/>
          <p:nvPr/>
        </p:nvSpPr>
        <p:spPr>
          <a:xfrm rot="1831841">
            <a:off x="5506206" y="4027153"/>
            <a:ext cx="624911" cy="131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Стрелка вправо 23"/>
          <p:cNvSpPr/>
          <p:nvPr/>
        </p:nvSpPr>
        <p:spPr>
          <a:xfrm rot="8739624">
            <a:off x="2908340" y="4087160"/>
            <a:ext cx="652551" cy="15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92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2" y="1772816"/>
            <a:ext cx="3357183" cy="2652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</a:rPr>
              <a:t>Мета </a:t>
            </a:r>
            <a:r>
              <a:rPr lang="uk-UA" sz="3200" b="1" dirty="0" smtClean="0">
                <a:solidFill>
                  <a:srgbClr val="C00000"/>
                </a:solidFill>
              </a:rPr>
              <a:t>впровадження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</a:rPr>
              <a:t>проблемної теми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 </a:t>
            </a:r>
            <a:r>
              <a:rPr lang="uk-UA" sz="3200" b="1" dirty="0">
                <a:solidFill>
                  <a:srgbClr val="C00000"/>
                </a:solidFill>
              </a:rPr>
              <a:t>в практику </a:t>
            </a:r>
            <a:r>
              <a:rPr lang="uk-UA" sz="3200" b="1" i="1" u="sng" dirty="0"/>
              <a:t/>
            </a:r>
            <a:br>
              <a:rPr lang="uk-UA" sz="3200" b="1" i="1" u="sng" dirty="0"/>
            </a:b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2401" y="1549377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1.Стимулювання 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інтересу учнів до навчального предмету</a:t>
            </a:r>
            <a:b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Глибоке засвоєння програмового матеріалу</a:t>
            </a:r>
            <a:b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3.Розвиток 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здатності до </a:t>
            </a:r>
            <a:b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критичного мислення та критичних суджень</a:t>
            </a:r>
            <a:b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200" b="1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1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200" b="1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1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200" b="1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1200" b="1" i="1" dirty="0">
                <a:solidFill>
                  <a:schemeClr val="accent1">
                    <a:lumMod val="50000"/>
                  </a:schemeClr>
                </a:solidFill>
              </a:rPr>
            </a:b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653136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4.Формування 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незалежної точки зору й виявлення 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поваги 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до </a:t>
            </a:r>
          </a:p>
          <a:p>
            <a:pPr>
              <a:defRPr/>
            </a:pP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поглядів 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товаришів</a:t>
            </a:r>
          </a:p>
          <a:p>
            <a:pPr>
              <a:defRPr/>
            </a:pP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5. Вміння працювати в колективі</a:t>
            </a:r>
          </a:p>
          <a:p>
            <a:pPr>
              <a:defRPr/>
            </a:pP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6. Прищеплення інтересу до літератури</a:t>
            </a:r>
            <a:endParaRPr lang="uk-UA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BOOK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51671"/>
            <a:ext cx="2894289" cy="124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9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00438"/>
            <a:ext cx="8390736" cy="2592858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>
                <a:solidFill>
                  <a:srgbClr val="C00000"/>
                </a:solidFill>
                <a:effectLst/>
              </a:rPr>
              <a:t>Сучасний урок - це твір мистецтва, </a:t>
            </a:r>
            <a:r>
              <a:rPr lang="uk-UA" sz="4000" dirty="0" smtClean="0">
                <a:solidFill>
                  <a:srgbClr val="C00000"/>
                </a:solidFill>
                <a:effectLst/>
              </a:rPr>
              <a:t>де педагог </a:t>
            </a:r>
            <a:r>
              <a:rPr lang="uk-UA" sz="4000" dirty="0">
                <a:solidFill>
                  <a:srgbClr val="C00000"/>
                </a:solidFill>
                <a:effectLst/>
              </a:rPr>
              <a:t>уміло використовує всі можливості для розвитку особистості учня</a:t>
            </a:r>
            <a:br>
              <a:rPr lang="uk-UA" sz="4000" dirty="0">
                <a:solidFill>
                  <a:srgbClr val="C00000"/>
                </a:solidFill>
                <a:effectLst/>
              </a:rPr>
            </a:br>
            <a:endParaRPr lang="uk-UA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992888" cy="2625472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10000"/>
              </a:lnSpc>
              <a:buNone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     </a:t>
            </a:r>
            <a: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</a:rPr>
              <a:t>Свою </a:t>
            </a:r>
            <a:r>
              <a:rPr lang="uk-UA" sz="2600" b="1" i="1" dirty="0">
                <a:solidFill>
                  <a:schemeClr val="accent1">
                    <a:lumMod val="50000"/>
                  </a:schemeClr>
                </a:solidFill>
              </a:rPr>
              <a:t>роботу з </a:t>
            </a:r>
            <a: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</a:rPr>
              <a:t>формування активної читацької особистості будую </a:t>
            </a:r>
            <a:r>
              <a:rPr lang="uk-UA" sz="2600" b="1" i="1" dirty="0">
                <a:solidFill>
                  <a:schemeClr val="accent1">
                    <a:lumMod val="50000"/>
                  </a:schemeClr>
                </a:solidFill>
              </a:rPr>
              <a:t>з урахуванням напрацювань сучасної педагогіки, поєднуючи новітні </a:t>
            </a:r>
            <a: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</a:rPr>
              <a:t>технології з </a:t>
            </a:r>
            <a:r>
              <a:rPr lang="uk-UA" sz="2600" b="1" i="1" dirty="0">
                <a:solidFill>
                  <a:schemeClr val="accent1">
                    <a:lumMod val="50000"/>
                  </a:schemeClr>
                </a:solidFill>
              </a:rPr>
              <a:t>традиційними методами. </a:t>
            </a:r>
            <a: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</a:rPr>
              <a:t>Дороговказом </a:t>
            </a:r>
            <a:r>
              <a:rPr lang="uk-UA" sz="2600" b="1" i="1" dirty="0">
                <a:solidFill>
                  <a:schemeClr val="accent1">
                    <a:lumMod val="50000"/>
                  </a:schemeClr>
                </a:solidFill>
              </a:rPr>
              <a:t>є слова </a:t>
            </a:r>
            <a: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</a:rPr>
              <a:t>австрійської письменниці, баронеси</a:t>
            </a:r>
          </a:p>
          <a:p>
            <a:pPr marL="45720" indent="0" algn="r">
              <a:lnSpc>
                <a:spcPct val="110000"/>
              </a:lnSpc>
              <a:buNone/>
            </a:pPr>
            <a:r>
              <a:rPr lang="uk-UA" sz="2600" b="1" u="sng" dirty="0" smtClean="0">
                <a:solidFill>
                  <a:schemeClr val="accent1">
                    <a:lumMod val="50000"/>
                  </a:schemeClr>
                </a:solidFill>
              </a:rPr>
              <a:t>Марії </a:t>
            </a:r>
            <a:r>
              <a:rPr lang="uk-UA" sz="2600" b="1" u="sng" dirty="0">
                <a:solidFill>
                  <a:schemeClr val="accent1">
                    <a:lumMod val="50000"/>
                  </a:schemeClr>
                </a:solidFill>
              </a:rPr>
              <a:t>фон </a:t>
            </a:r>
            <a:r>
              <a:rPr lang="uk-UA" sz="2600" b="1" u="sng" dirty="0" smtClean="0">
                <a:solidFill>
                  <a:schemeClr val="accent1">
                    <a:lumMod val="50000"/>
                  </a:schemeClr>
                </a:solidFill>
              </a:rPr>
              <a:t>Эбнер-Эшенбах</a:t>
            </a:r>
            <a:r>
              <a:rPr lang="uk-UA" sz="26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uk-UA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49468" y="3018168"/>
            <a:ext cx="2460848" cy="172360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uk-UA" sz="3200" dirty="0" smtClean="0"/>
              <a:t>Характерні ознаки уроку</a:t>
            </a:r>
            <a:endParaRPr lang="uk-UA" sz="3200" dirty="0"/>
          </a:p>
        </p:txBody>
      </p:sp>
      <p:sp>
        <p:nvSpPr>
          <p:cNvPr id="7" name="Овал 6"/>
          <p:cNvSpPr/>
          <p:nvPr/>
        </p:nvSpPr>
        <p:spPr>
          <a:xfrm>
            <a:off x="251520" y="4350765"/>
            <a:ext cx="2460848" cy="15373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співпраця вчителя й учня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51464" y="2184089"/>
            <a:ext cx="2460848" cy="15373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спрямованість на особистість учня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00192" y="4319868"/>
            <a:ext cx="2460848" cy="15373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оптимізація форм роботи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39732" y="5144774"/>
            <a:ext cx="2880320" cy="15373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формування найважливіших компетентностей учнів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8559" y="2184089"/>
            <a:ext cx="2460848" cy="15373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варіативність і гнучкість структури</a:t>
            </a:r>
            <a:endParaRPr lang="uk-UA" dirty="0">
              <a:solidFill>
                <a:srgbClr val="C0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557489" y="4226063"/>
            <a:ext cx="691979" cy="573772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867685" y="3306062"/>
            <a:ext cx="381783" cy="166116"/>
          </a:xfrm>
          <a:prstGeom prst="straightConnector1">
            <a:avLst/>
          </a:prstGeom>
          <a:ln w="28575">
            <a:solidFill>
              <a:schemeClr val="accent6">
                <a:lumMod val="75000"/>
                <a:alpha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734420" y="3214686"/>
            <a:ext cx="337778" cy="259204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10316" y="4339064"/>
            <a:ext cx="735605" cy="460771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</p:cNvCxnSpPr>
          <p:nvPr/>
        </p:nvCxnSpPr>
        <p:spPr>
          <a:xfrm>
            <a:off x="4479892" y="4741776"/>
            <a:ext cx="11369" cy="430153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5537" y="398985"/>
            <a:ext cx="83655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200" b="1" dirty="0">
                <a:solidFill>
                  <a:schemeClr val="accent1">
                    <a:lumMod val="50000"/>
                  </a:schemeClr>
                </a:solidFill>
              </a:rPr>
              <a:t>Прагну, щоб кожен урок був чітко продуманий, завершений, емоційно і змістовно насичений пізнавальними завданнями. Чітко визначаю мету уроку, домагаюся її розкриття. На уроці іде не оцінка прочитаного матеріалу, а відверта розмова, вияв позиції учня до прочитаного, позиції автора.</a:t>
            </a:r>
          </a:p>
        </p:txBody>
      </p:sp>
    </p:spTree>
    <p:extLst>
      <p:ext uri="{BB962C8B-B14F-4D97-AF65-F5344CB8AC3E}">
        <p14:creationId xmlns:p14="http://schemas.microsoft.com/office/powerpoint/2010/main" val="40199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1523</TotalTime>
  <Words>685</Words>
  <Application>Microsoft Office PowerPoint</Application>
  <PresentationFormat>Экран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«Ми маємо справу з найскладнішим, неоціненним, найдорожчим, що є в житті, -  з людиною»   «Людина в цьому світі  повинна навчатися,  творити, пізнавати,  мріяти, любити» </vt:lpstr>
      <vt:lpstr>Презентация PowerPoint</vt:lpstr>
      <vt:lpstr>«Формування активної читацької особистості на уроках світової літератури» </vt:lpstr>
      <vt:lpstr>Актуальність проблеми</vt:lpstr>
      <vt:lpstr>Презентация PowerPoint</vt:lpstr>
      <vt:lpstr>Сучасний урок - це твір мистецтва, де педагог уміло використовує всі можливості для розвитку особистості учня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11</cp:lastModifiedBy>
  <cp:revision>84</cp:revision>
  <dcterms:created xsi:type="dcterms:W3CDTF">2013-11-14T13:55:30Z</dcterms:created>
  <dcterms:modified xsi:type="dcterms:W3CDTF">2013-11-21T23:24:26Z</dcterms:modified>
</cp:coreProperties>
</file>