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59" r:id="rId11"/>
  </p:sldIdLst>
  <p:sldSz cx="9144000" cy="6858000" type="screen4x3"/>
  <p:notesSz cx="6858000" cy="994568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612" y="-7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0-19T14:49:59.995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71B7-15AF-48CE-939D-72C562CE7719}" type="datetimeFigureOut">
              <a:rPr lang="uk-UA" smtClean="0"/>
              <a:t>14.11.2013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51110-D7A7-486A-A1BB-2D24710D8E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992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51110-D7A7-486A-A1BB-2D24710D8E24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886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51110-D7A7-486A-A1BB-2D24710D8E24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873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23C5-3E06-4A45-8B11-4230E08C6232}" type="datetimeFigureOut">
              <a:rPr lang="uk-UA" smtClean="0"/>
              <a:t>14.11.2013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F8ADC0-606D-4662-A9D1-174C64D029DA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23C5-3E06-4A45-8B11-4230E08C6232}" type="datetimeFigureOut">
              <a:rPr lang="uk-UA" smtClean="0"/>
              <a:t>14.11.2013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ADC0-606D-4662-A9D1-174C64D029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23C5-3E06-4A45-8B11-4230E08C6232}" type="datetimeFigureOut">
              <a:rPr lang="uk-UA" smtClean="0"/>
              <a:t>14.11.2013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ADC0-606D-4662-A9D1-174C64D029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9823C5-3E06-4A45-8B11-4230E08C6232}" type="datetimeFigureOut">
              <a:rPr lang="uk-UA" smtClean="0"/>
              <a:t>14.11.2013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3F8ADC0-606D-4662-A9D1-174C64D029DA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23C5-3E06-4A45-8B11-4230E08C6232}" type="datetimeFigureOut">
              <a:rPr lang="uk-UA" smtClean="0"/>
              <a:t>14.11.2013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ADC0-606D-4662-A9D1-174C64D029DA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23C5-3E06-4A45-8B11-4230E08C6232}" type="datetimeFigureOut">
              <a:rPr lang="uk-UA" smtClean="0"/>
              <a:t>14.11.2013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ADC0-606D-4662-A9D1-174C64D029DA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ADC0-606D-4662-A9D1-174C64D029DA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23C5-3E06-4A45-8B11-4230E08C6232}" type="datetimeFigureOut">
              <a:rPr lang="uk-UA" smtClean="0"/>
              <a:t>14.11.2013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23C5-3E06-4A45-8B11-4230E08C6232}" type="datetimeFigureOut">
              <a:rPr lang="uk-UA" smtClean="0"/>
              <a:t>14.11.2013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ADC0-606D-4662-A9D1-174C64D029DA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23C5-3E06-4A45-8B11-4230E08C6232}" type="datetimeFigureOut">
              <a:rPr lang="uk-UA" smtClean="0"/>
              <a:t>14.11.2013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ADC0-606D-4662-A9D1-174C64D029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9823C5-3E06-4A45-8B11-4230E08C6232}" type="datetimeFigureOut">
              <a:rPr lang="uk-UA" smtClean="0"/>
              <a:t>14.11.2013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F8ADC0-606D-4662-A9D1-174C64D029DA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23C5-3E06-4A45-8B11-4230E08C6232}" type="datetimeFigureOut">
              <a:rPr lang="uk-UA" smtClean="0"/>
              <a:t>14.11.2013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F8ADC0-606D-4662-A9D1-174C64D029DA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9823C5-3E06-4A45-8B11-4230E08C6232}" type="datetimeFigureOut">
              <a:rPr lang="uk-UA" smtClean="0"/>
              <a:t>14.11.2013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3F8ADC0-606D-4662-A9D1-174C64D029DA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291264" cy="29523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7200" b="1" dirty="0" smtClean="0"/>
              <a:t>Література Давнього Риму</a:t>
            </a:r>
            <a:br>
              <a:rPr lang="uk-UA" sz="7200" b="1" dirty="0" smtClean="0"/>
            </a:br>
            <a:r>
              <a:rPr lang="uk-UA" sz="7200" b="1" dirty="0" smtClean="0"/>
              <a:t>Вергілій</a:t>
            </a:r>
            <a:endParaRPr lang="uk-UA" sz="7200" b="1" dirty="0"/>
          </a:p>
        </p:txBody>
      </p:sp>
    </p:spTree>
    <p:extLst>
      <p:ext uri="{BB962C8B-B14F-4D97-AF65-F5344CB8AC3E}">
        <p14:creationId xmlns:p14="http://schemas.microsoft.com/office/powerpoint/2010/main" val="41943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692696"/>
            <a:ext cx="5832648" cy="5559811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69644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Publius Vergilius Maro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124744"/>
            <a:ext cx="4032448" cy="49685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3384376" cy="46085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6000" b="1" dirty="0" err="1" smtClean="0"/>
              <a:t>Публій</a:t>
            </a:r>
            <a:r>
              <a:rPr lang="uk-UA" sz="6000" b="1" dirty="0" smtClean="0"/>
              <a:t> Вергілій </a:t>
            </a:r>
            <a:r>
              <a:rPr lang="uk-UA" sz="6000" b="1" dirty="0" err="1" smtClean="0"/>
              <a:t>Марон</a:t>
            </a:r>
            <a:r>
              <a:rPr lang="uk-UA" sz="6000" b="1" dirty="0" smtClean="0"/>
              <a:t/>
            </a:r>
            <a:br>
              <a:rPr lang="uk-UA" sz="6000" b="1" dirty="0" smtClean="0"/>
            </a:br>
            <a:r>
              <a:rPr lang="uk-UA" sz="6000" b="1" dirty="0" smtClean="0"/>
              <a:t>(70-19рр. </a:t>
            </a:r>
            <a:br>
              <a:rPr lang="uk-UA" sz="6000" b="1" dirty="0" smtClean="0"/>
            </a:br>
            <a:r>
              <a:rPr lang="uk-UA" sz="6000" b="1" dirty="0" smtClean="0"/>
              <a:t>до н. е.)</a:t>
            </a:r>
            <a:endParaRPr lang="uk-UA" sz="6000" b="1" dirty="0"/>
          </a:p>
        </p:txBody>
      </p:sp>
      <p:sp>
        <p:nvSpPr>
          <p:cNvPr id="5" name="AutoShape 2" descr="https://encrypted-tbn1.gstatic.com/images?q=tbn:ANd9GcQuDvpyA8wEzCjvqoZ_AWQx9fiYAt0KT-y_WpJTUjA12ib2ZFvH"/>
          <p:cNvSpPr>
            <a:spLocks noChangeAspect="1" noChangeArrowheads="1"/>
          </p:cNvSpPr>
          <p:nvPr/>
        </p:nvSpPr>
        <p:spPr bwMode="auto">
          <a:xfrm>
            <a:off x="155575" y="-1790700"/>
            <a:ext cx="2828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https://encrypted-tbn1.gstatic.com/images?q=tbn:ANd9GcQuDvpyA8wEzCjvqoZ_AWQx9fiYAt0KT-y_WpJTUjA12ib2ZFvH"/>
          <p:cNvSpPr>
            <a:spLocks noChangeAspect="1" noChangeArrowheads="1"/>
          </p:cNvSpPr>
          <p:nvPr/>
        </p:nvSpPr>
        <p:spPr bwMode="auto">
          <a:xfrm>
            <a:off x="307975" y="-1638300"/>
            <a:ext cx="2828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38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765174"/>
            <a:ext cx="8748464" cy="4968081"/>
          </a:xfrm>
        </p:spPr>
        <p:txBody>
          <a:bodyPr>
            <a:noAutofit/>
          </a:bodyPr>
          <a:lstStyle/>
          <a:p>
            <a:r>
              <a:rPr lang="uk-UA" sz="3600" dirty="0" smtClean="0"/>
              <a:t>Народився 15 жовтня 70 р. до н.е. Вергілій у </a:t>
            </a:r>
            <a:r>
              <a:rPr lang="uk-UA" sz="3600" dirty="0" err="1" smtClean="0"/>
              <a:t>Мантуї</a:t>
            </a:r>
            <a:r>
              <a:rPr lang="uk-UA" sz="3600" dirty="0" smtClean="0"/>
              <a:t> в сім’ї землевласника, навчався у Мілані, а потім — у Римі. Адвокатська кар’єра не стала реальністю — Вергілій не мав ораторських здібностей, до того ж був дуже сором’язливим.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62766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1.gstatic.com/images?q=tbn:ANd9GcRCrsGz27w_htlV4c6--1mJQr65kndXxzV-KA-nhzi0PgUwUg7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https://encrypted-tbn1.gstatic.com/images?q=tbn:ANd9GcRCrsGz27w_htlV4c6--1mJQr65kndXxzV-KA-nhzi0PgUwUg7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6" descr="https://encrypted-tbn1.gstatic.com/images?q=tbn:ANd9GcRCrsGz27w_htlV4c6--1mJQr65kndXxzV-KA-nhzi0PgUwUg7X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617538"/>
            <a:ext cx="4896544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/>
                <a:ea typeface="Times New Roman"/>
                <a:cs typeface="Times New Roman"/>
              </a:rPr>
              <a:t>Повернувшись у 45 р. на батьківщину, Вергілій переживає велике потрясіння: у батька відбирають маєток на користь Августових ветеранів. Через 4 роки помістя Вергілію повернули, за що той був усе життя вдячний та зобов’язаний Августові, політику якого він підтримає й пропагуватиме потім у своїй поезії.</a:t>
            </a:r>
            <a:endParaRPr lang="uk-UA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AutoShape 8" descr="https://encrypted-tbn1.gstatic.com/images?q=tbn:ANd9GcRCrsGz27w_htlV4c6--1mJQr65kndXxzV-KA-nhzi0PgUwUg7X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1" y="1035032"/>
            <a:ext cx="2694863" cy="390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3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5400" b="1" dirty="0" smtClean="0"/>
              <a:t>Буколіки</a:t>
            </a: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uk-UA" dirty="0"/>
          </a:p>
          <a:p>
            <a:endParaRPr lang="uk-UA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27584" y="1484784"/>
            <a:ext cx="3671887" cy="46085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2200" dirty="0">
                <a:solidFill>
                  <a:schemeClr val="tx1"/>
                </a:solidFill>
              </a:rPr>
              <a:t>10 еклог – невеликих </a:t>
            </a:r>
          </a:p>
          <a:p>
            <a:pPr algn="ctr"/>
            <a:r>
              <a:rPr lang="uk-UA" sz="2200" dirty="0">
                <a:solidFill>
                  <a:schemeClr val="tx1"/>
                </a:solidFill>
              </a:rPr>
              <a:t>поем про красу природи </a:t>
            </a:r>
          </a:p>
          <a:p>
            <a:pPr algn="ctr"/>
            <a:r>
              <a:rPr lang="uk-UA" sz="2200" dirty="0">
                <a:solidFill>
                  <a:schemeClr val="tx1"/>
                </a:solidFill>
              </a:rPr>
              <a:t>та спокійне життя </a:t>
            </a:r>
          </a:p>
          <a:p>
            <a:pPr algn="ctr"/>
            <a:r>
              <a:rPr lang="uk-UA" sz="2200" dirty="0">
                <a:solidFill>
                  <a:schemeClr val="tx1"/>
                </a:solidFill>
              </a:rPr>
              <a:t>пастухів і пастушок</a:t>
            </a:r>
          </a:p>
          <a:p>
            <a:pPr algn="ctr"/>
            <a:r>
              <a:rPr lang="uk-UA" sz="2200" dirty="0">
                <a:solidFill>
                  <a:schemeClr val="tx1"/>
                </a:solidFill>
              </a:rPr>
              <a:t>(</a:t>
            </a:r>
            <a:r>
              <a:rPr lang="uk-UA" sz="2200" dirty="0" err="1">
                <a:solidFill>
                  <a:schemeClr val="tx1"/>
                </a:solidFill>
              </a:rPr>
              <a:t>буколікос</a:t>
            </a:r>
            <a:r>
              <a:rPr lang="uk-UA" sz="2200" dirty="0">
                <a:solidFill>
                  <a:schemeClr val="tx1"/>
                </a:solidFill>
              </a:rPr>
              <a:t> – пастуший)</a:t>
            </a:r>
          </a:p>
          <a:p>
            <a:pPr algn="ctr"/>
            <a:r>
              <a:rPr lang="uk-UA" sz="2200" dirty="0">
                <a:solidFill>
                  <a:schemeClr val="tx1"/>
                </a:solidFill>
              </a:rPr>
              <a:t>Політичний мотив: </a:t>
            </a:r>
          </a:p>
          <a:p>
            <a:pPr algn="ctr"/>
            <a:r>
              <a:rPr lang="uk-UA" sz="2200" dirty="0">
                <a:solidFill>
                  <a:schemeClr val="tx1"/>
                </a:solidFill>
              </a:rPr>
              <a:t>конфіскація земель </a:t>
            </a:r>
          </a:p>
          <a:p>
            <a:pPr algn="ctr"/>
            <a:r>
              <a:rPr lang="uk-UA" sz="2200" dirty="0">
                <a:solidFill>
                  <a:schemeClr val="tx1"/>
                </a:solidFill>
              </a:rPr>
              <a:t>на користь ветеранів </a:t>
            </a:r>
          </a:p>
          <a:p>
            <a:pPr algn="ctr"/>
            <a:r>
              <a:rPr lang="uk-UA" sz="2200" dirty="0">
                <a:solidFill>
                  <a:schemeClr val="tx1"/>
                </a:solidFill>
              </a:rPr>
              <a:t>армії Цезаря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marL="0" indent="0" algn="ctr">
              <a:buNone/>
            </a:pPr>
            <a:r>
              <a:rPr lang="uk-UA" sz="2200" dirty="0">
                <a:solidFill>
                  <a:schemeClr val="tx1"/>
                </a:solidFill>
              </a:rPr>
              <a:t>В 4 еклозі мрії </a:t>
            </a:r>
          </a:p>
          <a:p>
            <a:pPr marL="0" indent="0" algn="ctr">
              <a:buNone/>
            </a:pPr>
            <a:r>
              <a:rPr lang="uk-UA" sz="2200" dirty="0">
                <a:solidFill>
                  <a:schemeClr val="tx1"/>
                </a:solidFill>
              </a:rPr>
              <a:t>про “золотий вік”, </a:t>
            </a:r>
          </a:p>
          <a:p>
            <a:pPr marL="0" indent="0" algn="ctr">
              <a:buNone/>
            </a:pPr>
            <a:r>
              <a:rPr lang="uk-UA" sz="2200" dirty="0">
                <a:solidFill>
                  <a:schemeClr val="tx1"/>
                </a:solidFill>
              </a:rPr>
              <a:t>коли всі люди </a:t>
            </a:r>
          </a:p>
          <a:p>
            <a:pPr marL="0" indent="0" algn="ctr">
              <a:buNone/>
            </a:pPr>
            <a:r>
              <a:rPr lang="uk-UA" sz="2200" dirty="0">
                <a:solidFill>
                  <a:schemeClr val="tx1"/>
                </a:solidFill>
              </a:rPr>
              <a:t>будуть рівними, багатими, </a:t>
            </a:r>
          </a:p>
          <a:p>
            <a:pPr marL="0" indent="0" algn="ctr">
              <a:buNone/>
            </a:pPr>
            <a:r>
              <a:rPr lang="uk-UA" sz="2200" dirty="0">
                <a:solidFill>
                  <a:schemeClr val="tx1"/>
                </a:solidFill>
              </a:rPr>
              <a:t>не буде чвар і воєн</a:t>
            </a:r>
          </a:p>
          <a:p>
            <a:pPr marL="0" indent="0" algn="ctr">
              <a:buNone/>
            </a:pPr>
            <a:r>
              <a:rPr lang="uk-UA" sz="2200" dirty="0">
                <a:solidFill>
                  <a:schemeClr val="tx1"/>
                </a:solidFill>
              </a:rPr>
              <a:t>Ці зміни настануть </a:t>
            </a:r>
          </a:p>
          <a:p>
            <a:pPr marL="0" indent="0" algn="ctr">
              <a:buNone/>
            </a:pPr>
            <a:r>
              <a:rPr lang="uk-UA" sz="2200" dirty="0">
                <a:solidFill>
                  <a:schemeClr val="tx1"/>
                </a:solidFill>
              </a:rPr>
              <a:t>з приходом чарівної дитини</a:t>
            </a:r>
          </a:p>
          <a:p>
            <a:pPr marL="0" indent="0" algn="ctr">
              <a:buNone/>
            </a:pPr>
            <a:r>
              <a:rPr lang="uk-UA" sz="2200" dirty="0">
                <a:solidFill>
                  <a:schemeClr val="tx1"/>
                </a:solidFill>
              </a:rPr>
              <a:t>Сина із сімейства Божого</a:t>
            </a:r>
          </a:p>
          <a:p>
            <a:pPr marL="0" indent="0" algn="ctr">
              <a:buNone/>
            </a:pPr>
            <a:r>
              <a:rPr lang="uk-UA" sz="2200" dirty="0" smtClean="0">
                <a:solidFill>
                  <a:schemeClr val="tx1"/>
                </a:solidFill>
              </a:rPr>
              <a:t>Можливо</a:t>
            </a:r>
            <a:r>
              <a:rPr lang="uk-UA" sz="2200" dirty="0">
                <a:solidFill>
                  <a:schemeClr val="tx1"/>
                </a:solidFill>
              </a:rPr>
              <a:t>, це Цезар – </a:t>
            </a:r>
          </a:p>
          <a:p>
            <a:pPr marL="0" indent="0" algn="ctr">
              <a:buNone/>
            </a:pPr>
            <a:r>
              <a:rPr lang="uk-UA" sz="2200" dirty="0">
                <a:solidFill>
                  <a:schemeClr val="tx1"/>
                </a:solidFill>
              </a:rPr>
              <a:t>потомок богів, </a:t>
            </a:r>
          </a:p>
          <a:p>
            <a:pPr marL="0" indent="0" algn="ctr">
              <a:buNone/>
            </a:pPr>
            <a:r>
              <a:rPr lang="uk-UA" sz="2200" dirty="0">
                <a:solidFill>
                  <a:schemeClr val="tx1"/>
                </a:solidFill>
              </a:rPr>
              <a:t>чи Ісус Христос</a:t>
            </a:r>
          </a:p>
        </p:txBody>
      </p:sp>
    </p:spTree>
    <p:extLst>
      <p:ext uri="{BB962C8B-B14F-4D97-AF65-F5344CB8AC3E}">
        <p14:creationId xmlns:p14="http://schemas.microsoft.com/office/powerpoint/2010/main" val="139919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652" y="1628800"/>
            <a:ext cx="3067478" cy="4464496"/>
          </a:xfrm>
          <a:noFill/>
          <a:ln/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067944" y="1484784"/>
            <a:ext cx="4770112" cy="46805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sz="2200" dirty="0" smtClean="0">
                <a:solidFill>
                  <a:schemeClr val="tx1"/>
                </a:solidFill>
              </a:rPr>
              <a:t>Георгіки(«</a:t>
            </a:r>
            <a:r>
              <a:rPr lang="uk-UA" sz="2200" dirty="0">
                <a:solidFill>
                  <a:schemeClr val="tx1"/>
                </a:solidFill>
              </a:rPr>
              <a:t>Землеробські вірші</a:t>
            </a:r>
            <a:r>
              <a:rPr lang="uk-UA" sz="2200" dirty="0" smtClean="0">
                <a:solidFill>
                  <a:schemeClr val="tx1"/>
                </a:solidFill>
              </a:rPr>
              <a:t>») - </a:t>
            </a:r>
            <a:r>
              <a:rPr lang="uk-UA" sz="2200" dirty="0">
                <a:solidFill>
                  <a:schemeClr val="tx1"/>
                </a:solidFill>
              </a:rPr>
              <a:t>створений близько 29 р. до н. е. і теж присвячений людині і природі, але містить у собі цілком конкретні поради щодо землеробства, садівництва, тваринництва та </a:t>
            </a:r>
            <a:r>
              <a:rPr lang="uk-UA" sz="2200" dirty="0" smtClean="0">
                <a:solidFill>
                  <a:schemeClr val="tx1"/>
                </a:solidFill>
              </a:rPr>
              <a:t>бджільництва. Тема підказана Октавіаном Августом та покровителем мистецтв – Меценатом. Головне гасло: 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ВСЕ ПЕРЕМАГАЄ ПРАЦЯ</a:t>
            </a:r>
          </a:p>
          <a:p>
            <a:endParaRPr lang="uk-UA" sz="2200" dirty="0" smtClean="0">
              <a:solidFill>
                <a:schemeClr val="tx1"/>
              </a:solidFill>
            </a:endParaRPr>
          </a:p>
          <a:p>
            <a:endParaRPr lang="uk-UA" sz="2200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07424" cy="936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6000" dirty="0" smtClean="0">
                <a:solidFill>
                  <a:schemeClr val="tx1"/>
                </a:solidFill>
              </a:rPr>
              <a:t>Георгіки</a:t>
            </a:r>
            <a:endParaRPr lang="uk-UA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7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63888" y="980728"/>
            <a:ext cx="5202160" cy="5256584"/>
          </a:xfrm>
        </p:spPr>
        <p:txBody>
          <a:bodyPr>
            <a:noAutofit/>
          </a:bodyPr>
          <a:lstStyle/>
          <a:p>
            <a:r>
              <a:rPr lang="uk-UA" sz="2200" dirty="0">
                <a:solidFill>
                  <a:schemeClr val="tx1"/>
                </a:solidFill>
              </a:rPr>
              <a:t>В</a:t>
            </a:r>
            <a:r>
              <a:rPr lang="uk-UA" sz="2200" dirty="0" smtClean="0">
                <a:solidFill>
                  <a:schemeClr val="tx1"/>
                </a:solidFill>
              </a:rPr>
              <a:t>елика </a:t>
            </a:r>
            <a:r>
              <a:rPr lang="uk-UA" sz="2200" dirty="0">
                <a:solidFill>
                  <a:schemeClr val="tx1"/>
                </a:solidFill>
              </a:rPr>
              <a:t>епічна </a:t>
            </a:r>
            <a:r>
              <a:rPr lang="uk-UA" sz="2200" dirty="0" smtClean="0">
                <a:solidFill>
                  <a:schemeClr val="tx1"/>
                </a:solidFill>
              </a:rPr>
              <a:t>поема, замовлена </a:t>
            </a:r>
            <a:r>
              <a:rPr lang="uk-UA" sz="2200" dirty="0">
                <a:solidFill>
                  <a:schemeClr val="tx1"/>
                </a:solidFill>
              </a:rPr>
              <a:t>Августом. </a:t>
            </a:r>
            <a:r>
              <a:rPr lang="uk-UA" sz="2200" dirty="0" smtClean="0">
                <a:solidFill>
                  <a:schemeClr val="tx1"/>
                </a:solidFill>
              </a:rPr>
              <a:t>У </a:t>
            </a:r>
            <a:r>
              <a:rPr lang="uk-UA" sz="2200" dirty="0">
                <a:solidFill>
                  <a:schemeClr val="tx1"/>
                </a:solidFill>
              </a:rPr>
              <a:t>пролозі </a:t>
            </a:r>
            <a:r>
              <a:rPr lang="uk-UA" sz="2200" dirty="0" smtClean="0">
                <a:solidFill>
                  <a:schemeClr val="tx1"/>
                </a:solidFill>
              </a:rPr>
              <a:t>Вергілій повинен </a:t>
            </a:r>
            <a:r>
              <a:rPr lang="uk-UA" sz="2200" dirty="0">
                <a:solidFill>
                  <a:schemeClr val="tx1"/>
                </a:solidFill>
              </a:rPr>
              <a:t>був написати про міфічних предків Августа. Вів рід від Венери. Д</a:t>
            </a:r>
            <a:r>
              <a:rPr lang="uk-UA" sz="2200" dirty="0" smtClean="0">
                <a:solidFill>
                  <a:schemeClr val="tx1"/>
                </a:solidFill>
              </a:rPr>
              <a:t>али </a:t>
            </a:r>
            <a:r>
              <a:rPr lang="uk-UA" sz="2200" dirty="0">
                <a:solidFill>
                  <a:schemeClr val="tx1"/>
                </a:solidFill>
              </a:rPr>
              <a:t>час для роботи - 12 років, але так і не завершив. Заповів цю поему спалити своєму </a:t>
            </a:r>
            <a:r>
              <a:rPr lang="uk-UA" sz="2200" dirty="0" smtClean="0">
                <a:solidFill>
                  <a:schemeClr val="tx1"/>
                </a:solidFill>
              </a:rPr>
              <a:t>другові, але </a:t>
            </a:r>
            <a:r>
              <a:rPr lang="uk-UA" sz="2200" dirty="0">
                <a:solidFill>
                  <a:schemeClr val="tx1"/>
                </a:solidFill>
              </a:rPr>
              <a:t>той не став її знищувати. Схвалив політичні тенденції, що римляни - це обраний народ, якому призначено правити світом. Складається з 12 книг. У ній </a:t>
            </a:r>
            <a:r>
              <a:rPr lang="uk-UA" sz="2200" dirty="0" smtClean="0">
                <a:solidFill>
                  <a:schemeClr val="tx1"/>
                </a:solidFill>
              </a:rPr>
              <a:t>- про </a:t>
            </a:r>
            <a:r>
              <a:rPr lang="uk-UA" sz="2200" dirty="0">
                <a:solidFill>
                  <a:schemeClr val="tx1"/>
                </a:solidFill>
              </a:rPr>
              <a:t>подвиги Енея, троянського героя, родоначальника римського народу.</a:t>
            </a:r>
          </a:p>
          <a:p>
            <a:endParaRPr lang="uk-UA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332656"/>
            <a:ext cx="7935416" cy="7920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5000" dirty="0" smtClean="0">
                <a:solidFill>
                  <a:schemeClr val="tx1"/>
                </a:solidFill>
              </a:rPr>
              <a:t>Енеїда</a:t>
            </a:r>
            <a:endParaRPr lang="uk-UA" sz="5000" dirty="0">
              <a:solidFill>
                <a:schemeClr val="tx1"/>
              </a:solidFill>
            </a:endParaRPr>
          </a:p>
        </p:txBody>
      </p:sp>
      <p:pic>
        <p:nvPicPr>
          <p:cNvPr id="5" name="Объект 4" descr="http://tonkonog.com.ua/sites/default/files/images/413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02433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3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779912" y="476672"/>
            <a:ext cx="4986136" cy="5904656"/>
          </a:xfrm>
        </p:spPr>
        <p:txBody>
          <a:bodyPr>
            <a:noAutofit/>
          </a:bodyPr>
          <a:lstStyle/>
          <a:p>
            <a:r>
              <a:rPr lang="uk-UA" sz="2200" dirty="0" smtClean="0">
                <a:solidFill>
                  <a:schemeClr val="tx1"/>
                </a:solidFill>
              </a:rPr>
              <a:t>Щоб оглянути  власними очима місця, зображені в  «Енеїді»,  Вергілій вирушив у подорож по Греції та Малій Азії. Проте Трою йому  побачити не довелося. Тяжко захворівши в Афінах, він припинив подальшу мандрівку.  Август, який на цей час прибув в Афіни, порадив хворому повернутися разом з ним до Італії. В дорозі стан поета погіршився, а після висадки у порту </a:t>
            </a:r>
            <a:r>
              <a:rPr lang="uk-UA" sz="2200" dirty="0" err="1" smtClean="0">
                <a:solidFill>
                  <a:schemeClr val="tx1"/>
                </a:solidFill>
              </a:rPr>
              <a:t>Брундізій</a:t>
            </a:r>
            <a:r>
              <a:rPr lang="uk-UA" sz="2200" dirty="0" smtClean="0">
                <a:solidFill>
                  <a:schemeClr val="tx1"/>
                </a:solidFill>
              </a:rPr>
              <a:t>  (східне узбережжя Італії) 21 вересня 19 р. до н. е. життя Вергілія обірвалося.</a:t>
            </a:r>
            <a:endParaRPr lang="uk-UA" sz="2200" dirty="0">
              <a:solidFill>
                <a:schemeClr val="tx1"/>
              </a:solidFill>
            </a:endParaRPr>
          </a:p>
        </p:txBody>
      </p:sp>
      <p:pic>
        <p:nvPicPr>
          <p:cNvPr id="5" name="Объект 4" descr="Картинка 1 из 14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096344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3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404664"/>
            <a:ext cx="4176464" cy="5688632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Прах </a:t>
            </a:r>
            <a:r>
              <a:rPr lang="uk-UA" sz="2400" dirty="0" smtClean="0">
                <a:solidFill>
                  <a:schemeClr val="tx1"/>
                </a:solidFill>
              </a:rPr>
              <a:t>Вергілія </a:t>
            </a:r>
            <a:r>
              <a:rPr lang="uk-UA" sz="2400" dirty="0">
                <a:solidFill>
                  <a:schemeClr val="tx1"/>
                </a:solidFill>
              </a:rPr>
              <a:t>перенесли до Неаполя і поховали біля другого каменя на </a:t>
            </a:r>
            <a:r>
              <a:rPr lang="uk-UA" sz="2400" dirty="0" err="1">
                <a:solidFill>
                  <a:schemeClr val="tx1"/>
                </a:solidFill>
              </a:rPr>
              <a:t>Путеоланському</a:t>
            </a:r>
            <a:r>
              <a:rPr lang="uk-UA" sz="2400" dirty="0">
                <a:solidFill>
                  <a:schemeClr val="tx1"/>
                </a:solidFill>
              </a:rPr>
              <a:t> шляху; для своєї гробниці він склав наступний двовірш:</a:t>
            </a:r>
          </a:p>
          <a:p>
            <a:r>
              <a:rPr lang="uk-UA" sz="2400" b="1" i="1" dirty="0">
                <a:solidFill>
                  <a:schemeClr val="tx1"/>
                </a:solidFill>
              </a:rPr>
              <a:t>У </a:t>
            </a:r>
            <a:r>
              <a:rPr lang="uk-UA" sz="2400" b="1" i="1" dirty="0" err="1">
                <a:solidFill>
                  <a:schemeClr val="tx1"/>
                </a:solidFill>
              </a:rPr>
              <a:t>Мантуї</a:t>
            </a:r>
            <a:r>
              <a:rPr lang="uk-UA" sz="2400" b="1" i="1" dirty="0">
                <a:solidFill>
                  <a:schemeClr val="tx1"/>
                </a:solidFill>
              </a:rPr>
              <a:t> був я народжений, у </a:t>
            </a:r>
            <a:r>
              <a:rPr lang="uk-UA" sz="2400" b="1" i="1" u="sng" dirty="0" err="1" smtClean="0">
                <a:solidFill>
                  <a:schemeClr val="tx1"/>
                </a:solidFill>
              </a:rPr>
              <a:t>калабрів</a:t>
            </a:r>
            <a:r>
              <a:rPr lang="uk-UA" sz="2400" b="1" i="1" u="sng" dirty="0" smtClean="0">
                <a:solidFill>
                  <a:schemeClr val="tx1"/>
                </a:solidFill>
              </a:rPr>
              <a:t> </a:t>
            </a:r>
            <a:r>
              <a:rPr lang="uk-UA" sz="2400" b="1" i="1" dirty="0" smtClean="0">
                <a:solidFill>
                  <a:schemeClr val="tx1"/>
                </a:solidFill>
              </a:rPr>
              <a:t> </a:t>
            </a:r>
            <a:r>
              <a:rPr lang="uk-UA" sz="2400" b="1" i="1" dirty="0">
                <a:solidFill>
                  <a:schemeClr val="tx1"/>
                </a:solidFill>
              </a:rPr>
              <a:t>помер, спочиваю У </a:t>
            </a:r>
            <a:r>
              <a:rPr lang="uk-UA" sz="2400" b="1" i="1" u="sng" dirty="0" err="1">
                <a:solidFill>
                  <a:schemeClr val="tx1"/>
                </a:solidFill>
              </a:rPr>
              <a:t>Парфенопеї</a:t>
            </a:r>
            <a:r>
              <a:rPr lang="uk-UA" sz="2400" b="1" i="1" dirty="0">
                <a:solidFill>
                  <a:schemeClr val="tx1"/>
                </a:solidFill>
              </a:rPr>
              <a:t>; я оспівував пасовища, села, вождів. </a:t>
            </a:r>
            <a:endParaRPr lang="uk-UA" sz="2400" b="1" dirty="0">
              <a:solidFill>
                <a:schemeClr val="tx1"/>
              </a:solidFill>
            </a:endParaRPr>
          </a:p>
          <a:p>
            <a:r>
              <a:rPr lang="uk-UA" sz="2400" dirty="0">
                <a:solidFill>
                  <a:schemeClr val="tx1"/>
                </a:solidFill>
              </a:rPr>
              <a:t>Де </a:t>
            </a:r>
            <a:r>
              <a:rPr lang="uk-UA" sz="2400" i="1" dirty="0">
                <a:solidFill>
                  <a:schemeClr val="tx1"/>
                </a:solidFill>
              </a:rPr>
              <a:t>пасовища</a:t>
            </a:r>
            <a:r>
              <a:rPr lang="uk-UA" sz="2400" dirty="0">
                <a:solidFill>
                  <a:schemeClr val="tx1"/>
                </a:solidFill>
              </a:rPr>
              <a:t> — натяк на твір "Буколіки", </a:t>
            </a:r>
            <a:r>
              <a:rPr lang="uk-UA" sz="2400" i="1" dirty="0">
                <a:solidFill>
                  <a:schemeClr val="tx1"/>
                </a:solidFill>
              </a:rPr>
              <a:t>села</a:t>
            </a:r>
            <a:r>
              <a:rPr lang="uk-UA" sz="2400" dirty="0">
                <a:solidFill>
                  <a:schemeClr val="tx1"/>
                </a:solidFill>
              </a:rPr>
              <a:t> — на "</a:t>
            </a:r>
            <a:r>
              <a:rPr lang="uk-UA" sz="2400" dirty="0" err="1">
                <a:solidFill>
                  <a:schemeClr val="tx1"/>
                </a:solidFill>
              </a:rPr>
              <a:t>Горгіки</a:t>
            </a:r>
            <a:r>
              <a:rPr lang="uk-UA" sz="2400" dirty="0">
                <a:solidFill>
                  <a:schemeClr val="tx1"/>
                </a:solidFill>
              </a:rPr>
              <a:t>", </a:t>
            </a:r>
            <a:r>
              <a:rPr lang="uk-UA" sz="2400" i="1" dirty="0">
                <a:solidFill>
                  <a:schemeClr val="tx1"/>
                </a:solidFill>
              </a:rPr>
              <a:t>вождів</a:t>
            </a:r>
            <a:r>
              <a:rPr lang="uk-UA" sz="2400" dirty="0">
                <a:solidFill>
                  <a:schemeClr val="tx1"/>
                </a:solidFill>
              </a:rPr>
              <a:t> — </a:t>
            </a:r>
            <a:r>
              <a:rPr lang="uk-UA" sz="2400" dirty="0" smtClean="0">
                <a:solidFill>
                  <a:schemeClr val="tx1"/>
                </a:solidFill>
              </a:rPr>
              <a:t>на "Енеїду</a:t>
            </a:r>
            <a:r>
              <a:rPr lang="uk-UA" sz="2400" dirty="0">
                <a:solidFill>
                  <a:schemeClr val="tx1"/>
                </a:solidFill>
              </a:rPr>
              <a:t>".</a:t>
            </a:r>
          </a:p>
          <a:p>
            <a:endParaRPr lang="uk-UA" dirty="0"/>
          </a:p>
        </p:txBody>
      </p:sp>
      <p:pic>
        <p:nvPicPr>
          <p:cNvPr id="5" name="Объект 4" descr="http://tonkonog.com.ua/sites/default/files/images/409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888432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00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231</TotalTime>
  <Words>474</Words>
  <Application>Microsoft Office PowerPoint</Application>
  <PresentationFormat>Экран (4:3)</PresentationFormat>
  <Paragraphs>37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Література Давнього Риму Вергілій</vt:lpstr>
      <vt:lpstr>Публій Вергілій Марон (70-19рр.  до н. е.)</vt:lpstr>
      <vt:lpstr>Презентация PowerPoint</vt:lpstr>
      <vt:lpstr>Презентация PowerPoint</vt:lpstr>
      <vt:lpstr>Буколіки</vt:lpstr>
      <vt:lpstr>Георгіки</vt:lpstr>
      <vt:lpstr>Енеїда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11</cp:lastModifiedBy>
  <cp:revision>19</cp:revision>
  <cp:lastPrinted>2013-11-14T21:36:28Z</cp:lastPrinted>
  <dcterms:created xsi:type="dcterms:W3CDTF">2013-10-19T11:03:12Z</dcterms:created>
  <dcterms:modified xsi:type="dcterms:W3CDTF">2013-11-14T22:13:10Z</dcterms:modified>
</cp:coreProperties>
</file>