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21"/>
  </p:notesMasterIdLst>
  <p:sldIdLst>
    <p:sldId id="256" r:id="rId2"/>
    <p:sldId id="276" r:id="rId3"/>
    <p:sldId id="279" r:id="rId4"/>
    <p:sldId id="271" r:id="rId5"/>
    <p:sldId id="274" r:id="rId6"/>
    <p:sldId id="260" r:id="rId7"/>
    <p:sldId id="261" r:id="rId8"/>
    <p:sldId id="263" r:id="rId9"/>
    <p:sldId id="262" r:id="rId10"/>
    <p:sldId id="258" r:id="rId11"/>
    <p:sldId id="275" r:id="rId12"/>
    <p:sldId id="259" r:id="rId13"/>
    <p:sldId id="265" r:id="rId14"/>
    <p:sldId id="266" r:id="rId15"/>
    <p:sldId id="270" r:id="rId16"/>
    <p:sldId id="278" r:id="rId17"/>
    <p:sldId id="267" r:id="rId18"/>
    <p:sldId id="272" r:id="rId19"/>
    <p:sldId id="268"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Помір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Світли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Помір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Світли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24"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uk-UA"/>
  <c:chart>
    <c:autoTitleDeleted val="1"/>
    <c:view3D>
      <c:rotX val="30"/>
      <c:perspective val="30"/>
    </c:view3D>
    <c:plotArea>
      <c:layout/>
      <c:pie3DChart>
        <c:varyColors val="1"/>
        <c:ser>
          <c:idx val="0"/>
          <c:order val="0"/>
          <c:tx>
            <c:strRef>
              <c:f>Лист1!$B$1</c:f>
              <c:strCache>
                <c:ptCount val="1"/>
                <c:pt idx="0">
                  <c:v>Продажи</c:v>
                </c:pt>
              </c:strCache>
            </c:strRef>
          </c:tx>
          <c:dLbls>
            <c:dLbl>
              <c:idx val="0"/>
              <c:layout>
                <c:manualLayout>
                  <c:x val="-0.15001288033440274"/>
                  <c:y val="-0.29962053472129541"/>
                </c:manualLayout>
              </c:layout>
              <c:tx>
                <c:rich>
                  <a:bodyPr/>
                  <a:lstStyle/>
                  <a:p>
                    <a:r>
                      <a:rPr lang="en-US" dirty="0" smtClean="0"/>
                      <a:t>80</a:t>
                    </a:r>
                    <a:r>
                      <a:rPr lang="uk-UA" dirty="0" smtClean="0"/>
                      <a:t>%</a:t>
                    </a:r>
                    <a:endParaRPr lang="en-US" dirty="0"/>
                  </a:p>
                </c:rich>
              </c:tx>
              <c:showVal val="1"/>
            </c:dLbl>
            <c:dLbl>
              <c:idx val="1"/>
              <c:layout/>
              <c:tx>
                <c:rich>
                  <a:bodyPr/>
                  <a:lstStyle/>
                  <a:p>
                    <a:r>
                      <a:rPr lang="en-US" dirty="0" smtClean="0"/>
                      <a:t>18,6</a:t>
                    </a:r>
                    <a:r>
                      <a:rPr lang="uk-UA" dirty="0" smtClean="0"/>
                      <a:t>%</a:t>
                    </a:r>
                    <a:endParaRPr lang="en-US" dirty="0"/>
                  </a:p>
                </c:rich>
              </c:tx>
              <c:showVal val="1"/>
            </c:dLbl>
            <c:dLbl>
              <c:idx val="2"/>
              <c:layout/>
              <c:tx>
                <c:rich>
                  <a:bodyPr/>
                  <a:lstStyle/>
                  <a:p>
                    <a:r>
                      <a:rPr lang="en-US" dirty="0" smtClean="0"/>
                      <a:t>1,6</a:t>
                    </a:r>
                    <a:r>
                      <a:rPr lang="uk-UA" dirty="0" smtClean="0"/>
                      <a:t>%</a:t>
                    </a:r>
                    <a:endParaRPr lang="en-US" dirty="0"/>
                  </a:p>
                </c:rich>
              </c:tx>
              <c:showVal val="1"/>
            </c:dLbl>
            <c:delete val="1"/>
          </c:dLbls>
          <c:cat>
            <c:strRef>
              <c:f>Лист1!$A$2:$A$4</c:f>
              <c:strCache>
                <c:ptCount val="3"/>
                <c:pt idx="0">
                  <c:v>14-18 років</c:v>
                </c:pt>
                <c:pt idx="1">
                  <c:v>11-13 років</c:v>
                </c:pt>
                <c:pt idx="2">
                  <c:v>6-10 років</c:v>
                </c:pt>
              </c:strCache>
            </c:strRef>
          </c:cat>
          <c:val>
            <c:numRef>
              <c:f>Лист1!$B$2:$B$4</c:f>
              <c:numCache>
                <c:formatCode>General</c:formatCode>
                <c:ptCount val="3"/>
                <c:pt idx="0">
                  <c:v>80</c:v>
                </c:pt>
                <c:pt idx="1">
                  <c:v>18.600000000000001</c:v>
                </c:pt>
                <c:pt idx="2">
                  <c:v>1.6</c:v>
                </c:pt>
              </c:numCache>
            </c:numRef>
          </c:val>
        </c:ser>
      </c:pie3DChart>
    </c:plotArea>
    <c:legend>
      <c:legendPos val="r"/>
      <c:layout/>
    </c:legend>
    <c:plotVisOnly val="1"/>
  </c:chart>
  <c:txPr>
    <a:bodyPr/>
    <a:lstStyle/>
    <a:p>
      <a:pPr>
        <a:defRPr sz="1800"/>
      </a:pPr>
      <a:endParaRPr lang="uk-UA"/>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FA13AC5-B2AA-49BB-BC3F-EE8B12ED9196}" type="datetimeFigureOut">
              <a:rPr lang="uk-UA"/>
              <a:pPr>
                <a:defRPr/>
              </a:pPr>
              <a:t>25.02.2014</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smtClean="0"/>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uk-UA" noProof="0" smtClean="0"/>
              <a:t>Зразок тексту</a:t>
            </a:r>
          </a:p>
          <a:p>
            <a:pPr lvl="1"/>
            <a:r>
              <a:rPr lang="uk-UA" noProof="0" smtClean="0"/>
              <a:t>Другий рівень</a:t>
            </a:r>
          </a:p>
          <a:p>
            <a:pPr lvl="2"/>
            <a:r>
              <a:rPr lang="uk-UA" noProof="0" smtClean="0"/>
              <a:t>Третій рівень</a:t>
            </a:r>
          </a:p>
          <a:p>
            <a:pPr lvl="3"/>
            <a:r>
              <a:rPr lang="uk-UA" noProof="0" smtClean="0"/>
              <a:t>Четвертий рівень</a:t>
            </a:r>
          </a:p>
          <a:p>
            <a:pPr lvl="4"/>
            <a:r>
              <a:rPr lang="uk-UA" noProof="0" smtClean="0"/>
              <a:t>П'ятий рівень</a:t>
            </a:r>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2357A6B-8ADB-453D-9465-6C3545F5CB18}" type="slidenum">
              <a:rPr lang="uk-UA"/>
              <a:pPr>
                <a:defRPr/>
              </a:pPr>
              <a:t>‹#›</a:t>
            </a:fld>
            <a:endParaRPr 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21507" name="Місце для нотато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smtClean="0"/>
          </a:p>
        </p:txBody>
      </p:sp>
      <p:sp>
        <p:nvSpPr>
          <p:cNvPr id="21508" name="Місце для номера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316996-E698-4D61-8D4B-D43FE71B00D7}" type="slidenum">
              <a:rPr lang="uk-UA" smtClean="0"/>
              <a:pPr/>
              <a:t>13</a:t>
            </a:fld>
            <a:endParaRPr 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357A6B-8ADB-453D-9465-6C3545F5CB18}" type="slidenum">
              <a:rPr lang="uk-UA" smtClean="0"/>
              <a:pPr>
                <a:defRPr/>
              </a:pPr>
              <a:t>16</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uk-UA"/>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uk-UA"/>
            </a:p>
          </p:txBody>
        </p:sp>
      </p:grpSp>
      <p:sp>
        <p:nvSpPr>
          <p:cNvPr id="39936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39936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a:t>Образец заголовка</a:t>
            </a:r>
          </a:p>
        </p:txBody>
      </p:sp>
      <p:sp>
        <p:nvSpPr>
          <p:cNvPr id="7" name="Rectangle 6"/>
          <p:cNvSpPr>
            <a:spLocks noGrp="1" noChangeArrowheads="1"/>
          </p:cNvSpPr>
          <p:nvPr>
            <p:ph type="dt" sz="quarter" idx="10"/>
          </p:nvPr>
        </p:nvSpPr>
        <p:spPr/>
        <p:txBody>
          <a:bodyPr/>
          <a:lstStyle>
            <a:lvl1pPr>
              <a:defRPr/>
            </a:lvl1pPr>
          </a:lstStyle>
          <a:p>
            <a:pPr>
              <a:defRPr/>
            </a:pPr>
            <a:endParaRPr lang="ru-RU"/>
          </a:p>
        </p:txBody>
      </p:sp>
      <p:sp>
        <p:nvSpPr>
          <p:cNvPr id="8" name="Rectangle 7"/>
          <p:cNvSpPr>
            <a:spLocks noGrp="1" noChangeArrowheads="1"/>
          </p:cNvSpPr>
          <p:nvPr>
            <p:ph type="ftr" sz="quarter" idx="11"/>
          </p:nvPr>
        </p:nvSpPr>
        <p:spPr/>
        <p:txBody>
          <a:bodyPr/>
          <a:lstStyle>
            <a:lvl1pPr>
              <a:defRPr/>
            </a:lvl1pPr>
          </a:lstStyle>
          <a:p>
            <a:pPr>
              <a:defRPr/>
            </a:pPr>
            <a:endParaRPr lang="ru-RU"/>
          </a:p>
        </p:txBody>
      </p:sp>
      <p:sp>
        <p:nvSpPr>
          <p:cNvPr id="9" name="Rectangle 8"/>
          <p:cNvSpPr>
            <a:spLocks noGrp="1" noChangeArrowheads="1"/>
          </p:cNvSpPr>
          <p:nvPr>
            <p:ph type="sldNum" sz="quarter" idx="12"/>
          </p:nvPr>
        </p:nvSpPr>
        <p:spPr/>
        <p:txBody>
          <a:bodyPr/>
          <a:lstStyle>
            <a:lvl1pPr>
              <a:defRPr/>
            </a:lvl1pPr>
          </a:lstStyle>
          <a:p>
            <a:pPr>
              <a:defRPr/>
            </a:pPr>
            <a:fld id="{96CE0EA4-8F40-4609-92F3-F2C98F15AE6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FF3B1986-6527-427A-BC2D-34AC591CDBC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21362"/>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21362"/>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31BD9D25-1600-4475-9995-4C817D27551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7038498D-5997-4254-B8AA-353E63AF319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63A5ACD8-F58A-4DA7-B29F-9245277A9F7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999E99FC-C5A8-4941-883A-0C4121FFD59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Rectangle 7"/>
          <p:cNvSpPr>
            <a:spLocks noGrp="1" noChangeArrowheads="1"/>
          </p:cNvSpPr>
          <p:nvPr>
            <p:ph type="dt" sz="half" idx="10"/>
          </p:nvPr>
        </p:nvSpPr>
        <p:spPr>
          <a:ln/>
        </p:spPr>
        <p:txBody>
          <a:bodyPr/>
          <a:lstStyle>
            <a:lvl1pPr>
              <a:defRPr/>
            </a:lvl1pPr>
          </a:lstStyle>
          <a:p>
            <a:pPr>
              <a:defRPr/>
            </a:pPr>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6BFCAB43-9274-4D37-B267-790613D75D8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Rectangle 7"/>
          <p:cNvSpPr>
            <a:spLocks noGrp="1" noChangeArrowheads="1"/>
          </p:cNvSpPr>
          <p:nvPr>
            <p:ph type="dt" sz="half" idx="10"/>
          </p:nvPr>
        </p:nvSpPr>
        <p:spPr>
          <a:ln/>
        </p:spPr>
        <p:txBody>
          <a:bodyPr/>
          <a:lstStyle>
            <a:lvl1pPr>
              <a:defRPr/>
            </a:lvl1pPr>
          </a:lstStyle>
          <a:p>
            <a:pPr>
              <a:defRPr/>
            </a:pPr>
            <a:endParaRPr 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Grp="1" noChangeArrowheads="1"/>
          </p:cNvSpPr>
          <p:nvPr>
            <p:ph type="sldNum" sz="quarter" idx="12"/>
          </p:nvPr>
        </p:nvSpPr>
        <p:spPr>
          <a:ln/>
        </p:spPr>
        <p:txBody>
          <a:bodyPr/>
          <a:lstStyle>
            <a:lvl1pPr>
              <a:defRPr/>
            </a:lvl1pPr>
          </a:lstStyle>
          <a:p>
            <a:pPr>
              <a:defRPr/>
            </a:pPr>
            <a:fld id="{E5A6A99B-8367-4198-A7C5-235B853EAF7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ru-RU"/>
          </a:p>
        </p:txBody>
      </p:sp>
      <p:sp>
        <p:nvSpPr>
          <p:cNvPr id="3" name="Rectangle 8"/>
          <p:cNvSpPr>
            <a:spLocks noGrp="1" noChangeArrowheads="1"/>
          </p:cNvSpPr>
          <p:nvPr>
            <p:ph type="ftr" sz="quarter" idx="11"/>
          </p:nvPr>
        </p:nvSpPr>
        <p:spPr>
          <a:ln/>
        </p:spPr>
        <p:txBody>
          <a:bodyPr/>
          <a:lstStyle>
            <a:lvl1pPr>
              <a:defRPr/>
            </a:lvl1pPr>
          </a:lstStyle>
          <a:p>
            <a:pPr>
              <a:defRPr/>
            </a:pPr>
            <a:endParaRPr lang="ru-RU"/>
          </a:p>
        </p:txBody>
      </p:sp>
      <p:sp>
        <p:nvSpPr>
          <p:cNvPr id="4" name="Rectangle 9"/>
          <p:cNvSpPr>
            <a:spLocks noGrp="1" noChangeArrowheads="1"/>
          </p:cNvSpPr>
          <p:nvPr>
            <p:ph type="sldNum" sz="quarter" idx="12"/>
          </p:nvPr>
        </p:nvSpPr>
        <p:spPr>
          <a:ln/>
        </p:spPr>
        <p:txBody>
          <a:bodyPr/>
          <a:lstStyle>
            <a:lvl1pPr>
              <a:defRPr/>
            </a:lvl1pPr>
          </a:lstStyle>
          <a:p>
            <a:pPr>
              <a:defRPr/>
            </a:pPr>
            <a:fld id="{4329857E-B2C8-4DFF-BD70-5B898E674BE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7746E272-A313-4D45-8393-654176058AB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FFD780D7-DA9C-4A6F-A676-71C287DF15C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7242175" cy="1981200"/>
            <a:chOff x="0" y="0"/>
            <a:chExt cx="4562" cy="1248"/>
          </a:xfrm>
        </p:grpSpPr>
        <p:sp>
          <p:nvSpPr>
            <p:cNvPr id="39833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uk-UA"/>
            </a:p>
          </p:txBody>
        </p:sp>
        <p:sp>
          <p:nvSpPr>
            <p:cNvPr id="39834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uk-UA"/>
            </a:p>
          </p:txBody>
        </p:sp>
      </p:grpSp>
      <p:sp>
        <p:nvSpPr>
          <p:cNvPr id="39834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9834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834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ru-RU"/>
          </a:p>
        </p:txBody>
      </p:sp>
      <p:sp>
        <p:nvSpPr>
          <p:cNvPr id="39834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ru-RU"/>
          </a:p>
        </p:txBody>
      </p:sp>
      <p:sp>
        <p:nvSpPr>
          <p:cNvPr id="39834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639D8693-65C3-4325-8815-8AF5D1F937D1}"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862"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3"/>
          <p:cNvPicPr>
            <a:picLocks noChangeAspect="1" noChangeArrowheads="1"/>
          </p:cNvPicPr>
          <p:nvPr/>
        </p:nvPicPr>
        <p:blipFill>
          <a:blip r:embed="rId2" cstate="print"/>
          <a:srcRect/>
          <a:stretch>
            <a:fillRect/>
          </a:stretch>
        </p:blipFill>
        <p:spPr bwMode="auto">
          <a:xfrm>
            <a:off x="0" y="2349500"/>
            <a:ext cx="9144000" cy="4491038"/>
          </a:xfrm>
          <a:prstGeom prst="rect">
            <a:avLst/>
          </a:prstGeom>
          <a:noFill/>
          <a:ln w="9525">
            <a:noFill/>
            <a:miter lim="800000"/>
            <a:headEnd/>
            <a:tailEnd/>
          </a:ln>
        </p:spPr>
      </p:pic>
      <p:sp>
        <p:nvSpPr>
          <p:cNvPr id="6" name="Заголовок 5"/>
          <p:cNvSpPr>
            <a:spLocks noGrp="1"/>
          </p:cNvSpPr>
          <p:nvPr>
            <p:ph type="ctrTitle" sz="quarter"/>
          </p:nvPr>
        </p:nvSpPr>
        <p:spPr>
          <a:xfrm>
            <a:off x="642938" y="285750"/>
            <a:ext cx="7772400" cy="714375"/>
          </a:xfrm>
        </p:spPr>
        <p:txBody>
          <a:bodyPr/>
          <a:lstStyle/>
          <a:p>
            <a:pPr>
              <a:defRPr/>
            </a:pPr>
            <a:r>
              <a:rPr lang="uk-UA" dirty="0" smtClean="0"/>
              <a:t>Семінар учнів</a:t>
            </a:r>
            <a:endParaRPr lang="uk-UA" dirty="0"/>
          </a:p>
        </p:txBody>
      </p:sp>
      <p:sp>
        <p:nvSpPr>
          <p:cNvPr id="7" name="TextBox 6"/>
          <p:cNvSpPr txBox="1">
            <a:spLocks noChangeArrowheads="1"/>
          </p:cNvSpPr>
          <p:nvPr/>
        </p:nvSpPr>
        <p:spPr bwMode="auto">
          <a:xfrm>
            <a:off x="1071563" y="1071563"/>
            <a:ext cx="7000875" cy="1016000"/>
          </a:xfrm>
          <a:prstGeom prst="rect">
            <a:avLst/>
          </a:prstGeom>
          <a:noFill/>
          <a:ln w="9525">
            <a:noFill/>
            <a:miter lim="800000"/>
            <a:headEnd/>
            <a:tailEnd/>
          </a:ln>
        </p:spPr>
        <p:txBody>
          <a:bodyPr>
            <a:spAutoFit/>
          </a:bodyPr>
          <a:lstStyle/>
          <a:p>
            <a:pPr algn="ctr"/>
            <a:r>
              <a:rPr lang="uk-UA" sz="6000">
                <a:solidFill>
                  <a:srgbClr val="92D050"/>
                </a:solidFill>
              </a:rPr>
              <a:t>Діти: злочин і кара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checkerboard(across)">
                                      <p:cBhvr>
                                        <p:cTn id="13" dur="500"/>
                                        <p:tgtEl>
                                          <p:spTgt spid="5124"/>
                                        </p:tgtEl>
                                      </p:cBhvr>
                                    </p:animEffect>
                                  </p:childTnLst>
                                </p:cTn>
                              </p:par>
                            </p:childTnLst>
                          </p:cTn>
                        </p:par>
                        <p:par>
                          <p:cTn id="14" fill="hold">
                            <p:stCondLst>
                              <p:cond delay="15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7"/>
                                        </p:tgtEl>
                                        <p:attrNameLst>
                                          <p:attrName>style.visibility</p:attrName>
                                        </p:attrNameLst>
                                      </p:cBhvr>
                                      <p:to>
                                        <p:strVal val="visible"/>
                                      </p:to>
                                    </p:set>
                                    <p:anim calcmode="discrete" valueType="clr">
                                      <p:cBhvr override="childStyle">
                                        <p:cTn id="1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
                                        </p:tgtEl>
                                        <p:attrNameLst>
                                          <p:attrName>fillcolor</p:attrName>
                                        </p:attrNameLst>
                                      </p:cBhvr>
                                      <p:tavLst>
                                        <p:tav tm="0">
                                          <p:val>
                                            <p:clrVal>
                                              <a:schemeClr val="accent2"/>
                                            </p:clrVal>
                                          </p:val>
                                        </p:tav>
                                        <p:tav tm="50000">
                                          <p:val>
                                            <p:clrVal>
                                              <a:schemeClr val="hlink"/>
                                            </p:clrVal>
                                          </p:val>
                                        </p:tav>
                                      </p:tavLst>
                                    </p:anim>
                                    <p:set>
                                      <p:cBhvr>
                                        <p:cTn id="1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pPr eaLnBrk="1" hangingPunct="1">
              <a:defRPr/>
            </a:pPr>
            <a:r>
              <a:rPr lang="uk-UA" dirty="0" smtClean="0">
                <a:solidFill>
                  <a:schemeClr val="tx2">
                    <a:lumMod val="75000"/>
                  </a:schemeClr>
                </a:solidFill>
              </a:rPr>
              <a:t>Кодекс гласить</a:t>
            </a:r>
            <a:endParaRPr lang="ru-RU" dirty="0" smtClean="0">
              <a:solidFill>
                <a:schemeClr val="tx2">
                  <a:lumMod val="75000"/>
                </a:schemeClr>
              </a:solidFill>
            </a:endParaRPr>
          </a:p>
        </p:txBody>
      </p:sp>
      <p:sp>
        <p:nvSpPr>
          <p:cNvPr id="429059" name="Rectangle 3"/>
          <p:cNvSpPr>
            <a:spLocks noGrp="1" noChangeArrowheads="1"/>
          </p:cNvSpPr>
          <p:nvPr>
            <p:ph type="body" sz="half" idx="1"/>
          </p:nvPr>
        </p:nvSpPr>
        <p:spPr/>
        <p:txBody>
          <a:bodyPr/>
          <a:lstStyle/>
          <a:p>
            <a:pPr eaLnBrk="1" hangingPunct="1">
              <a:lnSpc>
                <a:spcPct val="90000"/>
              </a:lnSpc>
              <a:buFont typeface="Wingdings" pitchFamily="2" charset="2"/>
              <a:buNone/>
              <a:defRPr/>
            </a:pPr>
            <a:r>
              <a:rPr lang="ru-RU" sz="2400" dirty="0" smtClean="0">
                <a:latin typeface="Times New Roman" pitchFamily="18" charset="0"/>
                <a:cs typeface="Times New Roman" pitchFamily="18" charset="0"/>
              </a:rPr>
              <a:t>Ст.98. «До </a:t>
            </a:r>
            <a:r>
              <a:rPr lang="ru-RU" sz="2400" dirty="0" err="1" smtClean="0">
                <a:latin typeface="Times New Roman" pitchFamily="18" charset="0"/>
                <a:cs typeface="Times New Roman" pitchFamily="18" charset="0"/>
              </a:rPr>
              <a:t>неповнолітніх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визнаних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винними</a:t>
            </a:r>
            <a:r>
              <a:rPr lang="ru-RU" sz="2400" dirty="0" smtClean="0">
                <a:latin typeface="Times New Roman" pitchFamily="18" charset="0"/>
                <a:cs typeface="Times New Roman" pitchFamily="18" charset="0"/>
              </a:rPr>
              <a:t> у </a:t>
            </a:r>
            <a:r>
              <a:rPr lang="ru-RU" sz="2400" dirty="0" err="1" smtClean="0">
                <a:latin typeface="Times New Roman" pitchFamily="18" charset="0"/>
                <a:cs typeface="Times New Roman" pitchFamily="18" charset="0"/>
              </a:rPr>
              <a:t>вчиненні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злочину</a:t>
            </a:r>
            <a:r>
              <a:rPr lang="ru-RU" sz="2400" dirty="0" smtClean="0">
                <a:latin typeface="Times New Roman" pitchFamily="18" charset="0"/>
                <a:cs typeface="Times New Roman" pitchFamily="18" charset="0"/>
              </a:rPr>
              <a:t>, судом </a:t>
            </a:r>
            <a:r>
              <a:rPr lang="ru-RU" sz="2400" dirty="0" err="1" smtClean="0">
                <a:latin typeface="Times New Roman" pitchFamily="18" charset="0"/>
                <a:cs typeface="Times New Roman" pitchFamily="18" charset="0"/>
              </a:rPr>
              <a:t>можуть</a:t>
            </a:r>
            <a:r>
              <a:rPr lang="ru-RU" sz="2400" dirty="0" smtClean="0">
                <a:latin typeface="Times New Roman" pitchFamily="18" charset="0"/>
                <a:cs typeface="Times New Roman" pitchFamily="18" charset="0"/>
              </a:rPr>
              <a:t> бути </a:t>
            </a:r>
            <a:r>
              <a:rPr lang="ru-RU" sz="2400" dirty="0" err="1" smtClean="0">
                <a:latin typeface="Times New Roman" pitchFamily="18" charset="0"/>
                <a:cs typeface="Times New Roman" pitchFamily="18" charset="0"/>
              </a:rPr>
              <a:t>застосовані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такі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основні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види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покарань</a:t>
            </a:r>
            <a:r>
              <a:rPr lang="ru-RU" sz="2400" dirty="0" smtClean="0">
                <a:latin typeface="Times New Roman" pitchFamily="18" charset="0"/>
                <a:cs typeface="Times New Roman" pitchFamily="18" charset="0"/>
              </a:rPr>
              <a:t>:</a:t>
            </a:r>
          </a:p>
          <a:p>
            <a:pPr marL="457200" indent="-457200" eaLnBrk="1" hangingPunct="1">
              <a:lnSpc>
                <a:spcPct val="90000"/>
              </a:lnSpc>
              <a:buFont typeface="Wingdings" pitchFamily="2" charset="2"/>
              <a:buAutoNum type="arabicParenR"/>
              <a:defRPr/>
            </a:pPr>
            <a:r>
              <a:rPr lang="ru-RU" sz="2400" dirty="0" smtClean="0">
                <a:latin typeface="Times New Roman" pitchFamily="18" charset="0"/>
                <a:cs typeface="Times New Roman" pitchFamily="18" charset="0"/>
              </a:rPr>
              <a:t>штраф;</a:t>
            </a:r>
          </a:p>
          <a:p>
            <a:pPr marL="457200" indent="-457200" eaLnBrk="1" hangingPunct="1">
              <a:lnSpc>
                <a:spcPct val="90000"/>
              </a:lnSpc>
              <a:buFont typeface="Wingdings" pitchFamily="2" charset="2"/>
              <a:buAutoNum type="arabicParenR"/>
              <a:defRPr/>
            </a:pPr>
            <a:r>
              <a:rPr lang="ru-RU" sz="2400" dirty="0" err="1" smtClean="0">
                <a:latin typeface="Times New Roman" pitchFamily="18" charset="0"/>
                <a:cs typeface="Times New Roman" pitchFamily="18" charset="0"/>
              </a:rPr>
              <a:t>громадські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роботи</a:t>
            </a:r>
            <a:r>
              <a:rPr lang="ru-RU" sz="2400" dirty="0" smtClean="0">
                <a:latin typeface="Times New Roman" pitchFamily="18" charset="0"/>
                <a:cs typeface="Times New Roman" pitchFamily="18" charset="0"/>
              </a:rPr>
              <a:t>;</a:t>
            </a:r>
          </a:p>
          <a:p>
            <a:pPr marL="457200" indent="-457200" eaLnBrk="1" hangingPunct="1">
              <a:lnSpc>
                <a:spcPct val="90000"/>
              </a:lnSpc>
              <a:buFont typeface="Wingdings" pitchFamily="2" charset="2"/>
              <a:buAutoNum type="arabicParenR"/>
              <a:defRPr/>
            </a:pPr>
            <a:r>
              <a:rPr lang="ru-RU" sz="2400" dirty="0" err="1" smtClean="0">
                <a:latin typeface="Times New Roman" pitchFamily="18" charset="0"/>
                <a:cs typeface="Times New Roman" pitchFamily="18" charset="0"/>
              </a:rPr>
              <a:t>виправні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роботи</a:t>
            </a:r>
            <a:r>
              <a:rPr lang="ru-RU" sz="2400" dirty="0" smtClean="0">
                <a:latin typeface="Times New Roman" pitchFamily="18" charset="0"/>
                <a:cs typeface="Times New Roman" pitchFamily="18" charset="0"/>
              </a:rPr>
              <a:t>;</a:t>
            </a:r>
          </a:p>
          <a:p>
            <a:pPr marL="457200" indent="-457200" eaLnBrk="1" hangingPunct="1">
              <a:lnSpc>
                <a:spcPct val="90000"/>
              </a:lnSpc>
              <a:buFont typeface="Wingdings" pitchFamily="2" charset="2"/>
              <a:buAutoNum type="arabicParenR"/>
              <a:defRPr/>
            </a:pPr>
            <a:r>
              <a:rPr lang="ru-RU" sz="2400" dirty="0" err="1" smtClean="0">
                <a:latin typeface="Times New Roman" pitchFamily="18" charset="0"/>
                <a:cs typeface="Times New Roman" pitchFamily="18" charset="0"/>
              </a:rPr>
              <a:t>арешт</a:t>
            </a:r>
            <a:r>
              <a:rPr lang="ru-RU" sz="2400" dirty="0" smtClean="0">
                <a:latin typeface="Times New Roman" pitchFamily="18" charset="0"/>
                <a:cs typeface="Times New Roman" pitchFamily="18" charset="0"/>
              </a:rPr>
              <a:t>;</a:t>
            </a:r>
          </a:p>
          <a:p>
            <a:pPr marL="457200" indent="-457200" eaLnBrk="1" hangingPunct="1">
              <a:lnSpc>
                <a:spcPct val="90000"/>
              </a:lnSpc>
              <a:buFont typeface="Wingdings" pitchFamily="2" charset="2"/>
              <a:buAutoNum type="arabicParenR"/>
              <a:defRPr/>
            </a:pPr>
            <a:r>
              <a:rPr lang="ru-RU" sz="2400" dirty="0" err="1" smtClean="0">
                <a:latin typeface="Times New Roman" pitchFamily="18" charset="0"/>
                <a:cs typeface="Times New Roman" pitchFamily="18" charset="0"/>
              </a:rPr>
              <a:t>позбавлення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волі</a:t>
            </a:r>
            <a:r>
              <a:rPr lang="ru-RU" sz="2400" dirty="0" smtClean="0">
                <a:latin typeface="Times New Roman" pitchFamily="18" charset="0"/>
                <a:cs typeface="Times New Roman" pitchFamily="18" charset="0"/>
              </a:rPr>
              <a:t> на </a:t>
            </a:r>
            <a:r>
              <a:rPr lang="ru-RU" sz="2400" dirty="0" err="1" smtClean="0">
                <a:latin typeface="Times New Roman" pitchFamily="18" charset="0"/>
                <a:cs typeface="Times New Roman" pitchFamily="18" charset="0"/>
              </a:rPr>
              <a:t>певний</a:t>
            </a:r>
            <a:r>
              <a:rPr lang="ru-RU" sz="2400" dirty="0" smtClean="0">
                <a:latin typeface="Times New Roman" pitchFamily="18" charset="0"/>
                <a:cs typeface="Times New Roman" pitchFamily="18" charset="0"/>
              </a:rPr>
              <a:t> строк».</a:t>
            </a:r>
          </a:p>
        </p:txBody>
      </p:sp>
      <p:sp>
        <p:nvSpPr>
          <p:cNvPr id="429060" name="Rectangle 4"/>
          <p:cNvSpPr>
            <a:spLocks noGrp="1" noChangeArrowheads="1"/>
          </p:cNvSpPr>
          <p:nvPr>
            <p:ph type="body" sz="half" idx="2"/>
          </p:nvPr>
        </p:nvSpPr>
        <p:spPr/>
        <p:txBody>
          <a:bodyPr/>
          <a:lstStyle/>
          <a:p>
            <a:pPr eaLnBrk="1" hangingPunct="1">
              <a:lnSpc>
                <a:spcPct val="90000"/>
              </a:lnSpc>
              <a:defRPr/>
            </a:pPr>
            <a:endParaRPr lang="uk-UA" sz="2400" smtClean="0"/>
          </a:p>
        </p:txBody>
      </p:sp>
      <p:pic>
        <p:nvPicPr>
          <p:cNvPr id="6149" name="Picture 5" descr="3938822_eliziumdeti"/>
          <p:cNvPicPr>
            <a:picLocks noChangeAspect="1" noChangeArrowheads="1"/>
          </p:cNvPicPr>
          <p:nvPr/>
        </p:nvPicPr>
        <p:blipFill>
          <a:blip r:embed="rId2" cstate="print"/>
          <a:srcRect/>
          <a:stretch>
            <a:fillRect/>
          </a:stretch>
        </p:blipFill>
        <p:spPr bwMode="auto">
          <a:xfrm>
            <a:off x="4643438" y="1628775"/>
            <a:ext cx="4105275" cy="4464050"/>
          </a:xfrm>
          <a:prstGeom prst="rect">
            <a:avLst/>
          </a:prstGeom>
          <a:noFill/>
          <a:ln w="9525">
            <a:noFill/>
            <a:miter lim="800000"/>
            <a:headEnd/>
            <a:tailEnd/>
          </a:ln>
        </p:spPr>
      </p:pic>
      <p:pic>
        <p:nvPicPr>
          <p:cNvPr id="6" name="Picture 2" descr="суд"/>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 presetClass="exit" presetSubtype="4" fill="hold" nodeType="afterEffect">
                                  <p:stCondLst>
                                    <p:cond delay="1000"/>
                                  </p:stCondLst>
                                  <p:iterate type="lt">
                                    <p:tmPct val="0"/>
                                  </p:iterate>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2500"/>
                            </p:stCondLst>
                            <p:childTnLst>
                              <p:par>
                                <p:cTn id="17" presetID="47" presetClass="entr" presetSubtype="0" fill="hold" grpId="0" nodeType="afterEffect">
                                  <p:stCondLst>
                                    <p:cond delay="0"/>
                                  </p:stCondLst>
                                  <p:childTnLst>
                                    <p:set>
                                      <p:cBhvr>
                                        <p:cTn id="18" dur="1" fill="hold">
                                          <p:stCondLst>
                                            <p:cond delay="0"/>
                                          </p:stCondLst>
                                        </p:cTn>
                                        <p:tgtEl>
                                          <p:spTgt spid="429058"/>
                                        </p:tgtEl>
                                        <p:attrNameLst>
                                          <p:attrName>style.visibility</p:attrName>
                                        </p:attrNameLst>
                                      </p:cBhvr>
                                      <p:to>
                                        <p:strVal val="visible"/>
                                      </p:to>
                                    </p:set>
                                    <p:animEffect transition="in" filter="fade">
                                      <p:cBhvr>
                                        <p:cTn id="19" dur="1000"/>
                                        <p:tgtEl>
                                          <p:spTgt spid="429058"/>
                                        </p:tgtEl>
                                      </p:cBhvr>
                                    </p:animEffect>
                                    <p:anim calcmode="lin" valueType="num">
                                      <p:cBhvr>
                                        <p:cTn id="20" dur="1000" fill="hold"/>
                                        <p:tgtEl>
                                          <p:spTgt spid="429058"/>
                                        </p:tgtEl>
                                        <p:attrNameLst>
                                          <p:attrName>ppt_x</p:attrName>
                                        </p:attrNameLst>
                                      </p:cBhvr>
                                      <p:tavLst>
                                        <p:tav tm="0">
                                          <p:val>
                                            <p:strVal val="#ppt_x"/>
                                          </p:val>
                                        </p:tav>
                                        <p:tav tm="100000">
                                          <p:val>
                                            <p:strVal val="#ppt_x"/>
                                          </p:val>
                                        </p:tav>
                                      </p:tavLst>
                                    </p:anim>
                                    <p:anim calcmode="lin" valueType="num">
                                      <p:cBhvr>
                                        <p:cTn id="21" dur="1000" fill="hold"/>
                                        <p:tgtEl>
                                          <p:spTgt spid="429058"/>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8" presetClass="entr" presetSubtype="12" fill="hold" nodeType="afterEffect">
                                  <p:stCondLst>
                                    <p:cond delay="0"/>
                                  </p:stCondLst>
                                  <p:childTnLst>
                                    <p:set>
                                      <p:cBhvr>
                                        <p:cTn id="24" dur="1" fill="hold">
                                          <p:stCondLst>
                                            <p:cond delay="0"/>
                                          </p:stCondLst>
                                        </p:cTn>
                                        <p:tgtEl>
                                          <p:spTgt spid="6149"/>
                                        </p:tgtEl>
                                        <p:attrNameLst>
                                          <p:attrName>style.visibility</p:attrName>
                                        </p:attrNameLst>
                                      </p:cBhvr>
                                      <p:to>
                                        <p:strVal val="visible"/>
                                      </p:to>
                                    </p:set>
                                    <p:animEffect transition="in" filter="strips(downLeft)">
                                      <p:cBhvr>
                                        <p:cTn id="25" dur="500"/>
                                        <p:tgtEl>
                                          <p:spTgt spid="6149"/>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429059">
                                            <p:txEl>
                                              <p:pRg st="0" end="0"/>
                                            </p:txEl>
                                          </p:spTgt>
                                        </p:tgtEl>
                                        <p:attrNameLst>
                                          <p:attrName>style.visibility</p:attrName>
                                        </p:attrNameLst>
                                      </p:cBhvr>
                                      <p:to>
                                        <p:strVal val="visible"/>
                                      </p:to>
                                    </p:set>
                                    <p:animEffect transition="in" filter="fade">
                                      <p:cBhvr>
                                        <p:cTn id="29" dur="1000"/>
                                        <p:tgtEl>
                                          <p:spTgt spid="429059">
                                            <p:txEl>
                                              <p:pRg st="0" end="0"/>
                                            </p:txEl>
                                          </p:spTgt>
                                        </p:tgtEl>
                                      </p:cBhvr>
                                    </p:animEffect>
                                    <p:anim calcmode="lin" valueType="num">
                                      <p:cBhvr>
                                        <p:cTn id="30" dur="1000" fill="hold"/>
                                        <p:tgtEl>
                                          <p:spTgt spid="42905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29059">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429059">
                                            <p:txEl>
                                              <p:pRg st="1" end="1"/>
                                            </p:txEl>
                                          </p:spTgt>
                                        </p:tgtEl>
                                        <p:attrNameLst>
                                          <p:attrName>style.visibility</p:attrName>
                                        </p:attrNameLst>
                                      </p:cBhvr>
                                      <p:to>
                                        <p:strVal val="visible"/>
                                      </p:to>
                                    </p:set>
                                    <p:animEffect transition="in" filter="fade">
                                      <p:cBhvr>
                                        <p:cTn id="35" dur="1000"/>
                                        <p:tgtEl>
                                          <p:spTgt spid="429059">
                                            <p:txEl>
                                              <p:pRg st="1" end="1"/>
                                            </p:txEl>
                                          </p:spTgt>
                                        </p:tgtEl>
                                      </p:cBhvr>
                                    </p:animEffect>
                                    <p:anim calcmode="lin" valueType="num">
                                      <p:cBhvr>
                                        <p:cTn id="36" dur="1000" fill="hold"/>
                                        <p:tgtEl>
                                          <p:spTgt spid="42905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29059">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2" presetClass="entr" presetSubtype="0" fill="hold" nodeType="afterEffect">
                                  <p:stCondLst>
                                    <p:cond delay="0"/>
                                  </p:stCondLst>
                                  <p:childTnLst>
                                    <p:set>
                                      <p:cBhvr>
                                        <p:cTn id="40" dur="1" fill="hold">
                                          <p:stCondLst>
                                            <p:cond delay="0"/>
                                          </p:stCondLst>
                                        </p:cTn>
                                        <p:tgtEl>
                                          <p:spTgt spid="429059">
                                            <p:txEl>
                                              <p:pRg st="2" end="2"/>
                                            </p:txEl>
                                          </p:spTgt>
                                        </p:tgtEl>
                                        <p:attrNameLst>
                                          <p:attrName>style.visibility</p:attrName>
                                        </p:attrNameLst>
                                      </p:cBhvr>
                                      <p:to>
                                        <p:strVal val="visible"/>
                                      </p:to>
                                    </p:set>
                                    <p:animEffect transition="in" filter="fade">
                                      <p:cBhvr>
                                        <p:cTn id="41" dur="1000"/>
                                        <p:tgtEl>
                                          <p:spTgt spid="429059">
                                            <p:txEl>
                                              <p:pRg st="2" end="2"/>
                                            </p:txEl>
                                          </p:spTgt>
                                        </p:tgtEl>
                                      </p:cBhvr>
                                    </p:animEffect>
                                    <p:anim calcmode="lin" valueType="num">
                                      <p:cBhvr>
                                        <p:cTn id="42" dur="1000" fill="hold"/>
                                        <p:tgtEl>
                                          <p:spTgt spid="429059">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29059">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429059">
                                            <p:txEl>
                                              <p:pRg st="3" end="3"/>
                                            </p:txEl>
                                          </p:spTgt>
                                        </p:tgtEl>
                                        <p:attrNameLst>
                                          <p:attrName>style.visibility</p:attrName>
                                        </p:attrNameLst>
                                      </p:cBhvr>
                                      <p:to>
                                        <p:strVal val="visible"/>
                                      </p:to>
                                    </p:set>
                                    <p:animEffect transition="in" filter="fade">
                                      <p:cBhvr>
                                        <p:cTn id="47" dur="1000"/>
                                        <p:tgtEl>
                                          <p:spTgt spid="429059">
                                            <p:txEl>
                                              <p:pRg st="3" end="3"/>
                                            </p:txEl>
                                          </p:spTgt>
                                        </p:tgtEl>
                                      </p:cBhvr>
                                    </p:animEffect>
                                    <p:anim calcmode="lin" valueType="num">
                                      <p:cBhvr>
                                        <p:cTn id="48" dur="1000" fill="hold"/>
                                        <p:tgtEl>
                                          <p:spTgt spid="429059">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429059">
                                            <p:txEl>
                                              <p:pRg st="3" end="3"/>
                                            </p:txEl>
                                          </p:spTgt>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42" presetClass="entr" presetSubtype="0" fill="hold" nodeType="afterEffect">
                                  <p:stCondLst>
                                    <p:cond delay="0"/>
                                  </p:stCondLst>
                                  <p:childTnLst>
                                    <p:set>
                                      <p:cBhvr>
                                        <p:cTn id="52" dur="1" fill="hold">
                                          <p:stCondLst>
                                            <p:cond delay="0"/>
                                          </p:stCondLst>
                                        </p:cTn>
                                        <p:tgtEl>
                                          <p:spTgt spid="429059">
                                            <p:txEl>
                                              <p:pRg st="4" end="4"/>
                                            </p:txEl>
                                          </p:spTgt>
                                        </p:tgtEl>
                                        <p:attrNameLst>
                                          <p:attrName>style.visibility</p:attrName>
                                        </p:attrNameLst>
                                      </p:cBhvr>
                                      <p:to>
                                        <p:strVal val="visible"/>
                                      </p:to>
                                    </p:set>
                                    <p:animEffect transition="in" filter="fade">
                                      <p:cBhvr>
                                        <p:cTn id="53" dur="1000"/>
                                        <p:tgtEl>
                                          <p:spTgt spid="429059">
                                            <p:txEl>
                                              <p:pRg st="4" end="4"/>
                                            </p:txEl>
                                          </p:spTgt>
                                        </p:tgtEl>
                                      </p:cBhvr>
                                    </p:animEffect>
                                    <p:anim calcmode="lin" valueType="num">
                                      <p:cBhvr>
                                        <p:cTn id="54" dur="1000" fill="hold"/>
                                        <p:tgtEl>
                                          <p:spTgt spid="429059">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429059">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42" presetClass="entr" presetSubtype="0" fill="hold" nodeType="afterEffect">
                                  <p:stCondLst>
                                    <p:cond delay="0"/>
                                  </p:stCondLst>
                                  <p:childTnLst>
                                    <p:set>
                                      <p:cBhvr>
                                        <p:cTn id="58" dur="1" fill="hold">
                                          <p:stCondLst>
                                            <p:cond delay="0"/>
                                          </p:stCondLst>
                                        </p:cTn>
                                        <p:tgtEl>
                                          <p:spTgt spid="429059">
                                            <p:txEl>
                                              <p:pRg st="5" end="5"/>
                                            </p:txEl>
                                          </p:spTgt>
                                        </p:tgtEl>
                                        <p:attrNameLst>
                                          <p:attrName>style.visibility</p:attrName>
                                        </p:attrNameLst>
                                      </p:cBhvr>
                                      <p:to>
                                        <p:strVal val="visible"/>
                                      </p:to>
                                    </p:set>
                                    <p:animEffect transition="in" filter="fade">
                                      <p:cBhvr>
                                        <p:cTn id="59" dur="1000"/>
                                        <p:tgtEl>
                                          <p:spTgt spid="429059">
                                            <p:txEl>
                                              <p:pRg st="5" end="5"/>
                                            </p:txEl>
                                          </p:spTgt>
                                        </p:tgtEl>
                                      </p:cBhvr>
                                    </p:animEffect>
                                    <p:anim calcmode="lin" valueType="num">
                                      <p:cBhvr>
                                        <p:cTn id="60" dur="1000" fill="hold"/>
                                        <p:tgtEl>
                                          <p:spTgt spid="429059">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42905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85813" y="0"/>
            <a:ext cx="7615237" cy="917575"/>
          </a:xfrm>
        </p:spPr>
        <p:txBody>
          <a:bodyPr/>
          <a:lstStyle/>
          <a:p>
            <a:pPr>
              <a:defRPr/>
            </a:pPr>
            <a:r>
              <a:rPr lang="uk-UA" sz="3200" b="1" dirty="0" smtClean="0">
                <a:solidFill>
                  <a:schemeClr val="tx2">
                    <a:lumMod val="50000"/>
                  </a:schemeClr>
                </a:solidFill>
              </a:rPr>
              <a:t>Види покарань неповнолітніх</a:t>
            </a:r>
            <a:endParaRPr lang="ru-RU" sz="3200" dirty="0">
              <a:solidFill>
                <a:schemeClr val="tx2">
                  <a:lumMod val="50000"/>
                </a:schemeClr>
              </a:solidFill>
            </a:endParaRPr>
          </a:p>
        </p:txBody>
      </p:sp>
      <p:graphicFrame>
        <p:nvGraphicFramePr>
          <p:cNvPr id="6" name="Таблица 5"/>
          <p:cNvGraphicFramePr>
            <a:graphicFrameLocks noGrp="1"/>
          </p:cNvGraphicFramePr>
          <p:nvPr/>
        </p:nvGraphicFramePr>
        <p:xfrm>
          <a:off x="214313" y="785813"/>
          <a:ext cx="8786812" cy="6009323"/>
        </p:xfrm>
        <a:graphic>
          <a:graphicData uri="http://schemas.openxmlformats.org/drawingml/2006/table">
            <a:tbl>
              <a:tblPr/>
              <a:tblGrid>
                <a:gridCol w="1785937"/>
                <a:gridCol w="2763838"/>
                <a:gridCol w="4237037"/>
              </a:tblGrid>
              <a:tr h="976313">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Види покарання</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Строк покарання</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(розмір штрафу)</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Особливості накладання покарання</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7750">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Штраф</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До 500 нмдг</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Застосовується лише до неповнолітніх, що мають самостійний дохід, власні кошти або майно, на яке може бути звернене стягнення</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4425">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Громадські роботи</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30-120 годин, не більше 2 годин на день</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Можуть бути призначені неповнолітньому у віці від 16 до 18 років</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7750">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Виправні роботи</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 місяці – 1 рік</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Можуть бути призначені неповнолітньому у віці від 16 до 18 років, відрахування в дохід держави в розмірі 5- 10 % із заробітку</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7213">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Арешт</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15 – 45 діб</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Для неповнолітнього, який на момент винесення вироку досяг 16 років</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4425">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Позбавлення волі</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До 10 років (можливе до 15 років)</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Неповнолітні відбувають покарання у спеціальних виховних установах</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8398" marR="283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eaLnBrk="1" hangingPunct="1">
              <a:defRPr/>
            </a:pPr>
            <a:r>
              <a:rPr lang="uk-UA" sz="4000" dirty="0" smtClean="0">
                <a:solidFill>
                  <a:schemeClr val="tx2">
                    <a:lumMod val="75000"/>
                  </a:schemeClr>
                </a:solidFill>
              </a:rPr>
              <a:t>Готуєшся стати дорослим, вчись відповідати за свої вчинки!</a:t>
            </a:r>
            <a:endParaRPr lang="ru-RU" sz="4000" dirty="0" smtClean="0">
              <a:solidFill>
                <a:schemeClr val="tx2">
                  <a:lumMod val="75000"/>
                </a:schemeClr>
              </a:solidFill>
            </a:endParaRPr>
          </a:p>
        </p:txBody>
      </p:sp>
      <p:sp>
        <p:nvSpPr>
          <p:cNvPr id="430083" name="Rectangle 3"/>
          <p:cNvSpPr>
            <a:spLocks noGrp="1" noChangeArrowheads="1"/>
          </p:cNvSpPr>
          <p:nvPr>
            <p:ph type="body" sz="half" idx="1"/>
          </p:nvPr>
        </p:nvSpPr>
        <p:spPr/>
        <p:txBody>
          <a:bodyPr/>
          <a:lstStyle/>
          <a:p>
            <a:pPr eaLnBrk="1" hangingPunct="1">
              <a:lnSpc>
                <a:spcPct val="80000"/>
              </a:lnSpc>
              <a:buFont typeface="Wingdings" pitchFamily="2" charset="2"/>
              <a:buNone/>
              <a:defRPr/>
            </a:pPr>
            <a:r>
              <a:rPr lang="ru-RU" sz="1900" dirty="0" smtClean="0">
                <a:latin typeface="Times New Roman" pitchFamily="18" charset="0"/>
                <a:cs typeface="Times New Roman" pitchFamily="18" charset="0"/>
              </a:rPr>
              <a:t>Ст.102 </a:t>
            </a:r>
            <a:r>
              <a:rPr lang="uk-UA" sz="1900" dirty="0" smtClean="0">
                <a:latin typeface="Times New Roman" pitchFamily="18" charset="0"/>
                <a:cs typeface="Times New Roman" pitchFamily="18" charset="0"/>
              </a:rPr>
              <a:t>«Покарання у виді позбавлення волі призначається неповнолітньому:</a:t>
            </a:r>
          </a:p>
          <a:p>
            <a:pPr eaLnBrk="1" hangingPunct="1">
              <a:lnSpc>
                <a:spcPct val="80000"/>
              </a:lnSpc>
              <a:defRPr/>
            </a:pPr>
            <a:r>
              <a:rPr lang="uk-UA" sz="1900" dirty="0" smtClean="0">
                <a:latin typeface="Times New Roman" pitchFamily="18" charset="0"/>
                <a:cs typeface="Times New Roman" pitchFamily="18" charset="0"/>
              </a:rPr>
              <a:t>1)   за вчинений повторно злочин невеликої тяжкості — на строк не більше двох років;</a:t>
            </a:r>
          </a:p>
          <a:p>
            <a:pPr eaLnBrk="1" hangingPunct="1">
              <a:lnSpc>
                <a:spcPct val="80000"/>
              </a:lnSpc>
              <a:defRPr/>
            </a:pPr>
            <a:r>
              <a:rPr lang="uk-UA" sz="1900" dirty="0" smtClean="0">
                <a:latin typeface="Times New Roman" pitchFamily="18" charset="0"/>
                <a:cs typeface="Times New Roman" pitchFamily="18" charset="0"/>
              </a:rPr>
              <a:t>2) за злочин середньої тяжкості — на строк не більше чотирьох років;</a:t>
            </a:r>
          </a:p>
          <a:p>
            <a:pPr eaLnBrk="1" hangingPunct="1">
              <a:lnSpc>
                <a:spcPct val="80000"/>
              </a:lnSpc>
              <a:defRPr/>
            </a:pPr>
            <a:r>
              <a:rPr lang="uk-UA" sz="1900" dirty="0" smtClean="0">
                <a:latin typeface="Times New Roman" pitchFamily="18" charset="0"/>
                <a:cs typeface="Times New Roman" pitchFamily="18" charset="0"/>
              </a:rPr>
              <a:t>3)   за тяжкий злочин - на строк не більше семи років;</a:t>
            </a:r>
          </a:p>
          <a:p>
            <a:pPr eaLnBrk="1" hangingPunct="1">
              <a:lnSpc>
                <a:spcPct val="80000"/>
              </a:lnSpc>
              <a:defRPr/>
            </a:pPr>
            <a:r>
              <a:rPr lang="uk-UA" sz="1900" dirty="0" smtClean="0">
                <a:latin typeface="Times New Roman" pitchFamily="18" charset="0"/>
                <a:cs typeface="Times New Roman" pitchFamily="18" charset="0"/>
              </a:rPr>
              <a:t>4)  за особливо тяжкий злочин - на строк не більше десяти років;</a:t>
            </a:r>
          </a:p>
          <a:p>
            <a:pPr eaLnBrk="1" hangingPunct="1">
              <a:lnSpc>
                <a:spcPct val="80000"/>
              </a:lnSpc>
              <a:defRPr/>
            </a:pPr>
            <a:r>
              <a:rPr lang="uk-UA" sz="1900" dirty="0" smtClean="0">
                <a:latin typeface="Times New Roman" pitchFamily="18" charset="0"/>
                <a:cs typeface="Times New Roman" pitchFamily="18" charset="0"/>
              </a:rPr>
              <a:t>5) за особливо тяжкий злочин, поєднаний з умисним позбавленням життя людини,- на строк до п'ятнадцяти років».</a:t>
            </a:r>
          </a:p>
        </p:txBody>
      </p:sp>
      <p:sp>
        <p:nvSpPr>
          <p:cNvPr id="430085" name="Rectangle 5"/>
          <p:cNvSpPr>
            <a:spLocks noGrp="1" noChangeArrowheads="1"/>
          </p:cNvSpPr>
          <p:nvPr>
            <p:ph type="body" sz="half" idx="2"/>
          </p:nvPr>
        </p:nvSpPr>
        <p:spPr/>
        <p:txBody>
          <a:bodyPr/>
          <a:lstStyle/>
          <a:p>
            <a:pPr eaLnBrk="1" hangingPunct="1">
              <a:defRPr/>
            </a:pPr>
            <a:endParaRPr lang="uk-UA" smtClean="0"/>
          </a:p>
        </p:txBody>
      </p:sp>
      <p:pic>
        <p:nvPicPr>
          <p:cNvPr id="7173" name="Picture 4" descr="208169"/>
          <p:cNvPicPr>
            <a:picLocks noChangeAspect="1" noChangeArrowheads="1"/>
          </p:cNvPicPr>
          <p:nvPr/>
        </p:nvPicPr>
        <p:blipFill>
          <a:blip r:embed="rId2" cstate="print"/>
          <a:srcRect/>
          <a:stretch>
            <a:fillRect/>
          </a:stretch>
        </p:blipFill>
        <p:spPr bwMode="auto">
          <a:xfrm>
            <a:off x="4643438" y="1628775"/>
            <a:ext cx="4032250" cy="4464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30082"/>
                                        </p:tgtEl>
                                        <p:attrNameLst>
                                          <p:attrName>style.visibility</p:attrName>
                                        </p:attrNameLst>
                                      </p:cBhvr>
                                      <p:to>
                                        <p:strVal val="visible"/>
                                      </p:to>
                                    </p:set>
                                    <p:anim calcmode="discrete" valueType="clr">
                                      <p:cBhvr override="childStyle">
                                        <p:cTn id="7" dur="80"/>
                                        <p:tgtEl>
                                          <p:spTgt spid="4300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082"/>
                                        </p:tgtEl>
                                        <p:attrNameLst>
                                          <p:attrName>fillcolor</p:attrName>
                                        </p:attrNameLst>
                                      </p:cBhvr>
                                      <p:tavLst>
                                        <p:tav tm="0">
                                          <p:val>
                                            <p:clrVal>
                                              <a:schemeClr val="accent2"/>
                                            </p:clrVal>
                                          </p:val>
                                        </p:tav>
                                        <p:tav tm="50000">
                                          <p:val>
                                            <p:clrVal>
                                              <a:schemeClr val="hlink"/>
                                            </p:clrVal>
                                          </p:val>
                                        </p:tav>
                                      </p:tavLst>
                                    </p:anim>
                                    <p:set>
                                      <p:cBhvr>
                                        <p:cTn id="9" dur="80"/>
                                        <p:tgtEl>
                                          <p:spTgt spid="430082"/>
                                        </p:tgtEl>
                                        <p:attrNameLst>
                                          <p:attrName>fill.type</p:attrName>
                                        </p:attrNameLst>
                                      </p:cBhvr>
                                      <p:to>
                                        <p:strVal val="solid"/>
                                      </p:to>
                                    </p:set>
                                  </p:childTnLst>
                                </p:cTn>
                              </p:par>
                            </p:childTnLst>
                          </p:cTn>
                        </p:par>
                        <p:par>
                          <p:cTn id="10" fill="hold">
                            <p:stCondLst>
                              <p:cond delay="2080"/>
                            </p:stCondLst>
                            <p:childTnLst>
                              <p:par>
                                <p:cTn id="11" presetID="29" presetClass="entr" presetSubtype="0" fill="hold" nodeType="after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p:cTn id="13" dur="1000" fill="hold"/>
                                        <p:tgtEl>
                                          <p:spTgt spid="7173"/>
                                        </p:tgtEl>
                                        <p:attrNameLst>
                                          <p:attrName>ppt_x</p:attrName>
                                        </p:attrNameLst>
                                      </p:cBhvr>
                                      <p:tavLst>
                                        <p:tav tm="0">
                                          <p:val>
                                            <p:strVal val="#ppt_x-.2"/>
                                          </p:val>
                                        </p:tav>
                                        <p:tav tm="100000">
                                          <p:val>
                                            <p:strVal val="#ppt_x"/>
                                          </p:val>
                                        </p:tav>
                                      </p:tavLst>
                                    </p:anim>
                                    <p:anim calcmode="lin" valueType="num">
                                      <p:cBhvr>
                                        <p:cTn id="14" dur="1000" fill="hold"/>
                                        <p:tgtEl>
                                          <p:spTgt spid="717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73"/>
                                        </p:tgtEl>
                                      </p:cBhvr>
                                    </p:animEffect>
                                  </p:childTnLst>
                                </p:cTn>
                              </p:par>
                            </p:childTnLst>
                          </p:cTn>
                        </p:par>
                        <p:par>
                          <p:cTn id="16" fill="hold">
                            <p:stCondLst>
                              <p:cond delay="3080"/>
                            </p:stCondLst>
                            <p:childTnLst>
                              <p:par>
                                <p:cTn id="17" presetID="42" presetClass="entr" presetSubtype="0" fill="hold" nodeType="afterEffect">
                                  <p:stCondLst>
                                    <p:cond delay="0"/>
                                  </p:stCondLst>
                                  <p:childTnLst>
                                    <p:set>
                                      <p:cBhvr>
                                        <p:cTn id="18" dur="1" fill="hold">
                                          <p:stCondLst>
                                            <p:cond delay="0"/>
                                          </p:stCondLst>
                                        </p:cTn>
                                        <p:tgtEl>
                                          <p:spTgt spid="430083">
                                            <p:txEl>
                                              <p:pRg st="0" end="0"/>
                                            </p:txEl>
                                          </p:spTgt>
                                        </p:tgtEl>
                                        <p:attrNameLst>
                                          <p:attrName>style.visibility</p:attrName>
                                        </p:attrNameLst>
                                      </p:cBhvr>
                                      <p:to>
                                        <p:strVal val="visible"/>
                                      </p:to>
                                    </p:set>
                                    <p:animEffect transition="in" filter="fade">
                                      <p:cBhvr>
                                        <p:cTn id="19" dur="1000"/>
                                        <p:tgtEl>
                                          <p:spTgt spid="430083">
                                            <p:txEl>
                                              <p:pRg st="0" end="0"/>
                                            </p:txEl>
                                          </p:spTgt>
                                        </p:tgtEl>
                                      </p:cBhvr>
                                    </p:animEffect>
                                    <p:anim calcmode="lin" valueType="num">
                                      <p:cBhvr>
                                        <p:cTn id="20" dur="1000" fill="hold"/>
                                        <p:tgtEl>
                                          <p:spTgt spid="43008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3008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80"/>
                            </p:stCondLst>
                            <p:childTnLst>
                              <p:par>
                                <p:cTn id="23" presetID="42" presetClass="entr" presetSubtype="0" fill="hold" nodeType="afterEffect">
                                  <p:stCondLst>
                                    <p:cond delay="0"/>
                                  </p:stCondLst>
                                  <p:childTnLst>
                                    <p:set>
                                      <p:cBhvr>
                                        <p:cTn id="24" dur="1" fill="hold">
                                          <p:stCondLst>
                                            <p:cond delay="0"/>
                                          </p:stCondLst>
                                        </p:cTn>
                                        <p:tgtEl>
                                          <p:spTgt spid="430083">
                                            <p:txEl>
                                              <p:pRg st="1" end="1"/>
                                            </p:txEl>
                                          </p:spTgt>
                                        </p:tgtEl>
                                        <p:attrNameLst>
                                          <p:attrName>style.visibility</p:attrName>
                                        </p:attrNameLst>
                                      </p:cBhvr>
                                      <p:to>
                                        <p:strVal val="visible"/>
                                      </p:to>
                                    </p:set>
                                    <p:animEffect transition="in" filter="fade">
                                      <p:cBhvr>
                                        <p:cTn id="25" dur="1000"/>
                                        <p:tgtEl>
                                          <p:spTgt spid="430083">
                                            <p:txEl>
                                              <p:pRg st="1" end="1"/>
                                            </p:txEl>
                                          </p:spTgt>
                                        </p:tgtEl>
                                      </p:cBhvr>
                                    </p:animEffect>
                                    <p:anim calcmode="lin" valueType="num">
                                      <p:cBhvr>
                                        <p:cTn id="26" dur="1000" fill="hold"/>
                                        <p:tgtEl>
                                          <p:spTgt spid="43008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3008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80"/>
                            </p:stCondLst>
                            <p:childTnLst>
                              <p:par>
                                <p:cTn id="29" presetID="42" presetClass="entr" presetSubtype="0" fill="hold" nodeType="afterEffect">
                                  <p:stCondLst>
                                    <p:cond delay="0"/>
                                  </p:stCondLst>
                                  <p:childTnLst>
                                    <p:set>
                                      <p:cBhvr>
                                        <p:cTn id="30" dur="1" fill="hold">
                                          <p:stCondLst>
                                            <p:cond delay="0"/>
                                          </p:stCondLst>
                                        </p:cTn>
                                        <p:tgtEl>
                                          <p:spTgt spid="430083">
                                            <p:txEl>
                                              <p:pRg st="2" end="2"/>
                                            </p:txEl>
                                          </p:spTgt>
                                        </p:tgtEl>
                                        <p:attrNameLst>
                                          <p:attrName>style.visibility</p:attrName>
                                        </p:attrNameLst>
                                      </p:cBhvr>
                                      <p:to>
                                        <p:strVal val="visible"/>
                                      </p:to>
                                    </p:set>
                                    <p:animEffect transition="in" filter="fade">
                                      <p:cBhvr>
                                        <p:cTn id="31" dur="1000"/>
                                        <p:tgtEl>
                                          <p:spTgt spid="430083">
                                            <p:txEl>
                                              <p:pRg st="2" end="2"/>
                                            </p:txEl>
                                          </p:spTgt>
                                        </p:tgtEl>
                                      </p:cBhvr>
                                    </p:animEffect>
                                    <p:anim calcmode="lin" valueType="num">
                                      <p:cBhvr>
                                        <p:cTn id="32" dur="1000" fill="hold"/>
                                        <p:tgtEl>
                                          <p:spTgt spid="43008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3008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80"/>
                            </p:stCondLst>
                            <p:childTnLst>
                              <p:par>
                                <p:cTn id="35" presetID="42" presetClass="entr" presetSubtype="0" fill="hold" nodeType="afterEffect">
                                  <p:stCondLst>
                                    <p:cond delay="0"/>
                                  </p:stCondLst>
                                  <p:childTnLst>
                                    <p:set>
                                      <p:cBhvr>
                                        <p:cTn id="36" dur="1" fill="hold">
                                          <p:stCondLst>
                                            <p:cond delay="0"/>
                                          </p:stCondLst>
                                        </p:cTn>
                                        <p:tgtEl>
                                          <p:spTgt spid="430083">
                                            <p:txEl>
                                              <p:pRg st="3" end="3"/>
                                            </p:txEl>
                                          </p:spTgt>
                                        </p:tgtEl>
                                        <p:attrNameLst>
                                          <p:attrName>style.visibility</p:attrName>
                                        </p:attrNameLst>
                                      </p:cBhvr>
                                      <p:to>
                                        <p:strVal val="visible"/>
                                      </p:to>
                                    </p:set>
                                    <p:animEffect transition="in" filter="fade">
                                      <p:cBhvr>
                                        <p:cTn id="37" dur="1000"/>
                                        <p:tgtEl>
                                          <p:spTgt spid="430083">
                                            <p:txEl>
                                              <p:pRg st="3" end="3"/>
                                            </p:txEl>
                                          </p:spTgt>
                                        </p:tgtEl>
                                      </p:cBhvr>
                                    </p:animEffect>
                                    <p:anim calcmode="lin" valueType="num">
                                      <p:cBhvr>
                                        <p:cTn id="38" dur="1000" fill="hold"/>
                                        <p:tgtEl>
                                          <p:spTgt spid="43008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30083">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7080"/>
                            </p:stCondLst>
                            <p:childTnLst>
                              <p:par>
                                <p:cTn id="41" presetID="42" presetClass="entr" presetSubtype="0" fill="hold" nodeType="afterEffect">
                                  <p:stCondLst>
                                    <p:cond delay="0"/>
                                  </p:stCondLst>
                                  <p:childTnLst>
                                    <p:set>
                                      <p:cBhvr>
                                        <p:cTn id="42" dur="1" fill="hold">
                                          <p:stCondLst>
                                            <p:cond delay="0"/>
                                          </p:stCondLst>
                                        </p:cTn>
                                        <p:tgtEl>
                                          <p:spTgt spid="430083">
                                            <p:txEl>
                                              <p:pRg st="4" end="4"/>
                                            </p:txEl>
                                          </p:spTgt>
                                        </p:tgtEl>
                                        <p:attrNameLst>
                                          <p:attrName>style.visibility</p:attrName>
                                        </p:attrNameLst>
                                      </p:cBhvr>
                                      <p:to>
                                        <p:strVal val="visible"/>
                                      </p:to>
                                    </p:set>
                                    <p:animEffect transition="in" filter="fade">
                                      <p:cBhvr>
                                        <p:cTn id="43" dur="1000"/>
                                        <p:tgtEl>
                                          <p:spTgt spid="430083">
                                            <p:txEl>
                                              <p:pRg st="4" end="4"/>
                                            </p:txEl>
                                          </p:spTgt>
                                        </p:tgtEl>
                                      </p:cBhvr>
                                    </p:animEffect>
                                    <p:anim calcmode="lin" valueType="num">
                                      <p:cBhvr>
                                        <p:cTn id="44" dur="1000" fill="hold"/>
                                        <p:tgtEl>
                                          <p:spTgt spid="43008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430083">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8080"/>
                            </p:stCondLst>
                            <p:childTnLst>
                              <p:par>
                                <p:cTn id="47" presetID="42" presetClass="entr" presetSubtype="0" fill="hold" nodeType="afterEffect">
                                  <p:stCondLst>
                                    <p:cond delay="0"/>
                                  </p:stCondLst>
                                  <p:childTnLst>
                                    <p:set>
                                      <p:cBhvr>
                                        <p:cTn id="48" dur="1" fill="hold">
                                          <p:stCondLst>
                                            <p:cond delay="0"/>
                                          </p:stCondLst>
                                        </p:cTn>
                                        <p:tgtEl>
                                          <p:spTgt spid="430083">
                                            <p:txEl>
                                              <p:pRg st="5" end="5"/>
                                            </p:txEl>
                                          </p:spTgt>
                                        </p:tgtEl>
                                        <p:attrNameLst>
                                          <p:attrName>style.visibility</p:attrName>
                                        </p:attrNameLst>
                                      </p:cBhvr>
                                      <p:to>
                                        <p:strVal val="visible"/>
                                      </p:to>
                                    </p:set>
                                    <p:animEffect transition="in" filter="fade">
                                      <p:cBhvr>
                                        <p:cTn id="49" dur="1000"/>
                                        <p:tgtEl>
                                          <p:spTgt spid="430083">
                                            <p:txEl>
                                              <p:pRg st="5" end="5"/>
                                            </p:txEl>
                                          </p:spTgt>
                                        </p:tgtEl>
                                      </p:cBhvr>
                                    </p:animEffect>
                                    <p:anim calcmode="lin" valueType="num">
                                      <p:cBhvr>
                                        <p:cTn id="50" dur="1000" fill="hold"/>
                                        <p:tgtEl>
                                          <p:spTgt spid="43008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3008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25"/>
          </a:xfrm>
        </p:spPr>
        <p:txBody>
          <a:bodyPr/>
          <a:lstStyle/>
          <a:p>
            <a:pPr eaLnBrk="1" hangingPunct="1">
              <a:defRPr/>
            </a:pPr>
            <a:r>
              <a:rPr lang="uk-UA" sz="2000" b="1" dirty="0" smtClean="0">
                <a:solidFill>
                  <a:schemeClr val="tx2">
                    <a:lumMod val="75000"/>
                  </a:schemeClr>
                </a:solidFill>
              </a:rPr>
              <a:t>Злочини, за скоєння яких підлягають кримінальній відповідальності  неповнолітні у віці від 14 до 16 років</a:t>
            </a:r>
            <a:endParaRPr lang="uk-UA" sz="2000" dirty="0" smtClean="0">
              <a:solidFill>
                <a:schemeClr val="tx2">
                  <a:lumMod val="75000"/>
                </a:schemeClr>
              </a:solidFill>
            </a:endParaRPr>
          </a:p>
        </p:txBody>
      </p:sp>
      <p:graphicFrame>
        <p:nvGraphicFramePr>
          <p:cNvPr id="14407" name="Group 71"/>
          <p:cNvGraphicFramePr>
            <a:graphicFrameLocks noGrp="1"/>
          </p:cNvGraphicFramePr>
          <p:nvPr/>
        </p:nvGraphicFramePr>
        <p:xfrm>
          <a:off x="0" y="857250"/>
          <a:ext cx="9072563" cy="5310124"/>
        </p:xfrm>
        <a:graphic>
          <a:graphicData uri="http://schemas.openxmlformats.org/drawingml/2006/table">
            <a:tbl>
              <a:tblPr/>
              <a:tblGrid>
                <a:gridCol w="971550"/>
                <a:gridCol w="4464050"/>
                <a:gridCol w="3636963"/>
              </a:tblGrid>
              <a:tr h="60325">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uk-UA" sz="1600" b="0" i="0" u="none" strike="noStrike" cap="none" normalizeH="0" baseline="0" dirty="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Види злочинів</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Статті КК України</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Умисне вбивство</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115-117</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Умисне тяжке тілесне ушкодження</a:t>
                      </a:r>
                      <a:endParaRPr kumimoji="0" lang="uk-UA" sz="1600" b="0" i="0" u="none" strike="noStrike" cap="none" normalizeH="0" baseline="0" dirty="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121, 345 (ч.3),346 (ч.3), 350 (ч.3)</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377 (ч.3), 398 (ч.3)</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Умисне середньої тяжкості тілесне ушкодження</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122, 345 (ч.2)</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346 (ч.2), 350 (ч.2)</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377 (ч.2), 398 (ч.2)</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Диверсія</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113</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Бандитизм</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257</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Терористичний акт</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258</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Згвалтування</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152</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Крадіжка</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185, 262 (ч.1.), 308 (ч.1.)</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Пограбування</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186, 262, 308</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Розбій</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187, 262 (ч.3), 308 (ч.3)</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Вимагання</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189, 262, 308</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Умисне знищення або пошкодження майна</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194 (ч.2), 347 (ч.2),352 (ч.2), 378 (ч.2),399  (ч.2) (ч.2.ч.3)</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Хуліганство</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296</a:t>
                      </a:r>
                      <a:endParaRPr kumimoji="0" lang="uk-UA" sz="1600" b="0" i="0" u="none" strike="noStrike" cap="none" normalizeH="0" baseline="0" smtClean="0">
                        <a:ln>
                          <a:noFill/>
                        </a:ln>
                        <a:solidFill>
                          <a:schemeClr val="tx1"/>
                        </a:solidFill>
                        <a:effectLst/>
                        <a:latin typeface="Calibri" pitchFamily="34" charset="0"/>
                        <a:cs typeface="Times New Roman" pitchFamily="18" charset="0"/>
                      </a:endParaRPr>
                    </a:p>
                  </a:txBody>
                  <a:tcPr marL="47329" marR="473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8" presetClass="entr" presetSubtype="12" fill="hold" nodeType="afterEffect">
                                  <p:stCondLst>
                                    <p:cond delay="0"/>
                                  </p:stCondLst>
                                  <p:childTnLst>
                                    <p:set>
                                      <p:cBhvr>
                                        <p:cTn id="9" dur="1" fill="hold">
                                          <p:stCondLst>
                                            <p:cond delay="0"/>
                                          </p:stCondLst>
                                        </p:cTn>
                                        <p:tgtEl>
                                          <p:spTgt spid="14407"/>
                                        </p:tgtEl>
                                        <p:attrNameLst>
                                          <p:attrName>style.visibility</p:attrName>
                                        </p:attrNameLst>
                                      </p:cBhvr>
                                      <p:to>
                                        <p:strVal val="visible"/>
                                      </p:to>
                                    </p:set>
                                    <p:animEffect transition="in" filter="strips(downLeft)">
                                      <p:cBhvr>
                                        <p:cTn id="10" dur="500"/>
                                        <p:tgtEl>
                                          <p:spTgt spid="14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00" cy="1011237"/>
          </a:xfrm>
        </p:spPr>
        <p:txBody>
          <a:bodyPr/>
          <a:lstStyle/>
          <a:p>
            <a:pPr eaLnBrk="1" hangingPunct="1">
              <a:defRPr/>
            </a:pPr>
            <a:r>
              <a:rPr lang="uk-UA" sz="3600" b="1" dirty="0" smtClean="0">
                <a:solidFill>
                  <a:schemeClr val="tx2">
                    <a:lumMod val="75000"/>
                  </a:schemeClr>
                </a:solidFill>
              </a:rPr>
              <a:t>Злочини, за які відбувають покарання неповнолітні.</a:t>
            </a:r>
            <a:endParaRPr lang="uk-UA" sz="3600" dirty="0" smtClean="0">
              <a:solidFill>
                <a:schemeClr val="tx2">
                  <a:lumMod val="75000"/>
                </a:schemeClr>
              </a:solidFill>
            </a:endParaRPr>
          </a:p>
        </p:txBody>
      </p:sp>
      <p:sp>
        <p:nvSpPr>
          <p:cNvPr id="1638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uk-UA"/>
          </a:p>
        </p:txBody>
      </p:sp>
      <p:pic>
        <p:nvPicPr>
          <p:cNvPr id="2053" name="Picture 5" descr="4C5E2948-113B-448B-B9D9-CD91B6F4BA72_w203_s"/>
          <p:cNvPicPr>
            <a:picLocks noChangeAspect="1" noChangeArrowheads="1"/>
          </p:cNvPicPr>
          <p:nvPr/>
        </p:nvPicPr>
        <p:blipFill>
          <a:blip r:embed="rId2" cstate="print"/>
          <a:srcRect/>
          <a:stretch>
            <a:fillRect/>
          </a:stretch>
        </p:blipFill>
        <p:spPr bwMode="auto">
          <a:xfrm>
            <a:off x="1428750" y="1285875"/>
            <a:ext cx="6286500" cy="4730750"/>
          </a:xfrm>
          <a:prstGeom prst="rect">
            <a:avLst/>
          </a:prstGeom>
          <a:noFill/>
          <a:ln w="9525">
            <a:noFill/>
            <a:miter lim="800000"/>
            <a:headEnd/>
            <a:tailEnd/>
          </a:ln>
        </p:spPr>
      </p:pic>
      <p:sp>
        <p:nvSpPr>
          <p:cNvPr id="6" name="TextBox 5"/>
          <p:cNvSpPr txBox="1">
            <a:spLocks noChangeArrowheads="1"/>
          </p:cNvSpPr>
          <p:nvPr/>
        </p:nvSpPr>
        <p:spPr bwMode="auto">
          <a:xfrm>
            <a:off x="1143000" y="6211888"/>
            <a:ext cx="7500938" cy="646112"/>
          </a:xfrm>
          <a:prstGeom prst="rect">
            <a:avLst/>
          </a:prstGeom>
          <a:noFill/>
          <a:ln w="9525">
            <a:noFill/>
            <a:miter lim="800000"/>
            <a:headEnd/>
            <a:tailEnd/>
          </a:ln>
        </p:spPr>
        <p:txBody>
          <a:bodyPr>
            <a:spAutoFit/>
          </a:bodyPr>
          <a:lstStyle/>
          <a:p>
            <a:pPr algn="ctr"/>
            <a:r>
              <a:rPr lang="ru-RU">
                <a:solidFill>
                  <a:srgbClr val="FFFF00"/>
                </a:solidFill>
              </a:rPr>
              <a:t>Вихованці Курязької колонії для неповнолітніх </a:t>
            </a:r>
            <a:endParaRPr lang="uk-UA">
              <a:solidFill>
                <a:srgbClr val="FFFF00"/>
              </a:solidFill>
            </a:endParaRPr>
          </a:p>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8" presetClass="entr" presetSubtype="12" fill="hold" nodeType="with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strips(downLeft)">
                                      <p:cBhvr>
                                        <p:cTn id="12" dur="500"/>
                                        <p:tgtEl>
                                          <p:spTgt spid="2053"/>
                                        </p:tgtEl>
                                      </p:cBhvr>
                                    </p:animEffect>
                                  </p:childTnLst>
                                </p:cTn>
                              </p:par>
                            </p:childTnLst>
                          </p:cTn>
                        </p:par>
                        <p:par>
                          <p:cTn id="13" fill="hold">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6"/>
                                        </p:tgtEl>
                                        <p:attrNameLst>
                                          <p:attrName>style.visibility</p:attrName>
                                        </p:attrNameLst>
                                      </p:cBhvr>
                                      <p:to>
                                        <p:strVal val="visible"/>
                                      </p:to>
                                    </p:set>
                                    <p:anim calcmode="discrete" valueType="clr">
                                      <p:cBhvr override="childStyle">
                                        <p:cTn id="16"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6"/>
                                        </p:tgtEl>
                                        <p:attrNameLst>
                                          <p:attrName>fillcolor</p:attrName>
                                        </p:attrNameLst>
                                      </p:cBhvr>
                                      <p:tavLst>
                                        <p:tav tm="0">
                                          <p:val>
                                            <p:clrVal>
                                              <a:schemeClr val="accent2"/>
                                            </p:clrVal>
                                          </p:val>
                                        </p:tav>
                                        <p:tav tm="50000">
                                          <p:val>
                                            <p:clrVal>
                                              <a:schemeClr val="hlink"/>
                                            </p:clrVal>
                                          </p:val>
                                        </p:tav>
                                      </p:tavLst>
                                    </p:anim>
                                    <p:set>
                                      <p:cBhvr>
                                        <p:cTn id="18"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00" cy="1011237"/>
          </a:xfrm>
        </p:spPr>
        <p:txBody>
          <a:bodyPr/>
          <a:lstStyle/>
          <a:p>
            <a:pPr eaLnBrk="1" hangingPunct="1">
              <a:defRPr/>
            </a:pPr>
            <a:r>
              <a:rPr lang="uk-UA" sz="3600" b="1" dirty="0" smtClean="0">
                <a:solidFill>
                  <a:schemeClr val="tx2">
                    <a:lumMod val="75000"/>
                  </a:schemeClr>
                </a:solidFill>
              </a:rPr>
              <a:t>Злочини, за які відбувають </a:t>
            </a:r>
            <a:r>
              <a:rPr lang="uk-UA" sz="3600" b="1" smtClean="0">
                <a:solidFill>
                  <a:schemeClr val="tx2">
                    <a:lumMod val="75000"/>
                  </a:schemeClr>
                </a:solidFill>
              </a:rPr>
              <a:t>покарання неповнолітні.</a:t>
            </a:r>
            <a:endParaRPr lang="uk-UA" sz="3600" dirty="0" smtClean="0">
              <a:solidFill>
                <a:schemeClr val="tx2">
                  <a:lumMod val="75000"/>
                </a:schemeClr>
              </a:solidFill>
            </a:endParaRPr>
          </a:p>
        </p:txBody>
      </p:sp>
      <p:sp>
        <p:nvSpPr>
          <p:cNvPr id="205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uk-UA"/>
          </a:p>
        </p:txBody>
      </p:sp>
      <p:graphicFrame>
        <p:nvGraphicFramePr>
          <p:cNvPr id="2050" name="Object 1"/>
          <p:cNvGraphicFramePr>
            <a:graphicFrameLocks noChangeAspect="1"/>
          </p:cNvGraphicFramePr>
          <p:nvPr/>
        </p:nvGraphicFramePr>
        <p:xfrm>
          <a:off x="34925" y="1216025"/>
          <a:ext cx="9107488" cy="5640388"/>
        </p:xfrm>
        <a:graphic>
          <a:graphicData uri="http://schemas.openxmlformats.org/presentationml/2006/ole">
            <p:oleObj spid="_x0000_s2050" name="Диаграмма Microsoft Graph" r:id="rId3" imgW="6065506" imgH="2941442" progId="MSGraph.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strips(downLeft)">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OleChart spid="20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785786" y="642918"/>
            <a:ext cx="4572000" cy="3019425"/>
          </a:xfrm>
          <a:prstGeom prst="rect">
            <a:avLst/>
          </a:prstGeom>
          <a:noFill/>
          <a:ln w="9525">
            <a:noFill/>
            <a:miter lim="800000"/>
            <a:headEnd/>
            <a:tailEnd/>
          </a:ln>
          <a:effectLst/>
        </p:spPr>
      </p:pic>
      <p:pic>
        <p:nvPicPr>
          <p:cNvPr id="33795" name="Picture 3"/>
          <p:cNvPicPr>
            <a:picLocks noChangeAspect="1" noChangeArrowheads="1"/>
          </p:cNvPicPr>
          <p:nvPr/>
        </p:nvPicPr>
        <p:blipFill>
          <a:blip r:embed="rId4" cstate="print"/>
          <a:srcRect/>
          <a:stretch>
            <a:fillRect/>
          </a:stretch>
        </p:blipFill>
        <p:spPr bwMode="auto">
          <a:xfrm>
            <a:off x="1333500" y="2428868"/>
            <a:ext cx="4905387" cy="2943232"/>
          </a:xfrm>
          <a:prstGeom prst="rect">
            <a:avLst/>
          </a:prstGeom>
          <a:noFill/>
          <a:ln w="9525">
            <a:noFill/>
            <a:miter lim="800000"/>
            <a:headEnd/>
            <a:tailEnd/>
          </a:ln>
          <a:effectLst/>
        </p:spPr>
      </p:pic>
      <p:pic>
        <p:nvPicPr>
          <p:cNvPr id="33796" name="Picture 4"/>
          <p:cNvPicPr>
            <a:picLocks noChangeAspect="1" noChangeArrowheads="1"/>
          </p:cNvPicPr>
          <p:nvPr/>
        </p:nvPicPr>
        <p:blipFill>
          <a:blip r:embed="rId5" cstate="print"/>
          <a:srcRect/>
          <a:stretch>
            <a:fillRect/>
          </a:stretch>
        </p:blipFill>
        <p:spPr bwMode="auto">
          <a:xfrm>
            <a:off x="5500693" y="4143380"/>
            <a:ext cx="3389675" cy="2518932"/>
          </a:xfrm>
          <a:prstGeom prst="rect">
            <a:avLst/>
          </a:prstGeom>
          <a:noFill/>
          <a:ln w="9525">
            <a:noFill/>
            <a:miter lim="800000"/>
            <a:headEnd/>
            <a:tailEnd/>
          </a:ln>
          <a:effectLst/>
        </p:spPr>
      </p:pic>
      <p:pic>
        <p:nvPicPr>
          <p:cNvPr id="33797" name="Picture 5"/>
          <p:cNvPicPr>
            <a:picLocks noChangeAspect="1" noChangeArrowheads="1"/>
          </p:cNvPicPr>
          <p:nvPr/>
        </p:nvPicPr>
        <p:blipFill>
          <a:blip r:embed="rId6" cstate="print"/>
          <a:srcRect/>
          <a:stretch>
            <a:fillRect/>
          </a:stretch>
        </p:blipFill>
        <p:spPr bwMode="auto">
          <a:xfrm>
            <a:off x="4071934" y="500042"/>
            <a:ext cx="3810000" cy="4772025"/>
          </a:xfrm>
          <a:prstGeom prst="rect">
            <a:avLst/>
          </a:prstGeom>
          <a:noFill/>
          <a:ln w="9525">
            <a:noFill/>
            <a:miter lim="800000"/>
            <a:headEnd/>
            <a:tailEnd/>
          </a:ln>
          <a:effectLst/>
        </p:spPr>
      </p:pic>
      <p:pic>
        <p:nvPicPr>
          <p:cNvPr id="33798" name="Picture 6"/>
          <p:cNvPicPr>
            <a:picLocks noChangeAspect="1" noChangeArrowheads="1"/>
          </p:cNvPicPr>
          <p:nvPr/>
        </p:nvPicPr>
        <p:blipFill>
          <a:blip r:embed="rId7" cstate="print"/>
          <a:srcRect/>
          <a:stretch>
            <a:fillRect/>
          </a:stretch>
        </p:blipFill>
        <p:spPr bwMode="auto">
          <a:xfrm>
            <a:off x="357158" y="3786190"/>
            <a:ext cx="3357586" cy="286715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edge">
                                      <p:cBhvr>
                                        <p:cTn id="7" dur="2000"/>
                                        <p:tgtEl>
                                          <p:spTgt spid="33794"/>
                                        </p:tgtEl>
                                      </p:cBhvr>
                                    </p:animEffect>
                                  </p:childTnLst>
                                </p:cTn>
                              </p:par>
                              <p:par>
                                <p:cTn id="8" presetID="20" presetClass="entr" presetSubtype="0" fill="hold" nodeType="withEffect">
                                  <p:stCondLst>
                                    <p:cond delay="0"/>
                                  </p:stCondLst>
                                  <p:childTnLst>
                                    <p:set>
                                      <p:cBhvr>
                                        <p:cTn id="9" dur="1" fill="hold">
                                          <p:stCondLst>
                                            <p:cond delay="0"/>
                                          </p:stCondLst>
                                        </p:cTn>
                                        <p:tgtEl>
                                          <p:spTgt spid="33796"/>
                                        </p:tgtEl>
                                        <p:attrNameLst>
                                          <p:attrName>style.visibility</p:attrName>
                                        </p:attrNameLst>
                                      </p:cBhvr>
                                      <p:to>
                                        <p:strVal val="visible"/>
                                      </p:to>
                                    </p:set>
                                    <p:animEffect transition="in" filter="wedge">
                                      <p:cBhvr>
                                        <p:cTn id="10" dur="2000"/>
                                        <p:tgtEl>
                                          <p:spTgt spid="33796"/>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33795"/>
                                        </p:tgtEl>
                                        <p:attrNameLst>
                                          <p:attrName>style.visibility</p:attrName>
                                        </p:attrNameLst>
                                      </p:cBhvr>
                                      <p:to>
                                        <p:strVal val="visible"/>
                                      </p:to>
                                    </p:set>
                                    <p:anim calcmode="lin" valueType="num">
                                      <p:cBhvr>
                                        <p:cTn id="15" dur="1000" fill="hold"/>
                                        <p:tgtEl>
                                          <p:spTgt spid="33795"/>
                                        </p:tgtEl>
                                        <p:attrNameLst>
                                          <p:attrName>ppt_w</p:attrName>
                                        </p:attrNameLst>
                                      </p:cBhvr>
                                      <p:tavLst>
                                        <p:tav tm="0">
                                          <p:val>
                                            <p:strVal val="#ppt_w*0.70"/>
                                          </p:val>
                                        </p:tav>
                                        <p:tav tm="100000">
                                          <p:val>
                                            <p:strVal val="#ppt_w"/>
                                          </p:val>
                                        </p:tav>
                                      </p:tavLst>
                                    </p:anim>
                                    <p:anim calcmode="lin" valueType="num">
                                      <p:cBhvr>
                                        <p:cTn id="16" dur="1000" fill="hold"/>
                                        <p:tgtEl>
                                          <p:spTgt spid="33795"/>
                                        </p:tgtEl>
                                        <p:attrNameLst>
                                          <p:attrName>ppt_h</p:attrName>
                                        </p:attrNameLst>
                                      </p:cBhvr>
                                      <p:tavLst>
                                        <p:tav tm="0">
                                          <p:val>
                                            <p:strVal val="#ppt_h"/>
                                          </p:val>
                                        </p:tav>
                                        <p:tav tm="100000">
                                          <p:val>
                                            <p:strVal val="#ppt_h"/>
                                          </p:val>
                                        </p:tav>
                                      </p:tavLst>
                                    </p:anim>
                                    <p:animEffect transition="in" filter="fade">
                                      <p:cBhvr>
                                        <p:cTn id="17" dur="1000"/>
                                        <p:tgtEl>
                                          <p:spTgt spid="3379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3798"/>
                                        </p:tgtEl>
                                        <p:attrNameLst>
                                          <p:attrName>style.visibility</p:attrName>
                                        </p:attrNameLst>
                                      </p:cBhvr>
                                      <p:to>
                                        <p:strVal val="visible"/>
                                      </p:to>
                                    </p:set>
                                    <p:animEffect transition="in" filter="wedge">
                                      <p:cBhvr>
                                        <p:cTn id="22" dur="2000"/>
                                        <p:tgtEl>
                                          <p:spTgt spid="33798"/>
                                        </p:tgtEl>
                                      </p:cBhvr>
                                    </p:animEffect>
                                  </p:childTnLst>
                                </p:cTn>
                              </p:par>
                              <p:par>
                                <p:cTn id="23" presetID="21" presetClass="entr" presetSubtype="4" fill="hold" nodeType="withEffect">
                                  <p:stCondLst>
                                    <p:cond delay="0"/>
                                  </p:stCondLst>
                                  <p:childTnLst>
                                    <p:set>
                                      <p:cBhvr>
                                        <p:cTn id="24" dur="1" fill="hold">
                                          <p:stCondLst>
                                            <p:cond delay="0"/>
                                          </p:stCondLst>
                                        </p:cTn>
                                        <p:tgtEl>
                                          <p:spTgt spid="33797"/>
                                        </p:tgtEl>
                                        <p:attrNameLst>
                                          <p:attrName>style.visibility</p:attrName>
                                        </p:attrNameLst>
                                      </p:cBhvr>
                                      <p:to>
                                        <p:strVal val="visible"/>
                                      </p:to>
                                    </p:set>
                                    <p:animEffect transition="in" filter="wheel(4)">
                                      <p:cBhvr>
                                        <p:cTn id="25"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p:cNvSpPr>
            <a:spLocks noGrp="1"/>
          </p:cNvSpPr>
          <p:nvPr>
            <p:ph sz="half" idx="2"/>
          </p:nvPr>
        </p:nvSpPr>
        <p:spPr/>
        <p:txBody>
          <a:bodyPr/>
          <a:lstStyle/>
          <a:p>
            <a:pPr>
              <a:buFont typeface="Wingdings" pitchFamily="2" charset="2"/>
              <a:buNone/>
              <a:defRPr/>
            </a:pPr>
            <a:r>
              <a:rPr lang="uk-UA" b="1" dirty="0" smtClean="0"/>
              <a:t>	</a:t>
            </a:r>
            <a:r>
              <a:rPr lang="uk-UA" b="1" dirty="0" smtClean="0">
                <a:solidFill>
                  <a:schemeClr val="tx2">
                    <a:lumMod val="75000"/>
                  </a:schemeClr>
                </a:solidFill>
              </a:rPr>
              <a:t>Незнання законів не звільняє від юридичної відповідальності. </a:t>
            </a:r>
            <a:br>
              <a:rPr lang="uk-UA" b="1" dirty="0" smtClean="0">
                <a:solidFill>
                  <a:schemeClr val="tx2">
                    <a:lumMod val="75000"/>
                  </a:schemeClr>
                </a:solidFill>
              </a:rPr>
            </a:br>
            <a:r>
              <a:rPr lang="uk-UA" b="1" dirty="0" smtClean="0">
                <a:solidFill>
                  <a:schemeClr val="tx2">
                    <a:lumMod val="75000"/>
                  </a:schemeClr>
                </a:solidFill>
              </a:rPr>
              <a:t>                                                                                     </a:t>
            </a:r>
            <a:r>
              <a:rPr lang="uk-UA" dirty="0" smtClean="0">
                <a:solidFill>
                  <a:schemeClr val="tx2">
                    <a:lumMod val="75000"/>
                  </a:schemeClr>
                </a:solidFill>
              </a:rPr>
              <a:t>Стаття 68 Конституції України</a:t>
            </a:r>
            <a:br>
              <a:rPr lang="uk-UA" dirty="0" smtClean="0">
                <a:solidFill>
                  <a:schemeClr val="tx2">
                    <a:lumMod val="75000"/>
                  </a:schemeClr>
                </a:solidFill>
              </a:rPr>
            </a:br>
            <a:endParaRPr lang="uk-UA" dirty="0">
              <a:solidFill>
                <a:schemeClr val="tx2">
                  <a:lumMod val="75000"/>
                </a:schemeClr>
              </a:solidFill>
            </a:endParaRPr>
          </a:p>
        </p:txBody>
      </p:sp>
      <p:pic>
        <p:nvPicPr>
          <p:cNvPr id="13315" name="Picture 2" descr="Арешт (Фото: comiddletonlaw.com)"/>
          <p:cNvPicPr>
            <a:picLocks noChangeAspect="1" noChangeArrowheads="1"/>
          </p:cNvPicPr>
          <p:nvPr/>
        </p:nvPicPr>
        <p:blipFill>
          <a:blip r:embed="rId2" cstate="print"/>
          <a:srcRect/>
          <a:stretch>
            <a:fillRect/>
          </a:stretch>
        </p:blipFill>
        <p:spPr bwMode="auto">
          <a:xfrm>
            <a:off x="142875" y="1571625"/>
            <a:ext cx="4286250" cy="4643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par>
                          <p:cTn id="10" fill="hold">
                            <p:stCondLst>
                              <p:cond delay="324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3315"/>
                                        </p:tgtEl>
                                        <p:attrNameLst>
                                          <p:attrName>style.visibility</p:attrName>
                                        </p:attrNameLst>
                                      </p:cBhvr>
                                      <p:to>
                                        <p:strVal val="visible"/>
                                      </p:to>
                                    </p:set>
                                    <p:anim calcmode="lin" valueType="num">
                                      <p:cBhvr>
                                        <p:cTn id="13" dur="1000" fill="hold"/>
                                        <p:tgtEl>
                                          <p:spTgt spid="13315"/>
                                        </p:tgtEl>
                                        <p:attrNameLst>
                                          <p:attrName>ppt_w</p:attrName>
                                        </p:attrNameLst>
                                      </p:cBhvr>
                                      <p:tavLst>
                                        <p:tav tm="0">
                                          <p:val>
                                            <p:fltVal val="0"/>
                                          </p:val>
                                        </p:tav>
                                        <p:tav tm="100000">
                                          <p:val>
                                            <p:strVal val="#ppt_w"/>
                                          </p:val>
                                        </p:tav>
                                      </p:tavLst>
                                    </p:anim>
                                    <p:anim calcmode="lin" valueType="num">
                                      <p:cBhvr>
                                        <p:cTn id="14" dur="1000" fill="hold"/>
                                        <p:tgtEl>
                                          <p:spTgt spid="13315"/>
                                        </p:tgtEl>
                                        <p:attrNameLst>
                                          <p:attrName>ppt_h</p:attrName>
                                        </p:attrNameLst>
                                      </p:cBhvr>
                                      <p:tavLst>
                                        <p:tav tm="0">
                                          <p:val>
                                            <p:fltVal val="0"/>
                                          </p:val>
                                        </p:tav>
                                        <p:tav tm="100000">
                                          <p:val>
                                            <p:strVal val="#ppt_h"/>
                                          </p:val>
                                        </p:tav>
                                      </p:tavLst>
                                    </p:anim>
                                    <p:anim calcmode="lin" valueType="num">
                                      <p:cBhvr>
                                        <p:cTn id="15" dur="1000" fill="hold"/>
                                        <p:tgtEl>
                                          <p:spTgt spid="13315"/>
                                        </p:tgtEl>
                                        <p:attrNameLst>
                                          <p:attrName>style.rotation</p:attrName>
                                        </p:attrNameLst>
                                      </p:cBhvr>
                                      <p:tavLst>
                                        <p:tav tm="0">
                                          <p:val>
                                            <p:fltVal val="90"/>
                                          </p:val>
                                        </p:tav>
                                        <p:tav tm="100000">
                                          <p:val>
                                            <p:fltVal val="0"/>
                                          </p:val>
                                        </p:tav>
                                      </p:tavLst>
                                    </p:anim>
                                    <p:animEffect transition="in" filter="fade">
                                      <p:cBhvr>
                                        <p:cTn id="16" dur="1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0" y="252413"/>
            <a:ext cx="8929688" cy="5973762"/>
          </a:xfrm>
          <a:prstGeom prst="rect">
            <a:avLst/>
          </a:prstGeom>
          <a:noFill/>
          <a:ln w="9525">
            <a:noFill/>
            <a:miter lim="800000"/>
            <a:headEnd/>
            <a:tailEnd/>
          </a:ln>
        </p:spPr>
        <p:txBody>
          <a:bodyPr bIns="0" anchor="ctr">
            <a:spAutoFit/>
          </a:bodyPr>
          <a:lstStyle/>
          <a:p>
            <a:pPr indent="450850" algn="just"/>
            <a:r>
              <a:rPr lang="uk-UA" sz="1600" b="1">
                <a:solidFill>
                  <a:srgbClr val="E5E500"/>
                </a:solidFill>
                <a:latin typeface="Arial" charset="0"/>
                <a:cs typeface="Times New Roman" pitchFamily="18" charset="0"/>
              </a:rPr>
              <a:t>“Я-людина, хоча ще дитина. І байдуже, чи я тільки-но з</a:t>
            </a:r>
            <a:r>
              <a:rPr lang="ru-RU" sz="1600" b="1">
                <a:solidFill>
                  <a:srgbClr val="E5E500"/>
                </a:solidFill>
                <a:latin typeface="Arial" charset="0"/>
                <a:cs typeface="Times New Roman" pitchFamily="18" charset="0"/>
              </a:rPr>
              <a:t>’</a:t>
            </a:r>
            <a:r>
              <a:rPr lang="uk-UA" sz="1600" b="1">
                <a:solidFill>
                  <a:srgbClr val="E5E500"/>
                </a:solidFill>
                <a:latin typeface="Arial" charset="0"/>
                <a:cs typeface="Times New Roman" pitchFamily="18" charset="0"/>
              </a:rPr>
              <a:t>явилась на світ, чи мені 5 місяців, чи 16 років. Я живу. Маю право жити. Я вслухаюсь в світ, вдивляюсь в його, часом, не такі вже й добрі очі, вростаю в нього своїми думками, мріями, почуттями. Я стаю його часткою. Нехай і малесенькою. Але серед океану слів хтось почує і мій голос. Нехай тихий, але в ньому та незвідана сила, якої не збагнути Вам, дорослим, заклопотаним власними справами, турботами... Я особистість, і ви маєте прислухатись до мене, почути, помітити мене! Я творю свій світ, він схований десь далеко-далеко, на межі між вічністю і реальністю. І однаково, чи білий він, чи чорний – ніхто не має право нівечити його.</a:t>
            </a:r>
            <a:endParaRPr lang="uk-UA" sz="1600" b="1">
              <a:solidFill>
                <a:srgbClr val="E5E500"/>
              </a:solidFill>
              <a:latin typeface="Arial" charset="0"/>
            </a:endParaRPr>
          </a:p>
          <a:p>
            <a:pPr indent="450850" algn="just" eaLnBrk="0" hangingPunct="0"/>
            <a:r>
              <a:rPr lang="uk-UA" sz="1600" b="1">
                <a:solidFill>
                  <a:srgbClr val="E5E500"/>
                </a:solidFill>
                <a:latin typeface="Arial" charset="0"/>
                <a:cs typeface="Times New Roman" pitchFamily="18" charset="0"/>
              </a:rPr>
              <a:t>Я маю чисту душу. Не знищену гріхом, зрадою, заздрістю, не заплямовану підлістю, ненавистю і брехнею. Вона не стоїть на колінах перед блиском золотих монет, не прагне володіти імперіями, мільйонами людей, не торгує своєю честю та гідністю. Вона вільна від суєти. Ви можете насміхатись. Ви можете сто раз повторити “Ти ще мала. Що ж бо ти знаєш про своє життя...” Та хай відповість Вам Господь: “..Коли не навернетесь і не станете, як діти, - не ввійдете в царство Небесне” (Євангеліє від св. Матвія 18:3).</a:t>
            </a:r>
            <a:endParaRPr lang="uk-UA" sz="1600" b="1">
              <a:solidFill>
                <a:srgbClr val="E5E500"/>
              </a:solidFill>
              <a:latin typeface="Arial" charset="0"/>
            </a:endParaRPr>
          </a:p>
          <a:p>
            <a:pPr indent="450850" algn="just" eaLnBrk="0" hangingPunct="0"/>
            <a:r>
              <a:rPr lang="uk-UA" sz="1600" b="1">
                <a:solidFill>
                  <a:srgbClr val="E5E500"/>
                </a:solidFill>
                <a:latin typeface="Arial" charset="0"/>
                <a:cs typeface="Times New Roman" pitchFamily="18" charset="0"/>
              </a:rPr>
              <a:t>Мені не байдуже горе пораненої пташки і скривдженої людини, розпач Землі, що задихається від диму електростанцій і хімічних заводів. Я ж бо вірю в казку,  я ж бо переконана: добро перемагає зло.</a:t>
            </a:r>
            <a:endParaRPr lang="uk-UA" sz="1600" b="1">
              <a:solidFill>
                <a:srgbClr val="E5E500"/>
              </a:solidFill>
              <a:latin typeface="Arial" charset="0"/>
            </a:endParaRPr>
          </a:p>
          <a:p>
            <a:pPr indent="450850" algn="just" eaLnBrk="0" hangingPunct="0"/>
            <a:r>
              <a:rPr lang="uk-UA" sz="1600" b="1">
                <a:solidFill>
                  <a:srgbClr val="E5E500"/>
                </a:solidFill>
                <a:latin typeface="Arial" charset="0"/>
                <a:cs typeface="Times New Roman" pitchFamily="18" charset="0"/>
              </a:rPr>
              <a:t>Я – проти зла, проти воєн і насильства, проти фальші і лицемірства, проти сварок і образ. Зазирніть мені в вічі і збагнете: я хочу бачити світ лише добрим, щасливим, усміхненим. Не розбивайте моїх рожевих мрій. Бо ж, зрештою, не так вже й мало залежить від Вас...”</a:t>
            </a:r>
            <a:endParaRPr lang="uk-UA" sz="1600" b="1">
              <a:solidFill>
                <a:srgbClr val="E5E500"/>
              </a:solidFill>
              <a:latin typeface="Arial" charset="0"/>
            </a:endParaRPr>
          </a:p>
          <a:p>
            <a:pPr indent="450850" algn="just" eaLnBrk="0" hangingPunct="0"/>
            <a:endParaRPr lang="uk-UA" sz="1600" i="1">
              <a:latin typeface="Times New Roman" pitchFamily="18" charset="0"/>
              <a:cs typeface="Times New Roman" pitchFamily="18" charset="0"/>
            </a:endParaRPr>
          </a:p>
          <a:p>
            <a:pPr indent="450850" algn="r" eaLnBrk="0" hangingPunct="0"/>
            <a:r>
              <a:rPr lang="uk-UA" i="1">
                <a:solidFill>
                  <a:srgbClr val="E5E500"/>
                </a:solidFill>
                <a:latin typeface="Times New Roman" pitchFamily="18" charset="0"/>
                <a:cs typeface="Times New Roman" pitchFamily="18" charset="0"/>
              </a:rPr>
              <a:t>Дитина</a:t>
            </a:r>
          </a:p>
          <a:p>
            <a:pPr indent="450850" algn="just" eaLnBrk="0" hangingPunct="0"/>
            <a:r>
              <a:rPr lang="en-US" sz="1400" b="1">
                <a:solidFill>
                  <a:srgbClr val="E5E500"/>
                </a:solidFill>
                <a:latin typeface="Arial" charset="0"/>
                <a:cs typeface="Times New Roman" pitchFamily="18" charset="0"/>
              </a:rPr>
              <a:t>P</a:t>
            </a:r>
            <a:r>
              <a:rPr lang="ru-RU" sz="1400" b="1">
                <a:solidFill>
                  <a:srgbClr val="E5E500"/>
                </a:solidFill>
                <a:latin typeface="Arial" charset="0"/>
                <a:cs typeface="Times New Roman" pitchFamily="18" charset="0"/>
              </a:rPr>
              <a:t>.</a:t>
            </a:r>
            <a:r>
              <a:rPr lang="en-US" sz="1400" b="1">
                <a:solidFill>
                  <a:srgbClr val="E5E500"/>
                </a:solidFill>
                <a:latin typeface="Arial" charset="0"/>
                <a:cs typeface="Times New Roman" pitchFamily="18" charset="0"/>
              </a:rPr>
              <a:t>S</a:t>
            </a:r>
            <a:r>
              <a:rPr lang="ru-RU" sz="1400" b="1">
                <a:solidFill>
                  <a:srgbClr val="E5E500"/>
                </a:solidFill>
                <a:latin typeface="Arial" charset="0"/>
                <a:cs typeface="Times New Roman" pitchFamily="18" charset="0"/>
              </a:rPr>
              <a:t>.  </a:t>
            </a:r>
            <a:r>
              <a:rPr lang="uk-UA" b="1">
                <a:solidFill>
                  <a:srgbClr val="E5E500"/>
                </a:solidFill>
                <a:latin typeface="Arial" charset="0"/>
                <a:cs typeface="Times New Roman" pitchFamily="18" charset="0"/>
              </a:rPr>
              <a:t>Хто ж, як не Ви, захистить мене?</a:t>
            </a:r>
            <a:endParaRPr lang="uk-UA" b="1">
              <a:solidFill>
                <a:srgbClr val="E5E500"/>
              </a:solidFill>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sz="half" idx="1"/>
          </p:nvPr>
        </p:nvSpPr>
        <p:spPr>
          <a:xfrm>
            <a:off x="214313" y="2714625"/>
            <a:ext cx="8501062" cy="3238500"/>
          </a:xfrm>
        </p:spPr>
        <p:txBody>
          <a:bodyPr/>
          <a:lstStyle/>
          <a:p>
            <a:pPr>
              <a:buFont typeface="Wingdings" pitchFamily="2" charset="2"/>
              <a:buNone/>
              <a:defRPr/>
            </a:pPr>
            <a:r>
              <a:rPr lang="uk-UA" b="1" dirty="0" smtClean="0"/>
              <a:t> 		</a:t>
            </a:r>
            <a:r>
              <a:rPr lang="uk-UA" sz="3200" b="1" dirty="0" smtClean="0">
                <a:solidFill>
                  <a:schemeClr val="tx2">
                    <a:lumMod val="75000"/>
                  </a:schemeClr>
                </a:solidFill>
              </a:rPr>
              <a:t>«Діти живуть своїми уявленнями про добро і зло, честь і безчестя, людську гідність…, у них свої критерії краси, виміру часу: у роки дитинства день здається роком, а рік вічністю.»</a:t>
            </a:r>
            <a:r>
              <a:rPr lang="uk-UA" sz="3200" i="1" dirty="0" smtClean="0">
                <a:solidFill>
                  <a:schemeClr val="tx2">
                    <a:lumMod val="75000"/>
                  </a:schemeClr>
                </a:solidFill>
              </a:rPr>
              <a:t> </a:t>
            </a:r>
            <a:r>
              <a:rPr lang="uk-UA" i="1" dirty="0" smtClean="0">
                <a:solidFill>
                  <a:schemeClr val="tx2">
                    <a:lumMod val="75000"/>
                  </a:schemeClr>
                </a:solidFill>
              </a:rPr>
              <a:t>                                                                                                </a:t>
            </a:r>
            <a:r>
              <a:rPr lang="en-US" sz="3200" i="1" dirty="0" smtClean="0">
                <a:solidFill>
                  <a:schemeClr val="tx2">
                    <a:lumMod val="75000"/>
                  </a:schemeClr>
                </a:solidFill>
              </a:rPr>
              <a:t>                    </a:t>
            </a:r>
          </a:p>
          <a:p>
            <a:pPr algn="ctr">
              <a:buFont typeface="Wingdings" pitchFamily="2" charset="2"/>
              <a:buNone/>
              <a:defRPr/>
            </a:pPr>
            <a:r>
              <a:rPr lang="en-US" sz="3200" i="1" dirty="0" smtClean="0">
                <a:solidFill>
                  <a:schemeClr val="tx2">
                    <a:lumMod val="75000"/>
                  </a:schemeClr>
                </a:solidFill>
              </a:rPr>
              <a:t>                       </a:t>
            </a:r>
            <a:r>
              <a:rPr lang="uk-UA" sz="3200" i="1" dirty="0" smtClean="0">
                <a:solidFill>
                  <a:schemeClr val="tx2">
                    <a:lumMod val="75000"/>
                  </a:schemeClr>
                </a:solidFill>
              </a:rPr>
              <a:t>В. Сухомлинський</a:t>
            </a:r>
            <a:endParaRPr lang="uk-UA" sz="3200" dirty="0">
              <a:solidFill>
                <a:schemeClr val="tx2">
                  <a:lumMod val="75000"/>
                </a:schemeClr>
              </a:solidFill>
            </a:endParaRPr>
          </a:p>
        </p:txBody>
      </p:sp>
      <p:pic>
        <p:nvPicPr>
          <p:cNvPr id="14339" name="Picture 3" descr="C:\Documents and Settings\All Users\Документы\Мои рисунки\Образцы рисунков\shapka_zakon.jpg"/>
          <p:cNvPicPr>
            <a:picLocks noChangeAspect="1" noChangeArrowheads="1"/>
          </p:cNvPicPr>
          <p:nvPr/>
        </p:nvPicPr>
        <p:blipFill>
          <a:blip r:embed="rId2" cstate="print"/>
          <a:srcRect/>
          <a:stretch>
            <a:fillRect/>
          </a:stretch>
        </p:blipFill>
        <p:spPr bwMode="auto">
          <a:xfrm>
            <a:off x="428625" y="214313"/>
            <a:ext cx="3286125" cy="2557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strips(downLeft)">
                                      <p:cBhvr>
                                        <p:cTn id="7" dur="500"/>
                                        <p:tgtEl>
                                          <p:spTgt spid="14339"/>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0"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2" dur="80"/>
                                        <p:tgtEl>
                                          <p:spTgt spid="3">
                                            <p:txEl>
                                              <p:pRg st="0" end="0"/>
                                            </p:txEl>
                                          </p:spTgt>
                                        </p:tgtEl>
                                        <p:attrNameLst>
                                          <p:attrName>fill.type</p:attrName>
                                        </p:attrNameLst>
                                      </p:cBhvr>
                                      <p:to>
                                        <p:strVal val="solid"/>
                                      </p:to>
                                    </p:se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5"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7"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dirty="0" smtClean="0">
                <a:solidFill>
                  <a:srgbClr val="FFC000"/>
                </a:solidFill>
                <a:latin typeface="Times New Roman" pitchFamily="18" charset="0"/>
                <a:cs typeface="Times New Roman" pitchFamily="18" charset="0"/>
              </a:rPr>
              <a:t>Рівень злочинності серед неповнолітніх</a:t>
            </a:r>
            <a:endParaRPr lang="uk-UA" sz="3600" dirty="0">
              <a:solidFill>
                <a:srgbClr val="FFC000"/>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600200"/>
            <a:ext cx="8858280" cy="4495800"/>
          </a:xfrm>
        </p:spPr>
        <p:txBody>
          <a:bodyPr/>
          <a:lstStyle/>
          <a:p>
            <a:r>
              <a:rPr lang="uk-UA" dirty="0" smtClean="0"/>
              <a:t>За 6 місяців </a:t>
            </a:r>
            <a:r>
              <a:rPr lang="uk-UA" dirty="0" smtClean="0"/>
              <a:t>2013 </a:t>
            </a:r>
            <a:r>
              <a:rPr lang="uk-UA" dirty="0" smtClean="0"/>
              <a:t>року неповнолітніми в Україні скоєно 11 тис. 781 адміністративне правопорушення, що на 59,4% більше, ніж за аналогічний період </a:t>
            </a:r>
            <a:r>
              <a:rPr lang="uk-UA" dirty="0" smtClean="0"/>
              <a:t>2012 </a:t>
            </a:r>
            <a:r>
              <a:rPr lang="uk-UA" dirty="0" smtClean="0"/>
              <a:t>року.</a:t>
            </a:r>
          </a:p>
          <a:p>
            <a:pPr>
              <a:buNone/>
            </a:pPr>
            <a:endParaRPr lang="uk-UA" dirty="0" smtClean="0"/>
          </a:p>
          <a:p>
            <a:r>
              <a:rPr lang="uk-UA" dirty="0" smtClean="0"/>
              <a:t>Що стосується злочинів, то за цей період неповнолітні скоїли їх 4 тис. 551, що на 3% більше, ніж у січні-червні </a:t>
            </a:r>
            <a:r>
              <a:rPr lang="uk-UA" dirty="0" smtClean="0"/>
              <a:t>2012 </a:t>
            </a:r>
            <a:r>
              <a:rPr lang="uk-UA" dirty="0" smtClean="0"/>
              <a:t>року.</a:t>
            </a: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2"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0" end="0"/>
                                            </p:txEl>
                                          </p:spTgt>
                                        </p:tgtEl>
                                        <p:attrNameLst>
                                          <p:attrName>fill.type</p:attrName>
                                        </p:attrNameLst>
                                      </p:cBhvr>
                                      <p:to>
                                        <p:strVal val="solid"/>
                                      </p:to>
                                    </p:set>
                                  </p:childTnLst>
                                </p:cTn>
                              </p:par>
                            </p:childTnLst>
                          </p:cTn>
                        </p:par>
                        <p:par>
                          <p:cTn id="15" fill="hold">
                            <p:stCondLst>
                              <p:cond delay="5820"/>
                            </p:stCondLst>
                            <p:childTnLst>
                              <p:par>
                                <p:cTn id="16" presetID="42"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01080" cy="1868478"/>
          </a:xfrm>
        </p:spPr>
        <p:txBody>
          <a:bodyPr/>
          <a:lstStyle/>
          <a:p>
            <a:r>
              <a:rPr lang="uk-UA" sz="2800" dirty="0" smtClean="0">
                <a:solidFill>
                  <a:srgbClr val="FFC000"/>
                </a:solidFill>
                <a:latin typeface="Times New Roman" pitchFamily="18" charset="0"/>
                <a:cs typeface="Times New Roman" pitchFamily="18" charset="0"/>
              </a:rPr>
              <a:t>У </a:t>
            </a:r>
            <a:r>
              <a:rPr lang="uk-UA" sz="2800" dirty="0" smtClean="0">
                <a:solidFill>
                  <a:srgbClr val="FFC000"/>
                </a:solidFill>
                <a:latin typeface="Times New Roman" pitchFamily="18" charset="0"/>
                <a:cs typeface="Times New Roman" pitchFamily="18" charset="0"/>
              </a:rPr>
              <a:t>ІІ </a:t>
            </a:r>
            <a:r>
              <a:rPr lang="uk-UA" sz="2800" dirty="0" smtClean="0">
                <a:solidFill>
                  <a:srgbClr val="FFC000"/>
                </a:solidFill>
                <a:latin typeface="Times New Roman" pitchFamily="18" charset="0"/>
                <a:cs typeface="Times New Roman" pitchFamily="18" charset="0"/>
              </a:rPr>
              <a:t>півріччі </a:t>
            </a:r>
            <a:r>
              <a:rPr lang="uk-UA" sz="2800" dirty="0" smtClean="0">
                <a:solidFill>
                  <a:srgbClr val="FFC000"/>
                </a:solidFill>
                <a:latin typeface="Times New Roman" pitchFamily="18" charset="0"/>
                <a:cs typeface="Times New Roman" pitchFamily="18" charset="0"/>
              </a:rPr>
              <a:t>2013 </a:t>
            </a:r>
            <a:r>
              <a:rPr lang="uk-UA" sz="2800" dirty="0" smtClean="0">
                <a:solidFill>
                  <a:srgbClr val="FFC000"/>
                </a:solidFill>
                <a:latin typeface="Times New Roman" pitchFamily="18" charset="0"/>
                <a:cs typeface="Times New Roman" pitchFamily="18" charset="0"/>
              </a:rPr>
              <a:t>року на обліку в підрозділах кримінальної міліції у справах дітей органів внутрішніх справ України знаходилося 12 тис. 837 учнів (з них 14,7% дівчат)</a:t>
            </a:r>
            <a:endParaRPr lang="uk-UA" sz="2800" dirty="0">
              <a:solidFill>
                <a:srgbClr val="FFC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642910" y="2143116"/>
          <a:ext cx="82296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4)">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1785938" y="285750"/>
            <a:ext cx="6215062" cy="769938"/>
          </a:xfrm>
          <a:prstGeom prst="rect">
            <a:avLst/>
          </a:prstGeom>
          <a:noFill/>
          <a:ln w="9525">
            <a:noFill/>
            <a:miter lim="800000"/>
            <a:headEnd/>
            <a:tailEnd/>
          </a:ln>
        </p:spPr>
        <p:txBody>
          <a:bodyPr>
            <a:spAutoFit/>
          </a:bodyPr>
          <a:lstStyle/>
          <a:p>
            <a:r>
              <a:rPr lang="uk-UA" sz="4400">
                <a:solidFill>
                  <a:srgbClr val="FFFF00"/>
                </a:solidFill>
              </a:rPr>
              <a:t>Види правопорушень</a:t>
            </a:r>
          </a:p>
        </p:txBody>
      </p:sp>
      <p:graphicFrame>
        <p:nvGraphicFramePr>
          <p:cNvPr id="5" name="Таблиця 4"/>
          <p:cNvGraphicFramePr>
            <a:graphicFrameLocks noGrp="1"/>
          </p:cNvGraphicFramePr>
          <p:nvPr/>
        </p:nvGraphicFramePr>
        <p:xfrm>
          <a:off x="1000125" y="1428750"/>
          <a:ext cx="2762248" cy="370840"/>
        </p:xfrm>
        <a:graphic>
          <a:graphicData uri="http://schemas.openxmlformats.org/drawingml/2006/table">
            <a:tbl>
              <a:tblPr firstRow="1" bandRow="1">
                <a:tableStyleId>{17292A2E-F333-43FB-9621-5CBBE7FDCDCB}</a:tableStyleId>
              </a:tblPr>
              <a:tblGrid>
                <a:gridCol w="2762248"/>
              </a:tblGrid>
              <a:tr h="370840">
                <a:tc>
                  <a:txBody>
                    <a:bodyPr/>
                    <a:lstStyle/>
                    <a:p>
                      <a:r>
                        <a:rPr lang="uk-UA" dirty="0" smtClean="0"/>
                        <a:t>Види правопорушень</a:t>
                      </a:r>
                      <a:endParaRPr lang="uk-UA" dirty="0"/>
                    </a:p>
                  </a:txBody>
                  <a:tcPr/>
                </a:tc>
              </a:tr>
            </a:tbl>
          </a:graphicData>
        </a:graphic>
      </p:graphicFrame>
      <p:sp>
        <p:nvSpPr>
          <p:cNvPr id="6" name="Стрілка вниз 5"/>
          <p:cNvSpPr/>
          <p:nvPr/>
        </p:nvSpPr>
        <p:spPr>
          <a:xfrm>
            <a:off x="2000250" y="2000250"/>
            <a:ext cx="714375" cy="500063"/>
          </a:xfrm>
          <a:prstGeom prst="downArrow">
            <a:avLst/>
          </a:prstGeom>
          <a:solidFill>
            <a:schemeClr val="tx1">
              <a:lumMod val="6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graphicFrame>
        <p:nvGraphicFramePr>
          <p:cNvPr id="7" name="Таблиця 6"/>
          <p:cNvGraphicFramePr>
            <a:graphicFrameLocks noGrp="1"/>
          </p:cNvGraphicFramePr>
          <p:nvPr/>
        </p:nvGraphicFramePr>
        <p:xfrm>
          <a:off x="1000125" y="2714625"/>
          <a:ext cx="2786082" cy="370840"/>
        </p:xfrm>
        <a:graphic>
          <a:graphicData uri="http://schemas.openxmlformats.org/drawingml/2006/table">
            <a:tbl>
              <a:tblPr firstRow="1" bandRow="1">
                <a:tableStyleId>{5940675A-B579-460E-94D1-54222C63F5DA}</a:tableStyleId>
              </a:tblPr>
              <a:tblGrid>
                <a:gridCol w="2786082"/>
              </a:tblGrid>
              <a:tr h="370840">
                <a:tc>
                  <a:txBody>
                    <a:bodyPr/>
                    <a:lstStyle/>
                    <a:p>
                      <a:pPr algn="ctr"/>
                      <a:r>
                        <a:rPr lang="uk-UA" dirty="0" smtClean="0"/>
                        <a:t>Цивільні</a:t>
                      </a:r>
                      <a:endParaRPr lang="uk-UA" dirty="0"/>
                    </a:p>
                  </a:txBody>
                  <a:tcPr/>
                </a:tc>
              </a:tr>
            </a:tbl>
          </a:graphicData>
        </a:graphic>
      </p:graphicFrame>
      <p:graphicFrame>
        <p:nvGraphicFramePr>
          <p:cNvPr id="8" name="Таблиця 7"/>
          <p:cNvGraphicFramePr>
            <a:graphicFrameLocks noGrp="1"/>
          </p:cNvGraphicFramePr>
          <p:nvPr/>
        </p:nvGraphicFramePr>
        <p:xfrm>
          <a:off x="1000125" y="3571875"/>
          <a:ext cx="2786082" cy="370840"/>
        </p:xfrm>
        <a:graphic>
          <a:graphicData uri="http://schemas.openxmlformats.org/drawingml/2006/table">
            <a:tbl>
              <a:tblPr firstRow="1" bandRow="1">
                <a:tableStyleId>{5940675A-B579-460E-94D1-54222C63F5DA}</a:tableStyleId>
              </a:tblPr>
              <a:tblGrid>
                <a:gridCol w="2786082"/>
              </a:tblGrid>
              <a:tr h="370840">
                <a:tc>
                  <a:txBody>
                    <a:bodyPr/>
                    <a:lstStyle/>
                    <a:p>
                      <a:pPr algn="ctr"/>
                      <a:r>
                        <a:rPr lang="uk-UA" dirty="0" smtClean="0"/>
                        <a:t>Дисциплінарні</a:t>
                      </a:r>
                      <a:endParaRPr lang="uk-UA" dirty="0"/>
                    </a:p>
                  </a:txBody>
                  <a:tcPr/>
                </a:tc>
              </a:tr>
            </a:tbl>
          </a:graphicData>
        </a:graphic>
      </p:graphicFrame>
      <p:graphicFrame>
        <p:nvGraphicFramePr>
          <p:cNvPr id="9" name="Таблиця 8"/>
          <p:cNvGraphicFramePr>
            <a:graphicFrameLocks noGrp="1"/>
          </p:cNvGraphicFramePr>
          <p:nvPr/>
        </p:nvGraphicFramePr>
        <p:xfrm>
          <a:off x="1000125" y="4429125"/>
          <a:ext cx="2786082" cy="370840"/>
        </p:xfrm>
        <a:graphic>
          <a:graphicData uri="http://schemas.openxmlformats.org/drawingml/2006/table">
            <a:tbl>
              <a:tblPr firstRow="1" bandRow="1">
                <a:tableStyleId>{5940675A-B579-460E-94D1-54222C63F5DA}</a:tableStyleId>
              </a:tblPr>
              <a:tblGrid>
                <a:gridCol w="2786082"/>
              </a:tblGrid>
              <a:tr h="370840">
                <a:tc>
                  <a:txBody>
                    <a:bodyPr/>
                    <a:lstStyle/>
                    <a:p>
                      <a:pPr algn="ctr"/>
                      <a:r>
                        <a:rPr lang="uk-UA" dirty="0" smtClean="0"/>
                        <a:t>Адміністративні</a:t>
                      </a:r>
                      <a:endParaRPr lang="uk-UA" dirty="0"/>
                    </a:p>
                  </a:txBody>
                  <a:tcPr/>
                </a:tc>
              </a:tr>
            </a:tbl>
          </a:graphicData>
        </a:graphic>
      </p:graphicFrame>
      <p:graphicFrame>
        <p:nvGraphicFramePr>
          <p:cNvPr id="10" name="Таблиця 9"/>
          <p:cNvGraphicFramePr>
            <a:graphicFrameLocks noGrp="1"/>
          </p:cNvGraphicFramePr>
          <p:nvPr/>
        </p:nvGraphicFramePr>
        <p:xfrm>
          <a:off x="1000125" y="5214938"/>
          <a:ext cx="2786082" cy="370840"/>
        </p:xfrm>
        <a:graphic>
          <a:graphicData uri="http://schemas.openxmlformats.org/drawingml/2006/table">
            <a:tbl>
              <a:tblPr firstRow="1" bandRow="1">
                <a:tableStyleId>{5940675A-B579-460E-94D1-54222C63F5DA}</a:tableStyleId>
              </a:tblPr>
              <a:tblGrid>
                <a:gridCol w="2786082"/>
              </a:tblGrid>
              <a:tr h="370840">
                <a:tc>
                  <a:txBody>
                    <a:bodyPr/>
                    <a:lstStyle/>
                    <a:p>
                      <a:pPr algn="ctr"/>
                      <a:r>
                        <a:rPr lang="uk-UA" dirty="0" smtClean="0"/>
                        <a:t>Кримінальні</a:t>
                      </a:r>
                      <a:endParaRPr lang="uk-UA" dirty="0"/>
                    </a:p>
                  </a:txBody>
                  <a:tcPr/>
                </a:tc>
              </a:tr>
            </a:tbl>
          </a:graphicData>
        </a:graphic>
      </p:graphicFrame>
      <p:graphicFrame>
        <p:nvGraphicFramePr>
          <p:cNvPr id="11" name="Таблиця 10"/>
          <p:cNvGraphicFramePr>
            <a:graphicFrameLocks noGrp="1"/>
          </p:cNvGraphicFramePr>
          <p:nvPr/>
        </p:nvGraphicFramePr>
        <p:xfrm>
          <a:off x="4500563" y="1428750"/>
          <a:ext cx="4286280" cy="370840"/>
        </p:xfrm>
        <a:graphic>
          <a:graphicData uri="http://schemas.openxmlformats.org/drawingml/2006/table">
            <a:tbl>
              <a:tblPr firstRow="1" bandRow="1">
                <a:tableStyleId>{17292A2E-F333-43FB-9621-5CBBE7FDCDCB}</a:tableStyleId>
              </a:tblPr>
              <a:tblGrid>
                <a:gridCol w="4286280"/>
              </a:tblGrid>
              <a:tr h="370840">
                <a:tc>
                  <a:txBody>
                    <a:bodyPr/>
                    <a:lstStyle/>
                    <a:p>
                      <a:r>
                        <a:rPr lang="uk-UA" dirty="0" smtClean="0"/>
                        <a:t>Види юридичної відповідальності</a:t>
                      </a:r>
                      <a:endParaRPr lang="uk-UA" dirty="0"/>
                    </a:p>
                  </a:txBody>
                  <a:tcPr/>
                </a:tc>
              </a:tr>
            </a:tbl>
          </a:graphicData>
        </a:graphic>
      </p:graphicFrame>
      <p:graphicFrame>
        <p:nvGraphicFramePr>
          <p:cNvPr id="12" name="Таблиця 11"/>
          <p:cNvGraphicFramePr>
            <a:graphicFrameLocks noGrp="1"/>
          </p:cNvGraphicFramePr>
          <p:nvPr/>
        </p:nvGraphicFramePr>
        <p:xfrm>
          <a:off x="5143500" y="2714625"/>
          <a:ext cx="2928958" cy="370840"/>
        </p:xfrm>
        <a:graphic>
          <a:graphicData uri="http://schemas.openxmlformats.org/drawingml/2006/table">
            <a:tbl>
              <a:tblPr firstRow="1" bandRow="1">
                <a:tableStyleId>{5940675A-B579-460E-94D1-54222C63F5DA}</a:tableStyleId>
              </a:tblPr>
              <a:tblGrid>
                <a:gridCol w="2928958"/>
              </a:tblGrid>
              <a:tr h="370840">
                <a:tc>
                  <a:txBody>
                    <a:bodyPr/>
                    <a:lstStyle/>
                    <a:p>
                      <a:pPr algn="ctr"/>
                      <a:r>
                        <a:rPr lang="uk-UA" dirty="0" smtClean="0"/>
                        <a:t>Матеріально-майнова</a:t>
                      </a:r>
                      <a:endParaRPr lang="uk-UA" dirty="0"/>
                    </a:p>
                  </a:txBody>
                  <a:tcPr/>
                </a:tc>
              </a:tr>
            </a:tbl>
          </a:graphicData>
        </a:graphic>
      </p:graphicFrame>
      <p:graphicFrame>
        <p:nvGraphicFramePr>
          <p:cNvPr id="13" name="Таблиця 12"/>
          <p:cNvGraphicFramePr>
            <a:graphicFrameLocks noGrp="1"/>
          </p:cNvGraphicFramePr>
          <p:nvPr/>
        </p:nvGraphicFramePr>
        <p:xfrm>
          <a:off x="5143500" y="3571875"/>
          <a:ext cx="2928958" cy="370840"/>
        </p:xfrm>
        <a:graphic>
          <a:graphicData uri="http://schemas.openxmlformats.org/drawingml/2006/table">
            <a:tbl>
              <a:tblPr firstRow="1" bandRow="1">
                <a:tableStyleId>{5940675A-B579-460E-94D1-54222C63F5DA}</a:tableStyleId>
              </a:tblPr>
              <a:tblGrid>
                <a:gridCol w="2928958"/>
              </a:tblGrid>
              <a:tr h="370840">
                <a:tc>
                  <a:txBody>
                    <a:bodyPr/>
                    <a:lstStyle/>
                    <a:p>
                      <a:pPr algn="ctr"/>
                      <a:r>
                        <a:rPr lang="uk-UA" dirty="0" smtClean="0"/>
                        <a:t>Дисциплінарна</a:t>
                      </a:r>
                      <a:endParaRPr lang="uk-UA" dirty="0"/>
                    </a:p>
                  </a:txBody>
                  <a:tcPr/>
                </a:tc>
              </a:tr>
            </a:tbl>
          </a:graphicData>
        </a:graphic>
      </p:graphicFrame>
      <p:graphicFrame>
        <p:nvGraphicFramePr>
          <p:cNvPr id="14" name="Таблиця 13"/>
          <p:cNvGraphicFramePr>
            <a:graphicFrameLocks noGrp="1"/>
          </p:cNvGraphicFramePr>
          <p:nvPr/>
        </p:nvGraphicFramePr>
        <p:xfrm>
          <a:off x="5143500" y="4429125"/>
          <a:ext cx="2928958" cy="370840"/>
        </p:xfrm>
        <a:graphic>
          <a:graphicData uri="http://schemas.openxmlformats.org/drawingml/2006/table">
            <a:tbl>
              <a:tblPr firstRow="1" bandRow="1">
                <a:tableStyleId>{5940675A-B579-460E-94D1-54222C63F5DA}</a:tableStyleId>
              </a:tblPr>
              <a:tblGrid>
                <a:gridCol w="2928958"/>
              </a:tblGrid>
              <a:tr h="370840">
                <a:tc>
                  <a:txBody>
                    <a:bodyPr/>
                    <a:lstStyle/>
                    <a:p>
                      <a:pPr algn="ctr"/>
                      <a:r>
                        <a:rPr lang="uk-UA" dirty="0" smtClean="0"/>
                        <a:t>Адміністративна</a:t>
                      </a:r>
                      <a:endParaRPr lang="uk-UA" dirty="0"/>
                    </a:p>
                  </a:txBody>
                  <a:tcPr/>
                </a:tc>
              </a:tr>
            </a:tbl>
          </a:graphicData>
        </a:graphic>
      </p:graphicFrame>
      <p:graphicFrame>
        <p:nvGraphicFramePr>
          <p:cNvPr id="15" name="Таблиця 14"/>
          <p:cNvGraphicFramePr>
            <a:graphicFrameLocks noGrp="1"/>
          </p:cNvGraphicFramePr>
          <p:nvPr/>
        </p:nvGraphicFramePr>
        <p:xfrm>
          <a:off x="5143500" y="5214938"/>
          <a:ext cx="2928958" cy="370840"/>
        </p:xfrm>
        <a:graphic>
          <a:graphicData uri="http://schemas.openxmlformats.org/drawingml/2006/table">
            <a:tbl>
              <a:tblPr firstRow="1" bandRow="1">
                <a:tableStyleId>{5940675A-B579-460E-94D1-54222C63F5DA}</a:tableStyleId>
              </a:tblPr>
              <a:tblGrid>
                <a:gridCol w="2928958"/>
              </a:tblGrid>
              <a:tr h="370840">
                <a:tc>
                  <a:txBody>
                    <a:bodyPr/>
                    <a:lstStyle/>
                    <a:p>
                      <a:pPr algn="ctr"/>
                      <a:r>
                        <a:rPr lang="uk-UA" dirty="0" smtClean="0"/>
                        <a:t>Кримінальна</a:t>
                      </a:r>
                      <a:endParaRPr lang="uk-UA" dirty="0"/>
                    </a:p>
                  </a:txBody>
                  <a:tcPr/>
                </a:tc>
              </a:tr>
            </a:tbl>
          </a:graphicData>
        </a:graphic>
      </p:graphicFrame>
      <p:sp>
        <p:nvSpPr>
          <p:cNvPr id="16" name="Стрілка вниз 15"/>
          <p:cNvSpPr/>
          <p:nvPr/>
        </p:nvSpPr>
        <p:spPr>
          <a:xfrm>
            <a:off x="6143625" y="2000250"/>
            <a:ext cx="714375" cy="500063"/>
          </a:xfrm>
          <a:prstGeom prst="downArrow">
            <a:avLst/>
          </a:prstGeom>
          <a:solidFill>
            <a:schemeClr val="tx1">
              <a:lumMod val="6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17" name="Стрілка вправо 16"/>
          <p:cNvSpPr/>
          <p:nvPr/>
        </p:nvSpPr>
        <p:spPr>
          <a:xfrm>
            <a:off x="4143375" y="2857500"/>
            <a:ext cx="642938" cy="142875"/>
          </a:xfrm>
          <a:prstGeom prst="rightArrow">
            <a:avLst/>
          </a:prstGeom>
          <a:solidFill>
            <a:schemeClr val="tx1">
              <a:lumMod val="6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19" name="Стрілка вправо 18"/>
          <p:cNvSpPr/>
          <p:nvPr/>
        </p:nvSpPr>
        <p:spPr>
          <a:xfrm>
            <a:off x="4143375" y="4572000"/>
            <a:ext cx="642938" cy="142875"/>
          </a:xfrm>
          <a:prstGeom prst="rightArrow">
            <a:avLst/>
          </a:prstGeom>
          <a:solidFill>
            <a:schemeClr val="tx1">
              <a:lumMod val="6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0" name="Стрілка вправо 19"/>
          <p:cNvSpPr/>
          <p:nvPr/>
        </p:nvSpPr>
        <p:spPr>
          <a:xfrm>
            <a:off x="4143375" y="5286375"/>
            <a:ext cx="642938" cy="142875"/>
          </a:xfrm>
          <a:prstGeom prst="rightArrow">
            <a:avLst/>
          </a:prstGeom>
          <a:solidFill>
            <a:schemeClr val="tx1">
              <a:lumMod val="6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1" name="Стрілка вправо 20"/>
          <p:cNvSpPr/>
          <p:nvPr/>
        </p:nvSpPr>
        <p:spPr>
          <a:xfrm>
            <a:off x="4143375" y="3714750"/>
            <a:ext cx="642938" cy="142875"/>
          </a:xfrm>
          <a:prstGeom prst="rightArrow">
            <a:avLst/>
          </a:prstGeom>
          <a:solidFill>
            <a:schemeClr val="tx1">
              <a:lumMod val="6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3500"/>
                            </p:stCondLst>
                            <p:childTnLst>
                              <p:par>
                                <p:cTn id="13" presetID="10" presetClass="entr" presetSubtype="0"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5000"/>
                            </p:stCondLst>
                            <p:childTnLst>
                              <p:par>
                                <p:cTn id="17" presetID="10" presetClass="entr" presetSubtype="0" fill="hold"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6500"/>
                            </p:stCondLst>
                            <p:childTnLst>
                              <p:par>
                                <p:cTn id="21" presetID="10" presetClass="entr" presetSubtype="0" fill="hold"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8000"/>
                            </p:stCondLst>
                            <p:childTnLst>
                              <p:par>
                                <p:cTn id="25" presetID="10" presetClass="entr" presetSubtype="0" fill="hold" nodeType="after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9500"/>
                            </p:stCondLst>
                            <p:childTnLst>
                              <p:par>
                                <p:cTn id="29" presetID="10" presetClass="entr" presetSubtype="0" fill="hold" nodeType="after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11000"/>
                            </p:stCondLst>
                            <p:childTnLst>
                              <p:par>
                                <p:cTn id="33" presetID="10" presetClass="entr" presetSubtype="0"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childTnLst>
                          </p:cTn>
                        </p:par>
                        <p:par>
                          <p:cTn id="36" fill="hold">
                            <p:stCondLst>
                              <p:cond delay="12500"/>
                            </p:stCondLst>
                            <p:childTnLst>
                              <p:par>
                                <p:cTn id="37" presetID="10" presetClass="entr" presetSubtype="0"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childTnLst>
                                </p:cTn>
                              </p:par>
                            </p:childTnLst>
                          </p:cTn>
                        </p:par>
                        <p:par>
                          <p:cTn id="40" fill="hold">
                            <p:stCondLst>
                              <p:cond delay="14000"/>
                            </p:stCondLst>
                            <p:childTnLst>
                              <p:par>
                                <p:cTn id="41" presetID="10" presetClass="entr" presetSubtype="0" fill="hold" nodeType="afterEffect">
                                  <p:stCondLst>
                                    <p:cond delay="5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childTnLst>
                                </p:cTn>
                              </p:par>
                            </p:childTnLst>
                          </p:cTn>
                        </p:par>
                        <p:par>
                          <p:cTn id="44" fill="hold">
                            <p:stCondLst>
                              <p:cond delay="15500"/>
                            </p:stCondLst>
                            <p:childTnLst>
                              <p:par>
                                <p:cTn id="45" presetID="10" presetClass="entr" presetSubtype="0" fill="hold" grpId="0" nodeType="afterEffect">
                                  <p:stCondLst>
                                    <p:cond delay="5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childTnLst>
                                </p:cTn>
                              </p:par>
                            </p:childTnLst>
                          </p:cTn>
                        </p:par>
                        <p:par>
                          <p:cTn id="48" fill="hold">
                            <p:stCondLst>
                              <p:cond delay="17000"/>
                            </p:stCondLst>
                            <p:childTnLst>
                              <p:par>
                                <p:cTn id="49" presetID="10" presetClass="entr" presetSubtype="0" fill="hold" nodeType="afterEffect">
                                  <p:stCondLst>
                                    <p:cond delay="50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childTnLst>
                                </p:cTn>
                              </p:par>
                            </p:childTnLst>
                          </p:cTn>
                        </p:par>
                        <p:par>
                          <p:cTn id="52" fill="hold">
                            <p:stCondLst>
                              <p:cond delay="18500"/>
                            </p:stCondLst>
                            <p:childTnLst>
                              <p:par>
                                <p:cTn id="53" presetID="10" presetClass="entr" presetSubtype="0" fill="hold" grpId="0" nodeType="afterEffect">
                                  <p:stCondLst>
                                    <p:cond delay="50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childTnLst>
                                </p:cTn>
                              </p:par>
                            </p:childTnLst>
                          </p:cTn>
                        </p:par>
                        <p:par>
                          <p:cTn id="56" fill="hold">
                            <p:stCondLst>
                              <p:cond delay="20000"/>
                            </p:stCondLst>
                            <p:childTnLst>
                              <p:par>
                                <p:cTn id="57" presetID="10" presetClass="entr" presetSubtype="0" fill="hold" nodeType="afterEffect">
                                  <p:stCondLst>
                                    <p:cond delay="50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childTnLst>
                                </p:cTn>
                              </p:par>
                            </p:childTnLst>
                          </p:cTn>
                        </p:par>
                        <p:par>
                          <p:cTn id="60" fill="hold">
                            <p:stCondLst>
                              <p:cond delay="21500"/>
                            </p:stCondLst>
                            <p:childTnLst>
                              <p:par>
                                <p:cTn id="61" presetID="10"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childTnLst>
                                </p:cTn>
                              </p:par>
                            </p:childTnLst>
                          </p:cTn>
                        </p:par>
                        <p:par>
                          <p:cTn id="64" fill="hold">
                            <p:stCondLst>
                              <p:cond delay="23000"/>
                            </p:stCondLst>
                            <p:childTnLst>
                              <p:par>
                                <p:cTn id="65" presetID="10" presetClass="entr" presetSubtype="0" fill="hold" nodeType="afterEffect">
                                  <p:stCondLst>
                                    <p:cond delay="50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emida"/>
          <p:cNvPicPr>
            <a:picLocks noChangeAspect="1" noChangeArrowheads="1"/>
          </p:cNvPicPr>
          <p:nvPr/>
        </p:nvPicPr>
        <p:blipFill>
          <a:blip r:embed="rId2" cstate="print"/>
          <a:srcRect/>
          <a:stretch>
            <a:fillRect/>
          </a:stretch>
        </p:blipFill>
        <p:spPr bwMode="auto">
          <a:xfrm>
            <a:off x="4714876" y="357166"/>
            <a:ext cx="3571900" cy="62049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500063" y="1285875"/>
            <a:ext cx="3786187" cy="4094163"/>
          </a:xfrm>
          <a:prstGeom prst="rect">
            <a:avLst/>
          </a:prstGeom>
          <a:noFill/>
        </p:spPr>
        <p:txBody>
          <a:bodyPr>
            <a:spAutoFit/>
          </a:bodyPr>
          <a:lstStyle/>
          <a:p>
            <a:pPr>
              <a:defRPr/>
            </a:pPr>
            <a:r>
              <a:rPr lang="uk-UA" sz="3600" dirty="0">
                <a:solidFill>
                  <a:srgbClr val="FFFF00"/>
                </a:solidFill>
              </a:rPr>
              <a:t>Ознаки злочину:</a:t>
            </a:r>
          </a:p>
          <a:p>
            <a:pPr>
              <a:defRPr/>
            </a:pPr>
            <a:endParaRPr lang="uk-UA" sz="3200" dirty="0"/>
          </a:p>
          <a:p>
            <a:pPr marL="342900" indent="-342900">
              <a:buFont typeface="+mj-lt"/>
              <a:buAutoNum type="arabicPeriod"/>
              <a:defRPr/>
            </a:pPr>
            <a:r>
              <a:rPr lang="uk-UA" sz="3200" dirty="0"/>
              <a:t>суспільна небезпечність;</a:t>
            </a:r>
          </a:p>
          <a:p>
            <a:pPr marL="342900" indent="-342900">
              <a:buFont typeface="+mj-lt"/>
              <a:buAutoNum type="arabicPeriod"/>
              <a:defRPr/>
            </a:pPr>
            <a:r>
              <a:rPr lang="uk-UA" sz="3200" dirty="0"/>
              <a:t>протиправність;</a:t>
            </a:r>
          </a:p>
          <a:p>
            <a:pPr marL="342900" indent="-342900">
              <a:buFont typeface="+mj-lt"/>
              <a:buAutoNum type="arabicPeriod"/>
              <a:defRPr/>
            </a:pPr>
            <a:r>
              <a:rPr lang="uk-UA" sz="3200" dirty="0"/>
              <a:t>винність;</a:t>
            </a:r>
          </a:p>
          <a:p>
            <a:pPr marL="342900" indent="-342900">
              <a:buFont typeface="+mj-lt"/>
              <a:buAutoNum type="arabicPeriod"/>
              <a:defRPr/>
            </a:pPr>
            <a:r>
              <a:rPr lang="uk-UA" sz="3200" dirty="0"/>
              <a:t>юридична відповідальність.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50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anim calcmode="lin" valueType="num">
                                      <p:cBhvr>
                                        <p:cTn id="8" dur="500" fill="hold"/>
                                        <p:tgtEl>
                                          <p:spTgt spid="32770"/>
                                        </p:tgtEl>
                                        <p:attrNameLst>
                                          <p:attrName>style.rotation</p:attrName>
                                        </p:attrNameLst>
                                      </p:cBhvr>
                                      <p:tavLst>
                                        <p:tav tm="0">
                                          <p:val>
                                            <p:fltVal val="720"/>
                                          </p:val>
                                        </p:tav>
                                        <p:tav tm="100000">
                                          <p:val>
                                            <p:fltVal val="0"/>
                                          </p:val>
                                        </p:tav>
                                      </p:tavLst>
                                    </p:anim>
                                    <p:anim calcmode="lin" valueType="num">
                                      <p:cBhvr>
                                        <p:cTn id="9" dur="500" fill="hold"/>
                                        <p:tgtEl>
                                          <p:spTgt spid="32770"/>
                                        </p:tgtEl>
                                        <p:attrNameLst>
                                          <p:attrName>ppt_h</p:attrName>
                                        </p:attrNameLst>
                                      </p:cBhvr>
                                      <p:tavLst>
                                        <p:tav tm="0">
                                          <p:val>
                                            <p:fltVal val="0"/>
                                          </p:val>
                                        </p:tav>
                                        <p:tav tm="100000">
                                          <p:val>
                                            <p:strVal val="#ppt_h"/>
                                          </p:val>
                                        </p:tav>
                                      </p:tavLst>
                                    </p:anim>
                                    <p:anim calcmode="lin" valueType="num">
                                      <p:cBhvr>
                                        <p:cTn id="10" dur="500" fill="hold"/>
                                        <p:tgtEl>
                                          <p:spTgt spid="32770"/>
                                        </p:tgtEl>
                                        <p:attrNameLst>
                                          <p:attrName>ppt_w</p:attrName>
                                        </p:attrNameLst>
                                      </p:cBhvr>
                                      <p:tavLst>
                                        <p:tav tm="0">
                                          <p:val>
                                            <p:fltVal val="0"/>
                                          </p:val>
                                        </p:tav>
                                        <p:tav tm="100000">
                                          <p:val>
                                            <p:strVal val="#ppt_w"/>
                                          </p:val>
                                        </p:tav>
                                      </p:tavLst>
                                    </p:anim>
                                  </p:childTnLst>
                                </p:cTn>
                              </p:par>
                              <p:par>
                                <p:cTn id="11" presetID="27" presetClass="entr" presetSubtype="0" fill="hold" grpId="0" nodeType="withEffect">
                                  <p:stCondLst>
                                    <p:cond delay="50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pPr eaLnBrk="1" hangingPunct="1">
              <a:defRPr/>
            </a:pPr>
            <a:r>
              <a:rPr lang="uk-UA" dirty="0" smtClean="0">
                <a:solidFill>
                  <a:schemeClr val="tx2">
                    <a:lumMod val="75000"/>
                  </a:schemeClr>
                </a:solidFill>
              </a:rPr>
              <a:t>А з чого все починається?</a:t>
            </a:r>
            <a:endParaRPr lang="ru-RU" dirty="0" smtClean="0">
              <a:solidFill>
                <a:schemeClr val="tx2">
                  <a:lumMod val="75000"/>
                </a:schemeClr>
              </a:solidFill>
            </a:endParaRPr>
          </a:p>
        </p:txBody>
      </p:sp>
      <p:pic>
        <p:nvPicPr>
          <p:cNvPr id="8195" name="Picture 5" descr="1209286813_111"/>
          <p:cNvPicPr>
            <a:picLocks noChangeAspect="1" noChangeArrowheads="1"/>
          </p:cNvPicPr>
          <p:nvPr/>
        </p:nvPicPr>
        <p:blipFill>
          <a:blip r:embed="rId2" cstate="print"/>
          <a:srcRect/>
          <a:stretch>
            <a:fillRect/>
          </a:stretch>
        </p:blipFill>
        <p:spPr bwMode="auto">
          <a:xfrm>
            <a:off x="4572000" y="1714500"/>
            <a:ext cx="4391025" cy="4608513"/>
          </a:xfrm>
          <a:prstGeom prst="rect">
            <a:avLst/>
          </a:prstGeom>
          <a:noFill/>
          <a:ln w="9525">
            <a:noFill/>
            <a:miter lim="800000"/>
            <a:headEnd/>
            <a:tailEnd/>
          </a:ln>
        </p:spPr>
      </p:pic>
      <p:sp>
        <p:nvSpPr>
          <p:cNvPr id="8196" name="Rectangle 6"/>
          <p:cNvSpPr>
            <a:spLocks noGrp="1" noChangeArrowheads="1"/>
          </p:cNvSpPr>
          <p:nvPr>
            <p:ph type="body" idx="1"/>
          </p:nvPr>
        </p:nvSpPr>
        <p:spPr>
          <a:xfrm>
            <a:off x="0" y="1143000"/>
            <a:ext cx="4714875" cy="5508625"/>
          </a:xfrm>
        </p:spPr>
        <p:txBody>
          <a:bodyPr anchor="ctr">
            <a:spAutoFit/>
          </a:bodyPr>
          <a:lstStyle/>
          <a:p>
            <a:pPr marL="0" indent="0" eaLnBrk="1" hangingPunct="1">
              <a:spcBef>
                <a:spcPct val="0"/>
              </a:spcBef>
              <a:buClrTx/>
              <a:buSzTx/>
              <a:buFontTx/>
              <a:buNone/>
              <a:defRPr/>
            </a:pPr>
            <a:r>
              <a:rPr lang="uk-UA" sz="2800" b="1" dirty="0" smtClean="0">
                <a:effectLst/>
                <a:latin typeface="Times New Roman" pitchFamily="18" charset="0"/>
                <a:cs typeface="Times New Roman" pitchFamily="18" charset="0"/>
              </a:rPr>
              <a:t>            </a:t>
            </a:r>
            <a:r>
              <a:rPr lang="uk-UA" b="1" dirty="0" smtClean="0">
                <a:solidFill>
                  <a:srgbClr val="FFC000"/>
                </a:solidFill>
                <a:effectLst/>
                <a:latin typeface="Times New Roman" pitchFamily="18" charset="0"/>
                <a:cs typeface="Times New Roman" pitchFamily="18" charset="0"/>
              </a:rPr>
              <a:t>Причини злочинів, вчинених неповнолітніми:</a:t>
            </a:r>
          </a:p>
          <a:p>
            <a:pPr marL="514350" indent="-514350" eaLnBrk="1" hangingPunct="1">
              <a:spcBef>
                <a:spcPct val="0"/>
              </a:spcBef>
              <a:buClrTx/>
              <a:buSzTx/>
              <a:buFont typeface="+mj-lt"/>
              <a:buAutoNum type="arabicPeriod"/>
              <a:defRPr/>
            </a:pPr>
            <a:r>
              <a:rPr lang="uk-UA" dirty="0" smtClean="0">
                <a:effectLst/>
                <a:latin typeface="Times New Roman" pitchFamily="18" charset="0"/>
                <a:cs typeface="Times New Roman" pitchFamily="18" charset="0"/>
              </a:rPr>
              <a:t>Економічні (зниження рівня життя в умовах перехідної економіки, матеріальні проблеми в   сім’ї, матеріальна незабезпеченість дітей).</a:t>
            </a:r>
          </a:p>
          <a:p>
            <a:pPr marL="0" indent="0">
              <a:spcBef>
                <a:spcPct val="0"/>
              </a:spcBef>
              <a:buClrTx/>
              <a:buSzTx/>
              <a:buFontTx/>
              <a:buNone/>
              <a:defRPr/>
            </a:pPr>
            <a:r>
              <a:rPr lang="uk-UA" dirty="0" smtClean="0">
                <a:effectLst/>
                <a:latin typeface="Times New Roman" pitchFamily="18" charset="0"/>
                <a:cs typeface="Times New Roman" pitchFamily="18" charset="0"/>
              </a:rPr>
              <a:t>2. Бездоглядність дітей.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31106"/>
                                        </p:tgtEl>
                                        <p:attrNameLst>
                                          <p:attrName>style.visibility</p:attrName>
                                        </p:attrNameLst>
                                      </p:cBhvr>
                                      <p:to>
                                        <p:strVal val="visible"/>
                                      </p:to>
                                    </p:set>
                                    <p:anim calcmode="lin" valueType="num">
                                      <p:cBhvr>
                                        <p:cTn id="7" dur="1000" fill="hold"/>
                                        <p:tgtEl>
                                          <p:spTgt spid="431106"/>
                                        </p:tgtEl>
                                        <p:attrNameLst>
                                          <p:attrName>ppt_w</p:attrName>
                                        </p:attrNameLst>
                                      </p:cBhvr>
                                      <p:tavLst>
                                        <p:tav tm="0">
                                          <p:val>
                                            <p:fltVal val="0"/>
                                          </p:val>
                                        </p:tav>
                                        <p:tav tm="100000">
                                          <p:val>
                                            <p:strVal val="#ppt_w"/>
                                          </p:val>
                                        </p:tav>
                                      </p:tavLst>
                                    </p:anim>
                                    <p:anim calcmode="lin" valueType="num">
                                      <p:cBhvr>
                                        <p:cTn id="8" dur="1000" fill="hold"/>
                                        <p:tgtEl>
                                          <p:spTgt spid="431106"/>
                                        </p:tgtEl>
                                        <p:attrNameLst>
                                          <p:attrName>ppt_h</p:attrName>
                                        </p:attrNameLst>
                                      </p:cBhvr>
                                      <p:tavLst>
                                        <p:tav tm="0">
                                          <p:val>
                                            <p:fltVal val="0"/>
                                          </p:val>
                                        </p:tav>
                                        <p:tav tm="100000">
                                          <p:val>
                                            <p:strVal val="#ppt_h"/>
                                          </p:val>
                                        </p:tav>
                                      </p:tavLst>
                                    </p:anim>
                                    <p:anim calcmode="lin" valueType="num">
                                      <p:cBhvr>
                                        <p:cTn id="9" dur="1000" fill="hold"/>
                                        <p:tgtEl>
                                          <p:spTgt spid="431106"/>
                                        </p:tgtEl>
                                        <p:attrNameLst>
                                          <p:attrName>style.rotation</p:attrName>
                                        </p:attrNameLst>
                                      </p:cBhvr>
                                      <p:tavLst>
                                        <p:tav tm="0">
                                          <p:val>
                                            <p:fltVal val="90"/>
                                          </p:val>
                                        </p:tav>
                                        <p:tav tm="100000">
                                          <p:val>
                                            <p:fltVal val="0"/>
                                          </p:val>
                                        </p:tav>
                                      </p:tavLst>
                                    </p:anim>
                                    <p:animEffect transition="in" filter="fade">
                                      <p:cBhvr>
                                        <p:cTn id="10" dur="1000"/>
                                        <p:tgtEl>
                                          <p:spTgt spid="431106"/>
                                        </p:tgtEl>
                                      </p:cBhvr>
                                    </p:animEffect>
                                  </p:childTnLst>
                                </p:cTn>
                              </p:par>
                            </p:childTnLst>
                          </p:cTn>
                        </p:par>
                        <p:par>
                          <p:cTn id="11" fill="hold">
                            <p:stCondLst>
                              <p:cond delay="2000"/>
                            </p:stCondLst>
                            <p:childTnLst>
                              <p:par>
                                <p:cTn id="12" presetID="18" presetClass="entr" presetSubtype="12" fill="hold" nodeType="after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strips(downLeft)">
                                      <p:cBhvr>
                                        <p:cTn id="14" dur="500"/>
                                        <p:tgtEl>
                                          <p:spTgt spid="8195"/>
                                        </p:tgtEl>
                                      </p:cBhvr>
                                    </p:animEffect>
                                  </p:childTnLst>
                                </p:cTn>
                              </p:par>
                            </p:childTnLst>
                          </p:cTn>
                        </p:par>
                        <p:par>
                          <p:cTn id="15" fill="hold">
                            <p:stCondLst>
                              <p:cond delay="2500"/>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8196">
                                            <p:txEl>
                                              <p:pRg st="0" end="0"/>
                                            </p:txEl>
                                          </p:spTgt>
                                        </p:tgtEl>
                                        <p:attrNameLst>
                                          <p:attrName>style.visibility</p:attrName>
                                        </p:attrNameLst>
                                      </p:cBhvr>
                                      <p:to>
                                        <p:strVal val="visible"/>
                                      </p:to>
                                    </p:set>
                                    <p:anim calcmode="discrete" valueType="clr">
                                      <p:cBhvr override="childStyle">
                                        <p:cTn id="18" dur="80"/>
                                        <p:tgtEl>
                                          <p:spTgt spid="81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196">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8196">
                                            <p:txEl>
                                              <p:pRg st="0" end="0"/>
                                            </p:txEl>
                                          </p:spTgt>
                                        </p:tgtEl>
                                        <p:attrNameLst>
                                          <p:attrName>fill.type</p:attrName>
                                        </p:attrNameLst>
                                      </p:cBhvr>
                                      <p:to>
                                        <p:strVal val="solid"/>
                                      </p:to>
                                    </p:set>
                                  </p:childTnLst>
                                </p:cTn>
                              </p:par>
                            </p:childTnLst>
                          </p:cTn>
                        </p:par>
                        <p:par>
                          <p:cTn id="21" fill="hold">
                            <p:stCondLst>
                              <p:cond delay="4100"/>
                            </p:stCondLst>
                            <p:childTnLst>
                              <p:par>
                                <p:cTn id="22" presetID="47" presetClass="entr" presetSubtype="0" fill="hold" nodeType="afterEffect">
                                  <p:stCondLst>
                                    <p:cond delay="0"/>
                                  </p:stCondLst>
                                  <p:childTnLst>
                                    <p:set>
                                      <p:cBhvr>
                                        <p:cTn id="23" dur="1" fill="hold">
                                          <p:stCondLst>
                                            <p:cond delay="0"/>
                                          </p:stCondLst>
                                        </p:cTn>
                                        <p:tgtEl>
                                          <p:spTgt spid="8196">
                                            <p:txEl>
                                              <p:pRg st="1" end="1"/>
                                            </p:txEl>
                                          </p:spTgt>
                                        </p:tgtEl>
                                        <p:attrNameLst>
                                          <p:attrName>style.visibility</p:attrName>
                                        </p:attrNameLst>
                                      </p:cBhvr>
                                      <p:to>
                                        <p:strVal val="visible"/>
                                      </p:to>
                                    </p:set>
                                    <p:animEffect transition="in" filter="fade">
                                      <p:cBhvr>
                                        <p:cTn id="24" dur="1000"/>
                                        <p:tgtEl>
                                          <p:spTgt spid="8196">
                                            <p:txEl>
                                              <p:pRg st="1" end="1"/>
                                            </p:txEl>
                                          </p:spTgt>
                                        </p:tgtEl>
                                      </p:cBhvr>
                                    </p:animEffect>
                                    <p:anim calcmode="lin" valueType="num">
                                      <p:cBhvr>
                                        <p:cTn id="25" dur="1000" fill="hold"/>
                                        <p:tgtEl>
                                          <p:spTgt spid="819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8196">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5100"/>
                            </p:stCondLst>
                            <p:childTnLst>
                              <p:par>
                                <p:cTn id="28" presetID="47" presetClass="entr" presetSubtype="0" fill="hold" nodeType="afterEffect">
                                  <p:stCondLst>
                                    <p:cond delay="0"/>
                                  </p:stCondLst>
                                  <p:childTnLst>
                                    <p:set>
                                      <p:cBhvr>
                                        <p:cTn id="29" dur="1" fill="hold">
                                          <p:stCondLst>
                                            <p:cond delay="0"/>
                                          </p:stCondLst>
                                        </p:cTn>
                                        <p:tgtEl>
                                          <p:spTgt spid="8196">
                                            <p:txEl>
                                              <p:pRg st="2" end="2"/>
                                            </p:txEl>
                                          </p:spTgt>
                                        </p:tgtEl>
                                        <p:attrNameLst>
                                          <p:attrName>style.visibility</p:attrName>
                                        </p:attrNameLst>
                                      </p:cBhvr>
                                      <p:to>
                                        <p:strVal val="visible"/>
                                      </p:to>
                                    </p:set>
                                    <p:animEffect transition="in" filter="fade">
                                      <p:cBhvr>
                                        <p:cTn id="30" dur="1000"/>
                                        <p:tgtEl>
                                          <p:spTgt spid="8196">
                                            <p:txEl>
                                              <p:pRg st="2" end="2"/>
                                            </p:txEl>
                                          </p:spTgt>
                                        </p:tgtEl>
                                      </p:cBhvr>
                                    </p:animEffect>
                                    <p:anim calcmode="lin" valueType="num">
                                      <p:cBhvr>
                                        <p:cTn id="31" dur="1000" fill="hold"/>
                                        <p:tgtEl>
                                          <p:spTgt spid="8196">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819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731_4"/>
          <p:cNvPicPr>
            <a:picLocks noChangeAspect="1" noChangeArrowheads="1"/>
          </p:cNvPicPr>
          <p:nvPr/>
        </p:nvPicPr>
        <p:blipFill>
          <a:blip r:embed="rId2" cstate="print"/>
          <a:srcRect/>
          <a:stretch>
            <a:fillRect/>
          </a:stretch>
        </p:blipFill>
        <p:spPr bwMode="auto">
          <a:xfrm>
            <a:off x="4427538" y="1412875"/>
            <a:ext cx="4321175" cy="5256213"/>
          </a:xfrm>
          <a:prstGeom prst="rect">
            <a:avLst/>
          </a:prstGeom>
          <a:noFill/>
          <a:ln w="9525">
            <a:noFill/>
            <a:miter lim="800000"/>
            <a:headEnd/>
            <a:tailEnd/>
          </a:ln>
        </p:spPr>
      </p:pic>
      <p:sp>
        <p:nvSpPr>
          <p:cNvPr id="9219" name="Rectangle 9"/>
          <p:cNvSpPr>
            <a:spLocks noGrp="1" noChangeArrowheads="1"/>
          </p:cNvSpPr>
          <p:nvPr>
            <p:ph idx="1"/>
          </p:nvPr>
        </p:nvSpPr>
        <p:spPr>
          <a:xfrm>
            <a:off x="457200" y="1600200"/>
            <a:ext cx="3971925" cy="3540125"/>
          </a:xfrm>
          <a:noFill/>
        </p:spPr>
        <p:txBody>
          <a:bodyPr anchor="ctr">
            <a:spAutoFit/>
          </a:bodyPr>
          <a:lstStyle/>
          <a:p>
            <a:pPr marL="0" indent="0" eaLnBrk="1" hangingPunct="1">
              <a:spcBef>
                <a:spcPct val="0"/>
              </a:spcBef>
              <a:buClrTx/>
              <a:buSzTx/>
              <a:buFontTx/>
              <a:buNone/>
            </a:pPr>
            <a:r>
              <a:rPr lang="uk-UA" smtClean="0">
                <a:effectLst/>
                <a:latin typeface="Times New Roman" pitchFamily="18" charset="0"/>
                <a:cs typeface="Times New Roman" pitchFamily="18" charset="0"/>
              </a:rPr>
              <a:t>3. Розлучення батьків, що спонукає до втечі з дому.</a:t>
            </a:r>
          </a:p>
          <a:p>
            <a:pPr marL="0" indent="0" eaLnBrk="1" hangingPunct="1">
              <a:spcBef>
                <a:spcPct val="0"/>
              </a:spcBef>
              <a:buClrTx/>
              <a:buSzTx/>
              <a:buFontTx/>
              <a:buNone/>
            </a:pPr>
            <a:endParaRPr lang="uk-UA" smtClean="0">
              <a:effectLst/>
              <a:latin typeface="Times New Roman" pitchFamily="18" charset="0"/>
              <a:cs typeface="Times New Roman" pitchFamily="18" charset="0"/>
            </a:endParaRPr>
          </a:p>
          <a:p>
            <a:pPr marL="0" indent="0" eaLnBrk="1" hangingPunct="1">
              <a:spcBef>
                <a:spcPct val="0"/>
              </a:spcBef>
              <a:buClrTx/>
              <a:buSzTx/>
              <a:buFontTx/>
              <a:buNone/>
            </a:pPr>
            <a:r>
              <a:rPr lang="uk-UA" smtClean="0">
                <a:effectLst/>
                <a:latin typeface="Times New Roman" pitchFamily="18" charset="0"/>
                <a:cs typeface="Times New Roman" pitchFamily="18" charset="0"/>
              </a:rPr>
              <a:t>4. Негативний вплив ЗМІ, “безвиховна кінопродукція”.</a:t>
            </a:r>
          </a:p>
        </p:txBody>
      </p:sp>
      <p:sp>
        <p:nvSpPr>
          <p:cNvPr id="13" name="Rectangle 9"/>
          <p:cNvSpPr txBox="1">
            <a:spLocks noChangeArrowheads="1"/>
          </p:cNvSpPr>
          <p:nvPr/>
        </p:nvSpPr>
        <p:spPr bwMode="auto">
          <a:xfrm>
            <a:off x="500063" y="142875"/>
            <a:ext cx="8143875" cy="1200150"/>
          </a:xfrm>
          <a:prstGeom prst="rect">
            <a:avLst/>
          </a:prstGeom>
          <a:noFill/>
          <a:ln w="9525">
            <a:noFill/>
            <a:miter lim="800000"/>
            <a:headEnd/>
            <a:tailEnd/>
          </a:ln>
          <a:effectLst/>
        </p:spPr>
        <p:txBody>
          <a:bodyPr anchor="ctr">
            <a:spAutoFit/>
          </a:bodyPr>
          <a:lstStyle/>
          <a:p>
            <a:pPr algn="ctr">
              <a:defRPr/>
            </a:pPr>
            <a:r>
              <a:rPr lang="uk-UA" sz="3600" kern="0" dirty="0">
                <a:solidFill>
                  <a:schemeClr val="tx2">
                    <a:lumMod val="75000"/>
                  </a:schemeClr>
                </a:solidFill>
                <a:latin typeface="Times New Roman" pitchFamily="18" charset="0"/>
                <a:cs typeface="Times New Roman" pitchFamily="18" charset="0"/>
              </a:rPr>
              <a:t>Скажи “ Ні ” наркотикам – залишись людиною!</a:t>
            </a:r>
            <a:endParaRPr lang="uk-UA" sz="3600" kern="0" dirty="0">
              <a:solidFill>
                <a:schemeClr val="tx2">
                  <a:lumMod val="75000"/>
                </a:schemeClr>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1000"/>
                                        <p:tgtEl>
                                          <p:spTgt spid="9218"/>
                                        </p:tgtEl>
                                      </p:cBhvr>
                                    </p:animEffect>
                                    <p:anim calcmode="lin" valueType="num">
                                      <p:cBhvr>
                                        <p:cTn id="12" dur="1000" fill="hold"/>
                                        <p:tgtEl>
                                          <p:spTgt spid="9218"/>
                                        </p:tgtEl>
                                        <p:attrNameLst>
                                          <p:attrName>ppt_x</p:attrName>
                                        </p:attrNameLst>
                                      </p:cBhvr>
                                      <p:tavLst>
                                        <p:tav tm="0">
                                          <p:val>
                                            <p:strVal val="#ppt_x"/>
                                          </p:val>
                                        </p:tav>
                                        <p:tav tm="100000">
                                          <p:val>
                                            <p:strVal val="#ppt_x"/>
                                          </p:val>
                                        </p:tav>
                                      </p:tavLst>
                                    </p:anim>
                                    <p:anim calcmode="lin" valueType="num">
                                      <p:cBhvr>
                                        <p:cTn id="13" dur="1000" fill="hold"/>
                                        <p:tgtEl>
                                          <p:spTgt spid="92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9219">
                                            <p:txEl>
                                              <p:pRg st="0" end="0"/>
                                            </p:txEl>
                                          </p:spTgt>
                                        </p:tgtEl>
                                        <p:attrNameLst>
                                          <p:attrName>style.visibility</p:attrName>
                                        </p:attrNameLst>
                                      </p:cBhvr>
                                      <p:to>
                                        <p:strVal val="visible"/>
                                      </p:to>
                                    </p:set>
                                    <p:animEffect transition="in" filter="fade">
                                      <p:cBhvr>
                                        <p:cTn id="17" dur="1000"/>
                                        <p:tgtEl>
                                          <p:spTgt spid="9219">
                                            <p:txEl>
                                              <p:pRg st="0" end="0"/>
                                            </p:txEl>
                                          </p:spTgt>
                                        </p:tgtEl>
                                      </p:cBhvr>
                                    </p:animEffect>
                                    <p:anim calcmode="lin" valueType="num">
                                      <p:cBhvr>
                                        <p:cTn id="1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9219">
                                            <p:txEl>
                                              <p:pRg st="2" end="2"/>
                                            </p:txEl>
                                          </p:spTgt>
                                        </p:tgtEl>
                                        <p:attrNameLst>
                                          <p:attrName>style.visibility</p:attrName>
                                        </p:attrNameLst>
                                      </p:cBhvr>
                                      <p:to>
                                        <p:strVal val="visible"/>
                                      </p:to>
                                    </p:set>
                                    <p:animEffect transition="in" filter="fade">
                                      <p:cBhvr>
                                        <p:cTn id="23" dur="1000"/>
                                        <p:tgtEl>
                                          <p:spTgt spid="9219">
                                            <p:txEl>
                                              <p:pRg st="2" end="2"/>
                                            </p:txEl>
                                          </p:spTgt>
                                        </p:tgtEl>
                                      </p:cBhvr>
                                    </p:animEffect>
                                    <p:anim calcmode="lin" valueType="num">
                                      <p:cBhvr>
                                        <p:cTn id="24"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4" name="Rectangle 4"/>
          <p:cNvSpPr>
            <a:spLocks noGrp="1" noChangeArrowheads="1"/>
          </p:cNvSpPr>
          <p:nvPr>
            <p:ph type="title"/>
          </p:nvPr>
        </p:nvSpPr>
        <p:spPr/>
        <p:txBody>
          <a:bodyPr/>
          <a:lstStyle/>
          <a:p>
            <a:pPr eaLnBrk="1" hangingPunct="1">
              <a:defRPr/>
            </a:pPr>
            <a:r>
              <a:rPr lang="uk-UA" sz="4000" dirty="0" smtClean="0">
                <a:solidFill>
                  <a:schemeClr val="tx2">
                    <a:lumMod val="75000"/>
                  </a:schemeClr>
                </a:solidFill>
              </a:rPr>
              <a:t>Подивись, тобі ще хочеться алкоголю?</a:t>
            </a:r>
            <a:endParaRPr lang="ru-RU" sz="4000" dirty="0" smtClean="0">
              <a:solidFill>
                <a:schemeClr val="tx2">
                  <a:lumMod val="75000"/>
                </a:schemeClr>
              </a:solidFill>
            </a:endParaRPr>
          </a:p>
        </p:txBody>
      </p:sp>
      <p:sp>
        <p:nvSpPr>
          <p:cNvPr id="435205" name="Rectangle 5"/>
          <p:cNvSpPr>
            <a:spLocks noGrp="1" noChangeArrowheads="1"/>
          </p:cNvSpPr>
          <p:nvPr>
            <p:ph type="body" sz="half" idx="1"/>
          </p:nvPr>
        </p:nvSpPr>
        <p:spPr>
          <a:xfrm>
            <a:off x="457200" y="1600200"/>
            <a:ext cx="3970338" cy="4495800"/>
          </a:xfrm>
        </p:spPr>
        <p:txBody>
          <a:bodyPr/>
          <a:lstStyle/>
          <a:p>
            <a:pPr eaLnBrk="1" hangingPunct="1">
              <a:defRPr/>
            </a:pPr>
            <a:endParaRPr lang="uk-UA" smtClean="0"/>
          </a:p>
        </p:txBody>
      </p:sp>
      <p:sp>
        <p:nvSpPr>
          <p:cNvPr id="435206" name="Rectangle 6"/>
          <p:cNvSpPr>
            <a:spLocks noGrp="1" noChangeArrowheads="1"/>
          </p:cNvSpPr>
          <p:nvPr>
            <p:ph type="body" sz="half" idx="2"/>
          </p:nvPr>
        </p:nvSpPr>
        <p:spPr>
          <a:xfrm>
            <a:off x="4648200" y="1357313"/>
            <a:ext cx="4038600" cy="4738687"/>
          </a:xfrm>
        </p:spPr>
        <p:txBody>
          <a:bodyPr/>
          <a:lstStyle/>
          <a:p>
            <a:pPr eaLnBrk="1" hangingPunct="1">
              <a:buFont typeface="Wingdings" pitchFamily="2" charset="2"/>
              <a:buNone/>
              <a:defRPr/>
            </a:pPr>
            <a:r>
              <a:rPr lang="uk-UA" sz="3200" dirty="0" smtClean="0">
                <a:latin typeface="Times New Roman" pitchFamily="18" charset="0"/>
                <a:cs typeface="Times New Roman" pitchFamily="18" charset="0"/>
              </a:rPr>
              <a:t>5. Незадовільна організація дозвілля та відпочинку.</a:t>
            </a:r>
          </a:p>
          <a:p>
            <a:pPr eaLnBrk="1" hangingPunct="1">
              <a:buFont typeface="Wingdings" pitchFamily="2" charset="2"/>
              <a:buNone/>
              <a:defRPr/>
            </a:pPr>
            <a:endParaRPr lang="uk-UA" sz="3200" dirty="0" smtClean="0">
              <a:latin typeface="Times New Roman" pitchFamily="18" charset="0"/>
              <a:cs typeface="Times New Roman" pitchFamily="18" charset="0"/>
            </a:endParaRPr>
          </a:p>
          <a:p>
            <a:pPr eaLnBrk="1" hangingPunct="1">
              <a:buFont typeface="Wingdings" pitchFamily="2" charset="2"/>
              <a:buNone/>
              <a:defRPr/>
            </a:pPr>
            <a:r>
              <a:rPr lang="uk-UA" sz="3200" dirty="0" smtClean="0">
                <a:latin typeface="Times New Roman" pitchFamily="18" charset="0"/>
                <a:cs typeface="Times New Roman" pitchFamily="18" charset="0"/>
              </a:rPr>
              <a:t>6. Зловживання алкоголем та наркотичними речовинами.</a:t>
            </a:r>
          </a:p>
        </p:txBody>
      </p:sp>
      <p:pic>
        <p:nvPicPr>
          <p:cNvPr id="10245" name="Picture 7" descr="14621"/>
          <p:cNvPicPr>
            <a:picLocks noChangeAspect="1" noChangeArrowheads="1"/>
          </p:cNvPicPr>
          <p:nvPr/>
        </p:nvPicPr>
        <p:blipFill>
          <a:blip r:embed="rId2" cstate="print"/>
          <a:srcRect/>
          <a:stretch>
            <a:fillRect/>
          </a:stretch>
        </p:blipFill>
        <p:spPr bwMode="auto">
          <a:xfrm>
            <a:off x="250825" y="1628775"/>
            <a:ext cx="4249738" cy="4464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35204"/>
                                        </p:tgtEl>
                                        <p:attrNameLst>
                                          <p:attrName>style.visibility</p:attrName>
                                        </p:attrNameLst>
                                      </p:cBhvr>
                                      <p:to>
                                        <p:strVal val="visible"/>
                                      </p:to>
                                    </p:set>
                                    <p:anim calcmode="lin" valueType="num">
                                      <p:cBhvr>
                                        <p:cTn id="7" dur="1000" fill="hold"/>
                                        <p:tgtEl>
                                          <p:spTgt spid="435204"/>
                                        </p:tgtEl>
                                        <p:attrNameLst>
                                          <p:attrName>ppt_x</p:attrName>
                                        </p:attrNameLst>
                                      </p:cBhvr>
                                      <p:tavLst>
                                        <p:tav tm="0">
                                          <p:val>
                                            <p:strVal val="#ppt_x-.2"/>
                                          </p:val>
                                        </p:tav>
                                        <p:tav tm="100000">
                                          <p:val>
                                            <p:strVal val="#ppt_x"/>
                                          </p:val>
                                        </p:tav>
                                      </p:tavLst>
                                    </p:anim>
                                    <p:anim calcmode="lin" valueType="num">
                                      <p:cBhvr>
                                        <p:cTn id="8" dur="1000" fill="hold"/>
                                        <p:tgtEl>
                                          <p:spTgt spid="43520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5204"/>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p:cTn id="13" dur="1000" fill="hold"/>
                                        <p:tgtEl>
                                          <p:spTgt spid="10245"/>
                                        </p:tgtEl>
                                        <p:attrNameLst>
                                          <p:attrName>ppt_x</p:attrName>
                                        </p:attrNameLst>
                                      </p:cBhvr>
                                      <p:tavLst>
                                        <p:tav tm="0">
                                          <p:val>
                                            <p:strVal val="#ppt_x-.2"/>
                                          </p:val>
                                        </p:tav>
                                        <p:tav tm="100000">
                                          <p:val>
                                            <p:strVal val="#ppt_x"/>
                                          </p:val>
                                        </p:tav>
                                      </p:tavLst>
                                    </p:anim>
                                    <p:anim calcmode="lin" valueType="num">
                                      <p:cBhvr>
                                        <p:cTn id="14" dur="1000" fill="hold"/>
                                        <p:tgtEl>
                                          <p:spTgt spid="1024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245"/>
                                        </p:tgtEl>
                                      </p:cBhvr>
                                    </p:animEffect>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35206">
                                            <p:txEl>
                                              <p:pRg st="0" end="0"/>
                                            </p:txEl>
                                          </p:spTgt>
                                        </p:tgtEl>
                                        <p:attrNameLst>
                                          <p:attrName>style.visibility</p:attrName>
                                        </p:attrNameLst>
                                      </p:cBhvr>
                                      <p:to>
                                        <p:strVal val="visible"/>
                                      </p:to>
                                    </p:set>
                                    <p:animEffect transition="in" filter="fade">
                                      <p:cBhvr>
                                        <p:cTn id="19" dur="1000"/>
                                        <p:tgtEl>
                                          <p:spTgt spid="435206">
                                            <p:txEl>
                                              <p:pRg st="0" end="0"/>
                                            </p:txEl>
                                          </p:spTgt>
                                        </p:tgtEl>
                                      </p:cBhvr>
                                    </p:animEffect>
                                    <p:anim calcmode="lin" valueType="num">
                                      <p:cBhvr>
                                        <p:cTn id="20" dur="1000" fill="hold"/>
                                        <p:tgtEl>
                                          <p:spTgt spid="43520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3520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435206">
                                            <p:txEl>
                                              <p:pRg st="2" end="2"/>
                                            </p:txEl>
                                          </p:spTgt>
                                        </p:tgtEl>
                                        <p:attrNameLst>
                                          <p:attrName>style.visibility</p:attrName>
                                        </p:attrNameLst>
                                      </p:cBhvr>
                                      <p:to>
                                        <p:strVal val="visible"/>
                                      </p:to>
                                    </p:set>
                                    <p:animEffect transition="in" filter="fade">
                                      <p:cBhvr>
                                        <p:cTn id="25" dur="1000"/>
                                        <p:tgtEl>
                                          <p:spTgt spid="435206">
                                            <p:txEl>
                                              <p:pRg st="2" end="2"/>
                                            </p:txEl>
                                          </p:spTgt>
                                        </p:tgtEl>
                                      </p:cBhvr>
                                    </p:animEffect>
                                    <p:anim calcmode="lin" valueType="num">
                                      <p:cBhvr>
                                        <p:cTn id="26" dur="1000" fill="hold"/>
                                        <p:tgtEl>
                                          <p:spTgt spid="43520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3520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Grp="1" noChangeArrowheads="1"/>
          </p:cNvSpPr>
          <p:nvPr>
            <p:ph type="title"/>
          </p:nvPr>
        </p:nvSpPr>
        <p:spPr/>
        <p:txBody>
          <a:bodyPr/>
          <a:lstStyle/>
          <a:p>
            <a:pPr eaLnBrk="1" hangingPunct="1">
              <a:defRPr/>
            </a:pPr>
            <a:r>
              <a:rPr lang="uk-UA" dirty="0" smtClean="0">
                <a:solidFill>
                  <a:schemeClr val="tx2">
                    <a:lumMod val="75000"/>
                  </a:schemeClr>
                </a:solidFill>
              </a:rPr>
              <a:t>Знай, цьому є альтернатива!</a:t>
            </a:r>
            <a:endParaRPr lang="ru-RU" dirty="0" smtClean="0"/>
          </a:p>
        </p:txBody>
      </p:sp>
      <p:sp>
        <p:nvSpPr>
          <p:cNvPr id="433157" name="Rectangle 5"/>
          <p:cNvSpPr>
            <a:spLocks noGrp="1" noChangeArrowheads="1"/>
          </p:cNvSpPr>
          <p:nvPr>
            <p:ph type="body" sz="half" idx="1"/>
          </p:nvPr>
        </p:nvSpPr>
        <p:spPr/>
        <p:txBody>
          <a:bodyPr/>
          <a:lstStyle/>
          <a:p>
            <a:pPr eaLnBrk="1" hangingPunct="1">
              <a:defRPr/>
            </a:pPr>
            <a:endParaRPr lang="uk-UA" smtClean="0"/>
          </a:p>
        </p:txBody>
      </p:sp>
      <p:sp>
        <p:nvSpPr>
          <p:cNvPr id="433158" name="Rectangle 6"/>
          <p:cNvSpPr>
            <a:spLocks noGrp="1" noChangeArrowheads="1"/>
          </p:cNvSpPr>
          <p:nvPr>
            <p:ph type="body" sz="half" idx="2"/>
          </p:nvPr>
        </p:nvSpPr>
        <p:spPr>
          <a:xfrm>
            <a:off x="4429125" y="1700213"/>
            <a:ext cx="4714875" cy="4495800"/>
          </a:xfrm>
        </p:spPr>
        <p:txBody>
          <a:bodyPr/>
          <a:lstStyle/>
          <a:p>
            <a:pPr eaLnBrk="1" hangingPunct="1">
              <a:buFont typeface="Wingdings" pitchFamily="2" charset="2"/>
              <a:buNone/>
              <a:defRPr/>
            </a:pPr>
            <a:r>
              <a:rPr lang="uk-UA" sz="3200" dirty="0" smtClean="0">
                <a:latin typeface="Times New Roman" pitchFamily="18" charset="0"/>
                <a:cs typeface="Times New Roman" pitchFamily="18" charset="0"/>
              </a:rPr>
              <a:t>7. Лінощі, незайнятість освітою або роботою.</a:t>
            </a:r>
          </a:p>
          <a:p>
            <a:pPr eaLnBrk="1" hangingPunct="1">
              <a:buFont typeface="Wingdings" pitchFamily="2" charset="2"/>
              <a:buNone/>
              <a:defRPr/>
            </a:pPr>
            <a:endParaRPr lang="uk-UA" sz="3200" dirty="0" smtClean="0">
              <a:latin typeface="Times New Roman" pitchFamily="18" charset="0"/>
              <a:cs typeface="Times New Roman" pitchFamily="18" charset="0"/>
            </a:endParaRPr>
          </a:p>
          <a:p>
            <a:pPr eaLnBrk="1" hangingPunct="1">
              <a:buFont typeface="Wingdings" pitchFamily="2" charset="2"/>
              <a:buNone/>
              <a:defRPr/>
            </a:pPr>
            <a:r>
              <a:rPr lang="uk-UA" sz="3200" dirty="0" smtClean="0">
                <a:latin typeface="Times New Roman" pitchFamily="18" charset="0"/>
                <a:cs typeface="Times New Roman" pitchFamily="18" charset="0"/>
              </a:rPr>
              <a:t>8. Нігілізм (нехтування законами), жорстокість поведінки неповнолітніх.</a:t>
            </a:r>
          </a:p>
          <a:p>
            <a:pPr eaLnBrk="1" hangingPunct="1">
              <a:defRPr/>
            </a:pPr>
            <a:endParaRPr lang="uk-UA" dirty="0" smtClean="0"/>
          </a:p>
        </p:txBody>
      </p:sp>
      <p:pic>
        <p:nvPicPr>
          <p:cNvPr id="11269" name="Picture 10" descr="07F73A73-FF5A-4D1D-90AB-0566DC100C4C_mw800_s"/>
          <p:cNvPicPr>
            <a:picLocks noChangeAspect="1" noChangeArrowheads="1"/>
          </p:cNvPicPr>
          <p:nvPr/>
        </p:nvPicPr>
        <p:blipFill>
          <a:blip r:embed="rId2" cstate="print"/>
          <a:srcRect/>
          <a:stretch>
            <a:fillRect/>
          </a:stretch>
        </p:blipFill>
        <p:spPr bwMode="auto">
          <a:xfrm>
            <a:off x="357188" y="1643063"/>
            <a:ext cx="4176712" cy="4608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33156"/>
                                        </p:tgtEl>
                                        <p:attrNameLst>
                                          <p:attrName>style.visibility</p:attrName>
                                        </p:attrNameLst>
                                      </p:cBhvr>
                                      <p:to>
                                        <p:strVal val="visible"/>
                                      </p:to>
                                    </p:set>
                                    <p:anim calcmode="lin" valueType="num">
                                      <p:cBhvr>
                                        <p:cTn id="7" dur="1000" fill="hold"/>
                                        <p:tgtEl>
                                          <p:spTgt spid="433156"/>
                                        </p:tgtEl>
                                        <p:attrNameLst>
                                          <p:attrName>ppt_x</p:attrName>
                                        </p:attrNameLst>
                                      </p:cBhvr>
                                      <p:tavLst>
                                        <p:tav tm="0">
                                          <p:val>
                                            <p:strVal val="#ppt_x-.2"/>
                                          </p:val>
                                        </p:tav>
                                        <p:tav tm="100000">
                                          <p:val>
                                            <p:strVal val="#ppt_x"/>
                                          </p:val>
                                        </p:tav>
                                      </p:tavLst>
                                    </p:anim>
                                    <p:anim calcmode="lin" valueType="num">
                                      <p:cBhvr>
                                        <p:cTn id="8" dur="1000" fill="hold"/>
                                        <p:tgtEl>
                                          <p:spTgt spid="4331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3156"/>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p:cTn id="13" dur="1000" fill="hold"/>
                                        <p:tgtEl>
                                          <p:spTgt spid="11269"/>
                                        </p:tgtEl>
                                        <p:attrNameLst>
                                          <p:attrName>ppt_x</p:attrName>
                                        </p:attrNameLst>
                                      </p:cBhvr>
                                      <p:tavLst>
                                        <p:tav tm="0">
                                          <p:val>
                                            <p:strVal val="#ppt_x-.2"/>
                                          </p:val>
                                        </p:tav>
                                        <p:tav tm="100000">
                                          <p:val>
                                            <p:strVal val="#ppt_x"/>
                                          </p:val>
                                        </p:tav>
                                      </p:tavLst>
                                    </p:anim>
                                    <p:anim calcmode="lin" valueType="num">
                                      <p:cBhvr>
                                        <p:cTn id="14"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269"/>
                                        </p:tgtEl>
                                      </p:cBhvr>
                                    </p:animEffect>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33158">
                                            <p:txEl>
                                              <p:pRg st="0" end="0"/>
                                            </p:txEl>
                                          </p:spTgt>
                                        </p:tgtEl>
                                        <p:attrNameLst>
                                          <p:attrName>style.visibility</p:attrName>
                                        </p:attrNameLst>
                                      </p:cBhvr>
                                      <p:to>
                                        <p:strVal val="visible"/>
                                      </p:to>
                                    </p:set>
                                    <p:animEffect transition="in" filter="fade">
                                      <p:cBhvr>
                                        <p:cTn id="19" dur="1000"/>
                                        <p:tgtEl>
                                          <p:spTgt spid="433158">
                                            <p:txEl>
                                              <p:pRg st="0" end="0"/>
                                            </p:txEl>
                                          </p:spTgt>
                                        </p:tgtEl>
                                      </p:cBhvr>
                                    </p:animEffect>
                                    <p:anim calcmode="lin" valueType="num">
                                      <p:cBhvr>
                                        <p:cTn id="20" dur="1000" fill="hold"/>
                                        <p:tgtEl>
                                          <p:spTgt spid="43315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33158">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433158">
                                            <p:txEl>
                                              <p:pRg st="2" end="2"/>
                                            </p:txEl>
                                          </p:spTgt>
                                        </p:tgtEl>
                                        <p:attrNameLst>
                                          <p:attrName>style.visibility</p:attrName>
                                        </p:attrNameLst>
                                      </p:cBhvr>
                                      <p:to>
                                        <p:strVal val="visible"/>
                                      </p:to>
                                    </p:set>
                                    <p:animEffect transition="in" filter="fade">
                                      <p:cBhvr>
                                        <p:cTn id="25" dur="1000"/>
                                        <p:tgtEl>
                                          <p:spTgt spid="433158">
                                            <p:txEl>
                                              <p:pRg st="2" end="2"/>
                                            </p:txEl>
                                          </p:spTgt>
                                        </p:tgtEl>
                                      </p:cBhvr>
                                    </p:animEffect>
                                    <p:anim calcmode="lin" valueType="num">
                                      <p:cBhvr>
                                        <p:cTn id="26" dur="1000" fill="hold"/>
                                        <p:tgtEl>
                                          <p:spTgt spid="433158">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3315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6" grpId="0"/>
    </p:bldLst>
  </p:timing>
</p:sld>
</file>

<file path=ppt/theme/theme1.xml><?xml version="1.0" encoding="utf-8"?>
<a:theme xmlns:a="http://schemas.openxmlformats.org/drawingml/2006/main" name="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
      </a:majorFont>
      <a:minorFont>
        <a:latin typeface="Tahoma"/>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389</TotalTime>
  <Words>996</Words>
  <Application>Microsoft Office PowerPoint</Application>
  <PresentationFormat>Экран (4:3)</PresentationFormat>
  <Paragraphs>138</Paragraphs>
  <Slides>19</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Разрез</vt:lpstr>
      <vt:lpstr>Диаграмма Microsoft Graph</vt:lpstr>
      <vt:lpstr>Семінар учнів</vt:lpstr>
      <vt:lpstr>Рівень злочинності серед неповнолітніх</vt:lpstr>
      <vt:lpstr>У ІІ півріччі 2013 року на обліку в підрозділах кримінальної міліції у справах дітей органів внутрішніх справ України знаходилося 12 тис. 837 учнів (з них 14,7% дівчат)</vt:lpstr>
      <vt:lpstr>Слайд 4</vt:lpstr>
      <vt:lpstr>Слайд 5</vt:lpstr>
      <vt:lpstr>А з чого все починається?</vt:lpstr>
      <vt:lpstr>Слайд 7</vt:lpstr>
      <vt:lpstr>Подивись, тобі ще хочеться алкоголю?</vt:lpstr>
      <vt:lpstr>Знай, цьому є альтернатива!</vt:lpstr>
      <vt:lpstr>Кодекс гласить</vt:lpstr>
      <vt:lpstr>Види покарань неповнолітніх</vt:lpstr>
      <vt:lpstr>Готуєшся стати дорослим, вчись відповідати за свої вчинки!</vt:lpstr>
      <vt:lpstr>Злочини, за скоєння яких підлягають кримінальній відповідальності  неповнолітні у віці від 14 до 16 років</vt:lpstr>
      <vt:lpstr>Злочини, за які відбувають покарання неповнолітні.</vt:lpstr>
      <vt:lpstr>Злочини, за які відбувають покарання неповнолітні.</vt:lpstr>
      <vt:lpstr>Слайд 16</vt:lpstr>
      <vt:lpstr>Слайд 17</vt:lpstr>
      <vt:lpstr>Слайд 18</vt:lpstr>
      <vt:lpstr>Слайд 19</vt:lpstr>
    </vt:vector>
  </TitlesOfParts>
  <Company>tnpu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Злочин і кара</dc:title>
  <dc:creator>student</dc:creator>
  <cp:lastModifiedBy>127</cp:lastModifiedBy>
  <cp:revision>40</cp:revision>
  <cp:lastPrinted>1601-01-01T00:00:00Z</cp:lastPrinted>
  <dcterms:created xsi:type="dcterms:W3CDTF">2009-02-10T11:16:37Z</dcterms:created>
  <dcterms:modified xsi:type="dcterms:W3CDTF">2014-02-25T20:55:46Z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