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5" r:id="rId6"/>
    <p:sldId id="266" r:id="rId7"/>
    <p:sldId id="264" r:id="rId8"/>
    <p:sldId id="267" r:id="rId9"/>
    <p:sldId id="263" r:id="rId10"/>
    <p:sldId id="261" r:id="rId11"/>
    <p:sldId id="262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591F0-36A3-49E7-ACB2-407CE5F191FE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A82A1-29C8-4597-BCDD-8544250127B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87A7-92A2-4CD4-9C1C-13A0FAA106D8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082B-3400-422A-9BE2-76C3D06EE5B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87A7-92A2-4CD4-9C1C-13A0FAA106D8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082B-3400-422A-9BE2-76C3D06EE5B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87A7-92A2-4CD4-9C1C-13A0FAA106D8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082B-3400-422A-9BE2-76C3D06EE5B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87A7-92A2-4CD4-9C1C-13A0FAA106D8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082B-3400-422A-9BE2-76C3D06EE5B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87A7-92A2-4CD4-9C1C-13A0FAA106D8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082B-3400-422A-9BE2-76C3D06EE5B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87A7-92A2-4CD4-9C1C-13A0FAA106D8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082B-3400-422A-9BE2-76C3D06EE5B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87A7-92A2-4CD4-9C1C-13A0FAA106D8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082B-3400-422A-9BE2-76C3D06EE5B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87A7-92A2-4CD4-9C1C-13A0FAA106D8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082B-3400-422A-9BE2-76C3D06EE5B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87A7-92A2-4CD4-9C1C-13A0FAA106D8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082B-3400-422A-9BE2-76C3D06EE5B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87A7-92A2-4CD4-9C1C-13A0FAA106D8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082B-3400-422A-9BE2-76C3D06EE5B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87A7-92A2-4CD4-9C1C-13A0FAA106D8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082B-3400-422A-9BE2-76C3D06EE5B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087A7-92A2-4CD4-9C1C-13A0FAA106D8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3082B-3400-422A-9BE2-76C3D06EE5B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_Microsoft_Office_Excel_97-20032.xls"/><Relationship Id="rId4" Type="http://schemas.openxmlformats.org/officeDocument/2006/relationships/oleObject" Target="../embeddings/______Microsoft_Office_Excel_97-20031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242674" y="692696"/>
            <a:ext cx="655083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Досвід роботи </a:t>
            </a:r>
          </a:p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вчителя математики,</a:t>
            </a:r>
          </a:p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фізики, інформатики</a:t>
            </a:r>
            <a:endParaRPr lang="uk-U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3645024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dirty="0" smtClean="0"/>
              <a:t>Освіта – вища 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Стаж роботи – 20 років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Кваліфікаційна категорія – вища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 Педагогічне звання – старший вчитель</a:t>
            </a:r>
            <a:endParaRPr lang="ru-RU" dirty="0"/>
          </a:p>
        </p:txBody>
      </p:sp>
      <p:pic>
        <p:nvPicPr>
          <p:cNvPr id="6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140968"/>
            <a:ext cx="2520950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1547813" y="188640"/>
            <a:ext cx="741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         Секція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математики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Шумської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філії МАН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Викладач: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ПОПОВИЧ ОКСАНА СВЯТОСЛАВІВНА</a:t>
            </a:r>
          </a:p>
          <a:p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Вчитель вищої категорії, старший вчитель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848"/>
            <a:ext cx="4499992" cy="40962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CIMG1376.JPG"/>
          <p:cNvPicPr>
            <a:picLocks noChangeAspect="1"/>
          </p:cNvPicPr>
          <p:nvPr/>
        </p:nvPicPr>
        <p:blipFill>
          <a:blip r:embed="rId4" cstate="print"/>
          <a:srcRect l="10792" t="19094" r="13146"/>
          <a:stretch>
            <a:fillRect/>
          </a:stretch>
        </p:blipFill>
        <p:spPr>
          <a:xfrm>
            <a:off x="3311352" y="1844824"/>
            <a:ext cx="5832648" cy="46531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Дніпропетровськ\PICT1307.JPG"/>
          <p:cNvPicPr>
            <a:picLocks noChangeAspect="1" noChangeArrowheads="1"/>
          </p:cNvPicPr>
          <p:nvPr/>
        </p:nvPicPr>
        <p:blipFill>
          <a:blip r:embed="rId3" cstate="print"/>
          <a:srcRect t="9367" b="14662"/>
          <a:stretch>
            <a:fillRect/>
          </a:stretch>
        </p:blipFill>
        <p:spPr bwMode="auto">
          <a:xfrm>
            <a:off x="3704134" y="980728"/>
            <a:ext cx="5439866" cy="55087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5362" name="Picture 2" descr="E:\Дніпропетровськ\PICT1306.JPG"/>
          <p:cNvPicPr>
            <a:picLocks noChangeAspect="1" noChangeArrowheads="1"/>
          </p:cNvPicPr>
          <p:nvPr/>
        </p:nvPicPr>
        <p:blipFill>
          <a:blip r:embed="rId4" cstate="print"/>
          <a:srcRect l="20316"/>
          <a:stretch>
            <a:fillRect/>
          </a:stretch>
        </p:blipFill>
        <p:spPr bwMode="auto">
          <a:xfrm>
            <a:off x="323528" y="1916832"/>
            <a:ext cx="3528392" cy="41770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1979613" y="260350"/>
            <a:ext cx="56165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Викладач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філії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ПОПОВИЧ О. С. – учасник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Всеукраїнського семінару з питань розвитку науково-технічної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творчості у м. ДНІПРОПЕТРОВСЬК, 2010 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spect="1" noChangeArrowheads="1"/>
          </p:cNvSpPr>
          <p:nvPr/>
        </p:nvSpPr>
        <p:spPr bwMode="auto">
          <a:xfrm>
            <a:off x="467544" y="1052736"/>
            <a:ext cx="1430408" cy="180498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b="-18872"/>
            </a:stretch>
          </a:blip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Picture 6" descr="http://new.ukr.net/q/image/389961817.jpg?id=13337071250000064972;0;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2781300"/>
            <a:ext cx="1862138" cy="189388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7950" y="2852738"/>
            <a:ext cx="1748556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uk-UA" b="1" i="1" dirty="0" err="1">
                <a:solidFill>
                  <a:srgbClr val="FFC000"/>
                </a:solidFill>
              </a:rPr>
              <a:t>Кноль</a:t>
            </a:r>
            <a:r>
              <a:rPr lang="uk-UA" b="1" i="1" dirty="0">
                <a:solidFill>
                  <a:srgbClr val="FFC000"/>
                </a:solidFill>
              </a:rPr>
              <a:t> Вікторія</a:t>
            </a:r>
          </a:p>
        </p:txBody>
      </p:sp>
      <p:sp>
        <p:nvSpPr>
          <p:cNvPr id="13319" name="Прямоугольник 7"/>
          <p:cNvSpPr>
            <a:spLocks noChangeArrowheads="1"/>
          </p:cNvSpPr>
          <p:nvPr/>
        </p:nvSpPr>
        <p:spPr bwMode="auto">
          <a:xfrm>
            <a:off x="4067175" y="3213100"/>
            <a:ext cx="54006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200"/>
              <a:t>2011 рік</a:t>
            </a:r>
          </a:p>
          <a:p>
            <a:r>
              <a:rPr lang="uk-UA" sz="2200"/>
              <a:t>Диплом І ступеня на ІІ етапі конкурсу-захисту науково-дослідницьких робіт МАН</a:t>
            </a:r>
            <a:endParaRPr lang="ru-RU" sz="2200"/>
          </a:p>
        </p:txBody>
      </p:sp>
      <p:sp>
        <p:nvSpPr>
          <p:cNvPr id="9" name="Прямоугольник 8"/>
          <p:cNvSpPr/>
          <p:nvPr/>
        </p:nvSpPr>
        <p:spPr>
          <a:xfrm>
            <a:off x="2124075" y="4797425"/>
            <a:ext cx="19542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b="1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Геведзе</a:t>
            </a:r>
            <a:r>
              <a:rPr lang="uk-UA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Андрій</a:t>
            </a:r>
          </a:p>
        </p:txBody>
      </p:sp>
      <p:sp>
        <p:nvSpPr>
          <p:cNvPr id="13321" name="TextBox 2"/>
          <p:cNvSpPr txBox="1">
            <a:spLocks noChangeArrowheads="1"/>
          </p:cNvSpPr>
          <p:nvPr/>
        </p:nvSpPr>
        <p:spPr bwMode="auto">
          <a:xfrm>
            <a:off x="0" y="5445125"/>
            <a:ext cx="6372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/>
              <a:t>2010 рік</a:t>
            </a:r>
          </a:p>
          <a:p>
            <a:r>
              <a:rPr lang="uk-UA" sz="2400"/>
              <a:t>Диплом ІІ ступеня на ІІІ етапі конкурсу-захисту науково-дослідницьких робіт МАН</a:t>
            </a:r>
            <a:endParaRPr lang="ru-RU" sz="2400"/>
          </a:p>
        </p:txBody>
      </p:sp>
      <p:sp>
        <p:nvSpPr>
          <p:cNvPr id="11" name="Прямоугольник 10"/>
          <p:cNvSpPr/>
          <p:nvPr/>
        </p:nvSpPr>
        <p:spPr>
          <a:xfrm>
            <a:off x="6300788" y="6488113"/>
            <a:ext cx="18653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b="1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Олексюк</a:t>
            </a:r>
            <a:r>
              <a:rPr lang="uk-UA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Ірина</a:t>
            </a:r>
          </a:p>
        </p:txBody>
      </p:sp>
      <p:sp>
        <p:nvSpPr>
          <p:cNvPr id="14" name="Прямоугольник 1"/>
          <p:cNvSpPr/>
          <p:nvPr/>
        </p:nvSpPr>
        <p:spPr>
          <a:xfrm>
            <a:off x="1907704" y="35449"/>
            <a:ext cx="723629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Науково-дослідницька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робота</a:t>
            </a:r>
          </a:p>
        </p:txBody>
      </p:sp>
      <p:sp>
        <p:nvSpPr>
          <p:cNvPr id="13324" name="TextBox 6"/>
          <p:cNvSpPr txBox="1">
            <a:spLocks noChangeArrowheads="1"/>
          </p:cNvSpPr>
          <p:nvPr/>
        </p:nvSpPr>
        <p:spPr bwMode="auto">
          <a:xfrm>
            <a:off x="2051050" y="1412875"/>
            <a:ext cx="64817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Times New Roman" pitchFamily="18" charset="0"/>
                <a:cs typeface="Times New Roman" pitchFamily="18" charset="0"/>
              </a:rPr>
              <a:t>2013 рік</a:t>
            </a:r>
          </a:p>
          <a:p>
            <a:r>
              <a:rPr lang="uk-UA" sz="2400">
                <a:latin typeface="Times New Roman" pitchFamily="18" charset="0"/>
                <a:cs typeface="Times New Roman" pitchFamily="18" charset="0"/>
              </a:rPr>
              <a:t>Диплом ІІ ступеня на ІІІ етапі конкурсу-захисту науково-дослідницьких робіт МАН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нанн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3212976"/>
            <a:ext cx="3861152" cy="3345185"/>
          </a:xfrm>
          <a:prstGeom prst="rect">
            <a:avLst/>
          </a:prstGeom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524000" y="304800"/>
            <a:ext cx="6705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i="1" dirty="0"/>
              <a:t>Науково-методична проблема, </a:t>
            </a:r>
          </a:p>
          <a:p>
            <a:pPr algn="ctr">
              <a:spcBef>
                <a:spcPct val="50000"/>
              </a:spcBef>
            </a:pPr>
            <a:r>
              <a:rPr lang="uk-UA" sz="2400" i="1" dirty="0"/>
              <a:t>над якою працюю</a:t>
            </a:r>
          </a:p>
          <a:p>
            <a:pPr algn="ctr">
              <a:spcBef>
                <a:spcPct val="50000"/>
              </a:spcBef>
            </a:pPr>
            <a:r>
              <a:rPr lang="uk-UA" sz="3200" b="1" i="1" dirty="0" err="1" smtClean="0">
                <a:latin typeface="Monotype Corsiva" pitchFamily="66" charset="0"/>
              </a:rPr>
              <a:t>“Розвиток</a:t>
            </a:r>
            <a:r>
              <a:rPr lang="uk-UA" sz="3200" b="1" i="1" dirty="0" smtClean="0">
                <a:latin typeface="Monotype Corsiva" pitchFamily="66" charset="0"/>
              </a:rPr>
              <a:t>  творчих  здібностей  і креативного  мислення  </a:t>
            </a:r>
            <a:r>
              <a:rPr lang="uk-UA" sz="3200" b="1" i="1" dirty="0" err="1" smtClean="0">
                <a:latin typeface="Monotype Corsiva" pitchFamily="66" charset="0"/>
              </a:rPr>
              <a:t>школярів”</a:t>
            </a:r>
            <a:endParaRPr lang="ru-RU" sz="3200" b="1" i="1" dirty="0">
              <a:latin typeface="Monotype Corsiva" pitchFamily="66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265984" y="3429000"/>
            <a:ext cx="587801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sz="3200" dirty="0" smtClean="0">
                <a:latin typeface="Monotype Corsiva" pitchFamily="66" charset="0"/>
              </a:rPr>
              <a:t>Дати поштовх розвитку дитини </a:t>
            </a:r>
          </a:p>
          <a:p>
            <a:pPr algn="just">
              <a:spcBef>
                <a:spcPct val="50000"/>
              </a:spcBef>
            </a:pPr>
            <a:r>
              <a:rPr lang="uk-UA" sz="3200" dirty="0" smtClean="0">
                <a:latin typeface="Monotype Corsiva" pitchFamily="66" charset="0"/>
              </a:rPr>
              <a:t>її здібності розкрити до кінця</a:t>
            </a:r>
          </a:p>
          <a:p>
            <a:pPr algn="just">
              <a:spcBef>
                <a:spcPct val="50000"/>
              </a:spcBef>
            </a:pPr>
            <a:r>
              <a:rPr lang="uk-UA" sz="3200" dirty="0" smtClean="0">
                <a:latin typeface="Monotype Corsiva" pitchFamily="66" charset="0"/>
              </a:rPr>
              <a:t>Сприяти творенню людини</a:t>
            </a:r>
          </a:p>
          <a:p>
            <a:pPr algn="just">
              <a:spcBef>
                <a:spcPct val="50000"/>
              </a:spcBef>
            </a:pPr>
            <a:r>
              <a:rPr lang="uk-UA" sz="3200" dirty="0" smtClean="0">
                <a:latin typeface="Monotype Corsiva" pitchFamily="66" charset="0"/>
              </a:rPr>
              <a:t>Як особистості, дослідника, творця.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4780" name="AutoShape 12"/>
          <p:cNvCxnSpPr>
            <a:cxnSpLocks noChangeShapeType="1"/>
          </p:cNvCxnSpPr>
          <p:nvPr/>
        </p:nvCxnSpPr>
        <p:spPr bwMode="auto">
          <a:xfrm rot="10800000" flipV="1">
            <a:off x="1331913" y="3644900"/>
            <a:ext cx="771525" cy="576263"/>
          </a:xfrm>
          <a:prstGeom prst="curvedConnector2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0" y="692150"/>
            <a:ext cx="9144000" cy="6021388"/>
            <a:chOff x="0" y="527"/>
            <a:chExt cx="5760" cy="3793"/>
          </a:xfrm>
        </p:grpSpPr>
        <p:sp>
          <p:nvSpPr>
            <p:cNvPr id="21508" name="Rectangle 3" descr="Дуб"/>
            <p:cNvSpPr>
              <a:spLocks noChangeArrowheads="1"/>
            </p:cNvSpPr>
            <p:nvPr/>
          </p:nvSpPr>
          <p:spPr bwMode="auto">
            <a:xfrm>
              <a:off x="1338" y="1888"/>
              <a:ext cx="2994" cy="544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76200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4400">
                  <a:solidFill>
                    <a:srgbClr val="FF0066"/>
                  </a:solidFill>
                  <a:latin typeface="Tahoma" pitchFamily="34" charset="0"/>
                </a:rPr>
                <a:t>Я - Учитель</a:t>
              </a:r>
              <a:endParaRPr lang="ru-RU" sz="4400">
                <a:solidFill>
                  <a:srgbClr val="FF0066"/>
                </a:solidFill>
                <a:latin typeface="Tahoma" pitchFamily="34" charset="0"/>
              </a:endParaRPr>
            </a:p>
          </p:txBody>
        </p:sp>
        <p:sp>
          <p:nvSpPr>
            <p:cNvPr id="21509" name="Oval 4" descr="Пробка"/>
            <p:cNvSpPr>
              <a:spLocks noChangeArrowheads="1"/>
            </p:cNvSpPr>
            <p:nvPr/>
          </p:nvSpPr>
          <p:spPr bwMode="auto">
            <a:xfrm>
              <a:off x="0" y="663"/>
              <a:ext cx="1791" cy="1180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b="1" dirty="0" smtClean="0"/>
                <a:t>Керівник </a:t>
              </a:r>
              <a:r>
                <a:rPr lang="uk-UA" b="1" dirty="0"/>
                <a:t>районної </a:t>
              </a:r>
            </a:p>
            <a:p>
              <a:pPr algn="ctr" eaLnBrk="0" hangingPunct="0"/>
              <a:r>
                <a:rPr lang="uk-UA" b="1" dirty="0"/>
                <a:t>творчої  групи  учителів </a:t>
              </a:r>
            </a:p>
            <a:p>
              <a:pPr algn="ctr" eaLnBrk="0" hangingPunct="0"/>
              <a:r>
                <a:rPr lang="uk-UA" b="1" dirty="0"/>
                <a:t>математики</a:t>
              </a:r>
              <a:endParaRPr lang="ru-RU" b="1" dirty="0"/>
            </a:p>
          </p:txBody>
        </p:sp>
        <p:sp>
          <p:nvSpPr>
            <p:cNvPr id="21510" name="Oval 5" descr="Пробка"/>
            <p:cNvSpPr>
              <a:spLocks noChangeArrowheads="1"/>
            </p:cNvSpPr>
            <p:nvPr/>
          </p:nvSpPr>
          <p:spPr bwMode="auto">
            <a:xfrm>
              <a:off x="1973" y="527"/>
              <a:ext cx="1860" cy="108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uk-UA" b="1" dirty="0"/>
                <a:t>Керівник </a:t>
              </a:r>
            </a:p>
            <a:p>
              <a:pPr algn="ctr" eaLnBrk="0" hangingPunct="0"/>
              <a:r>
                <a:rPr lang="uk-UA" b="1" dirty="0" smtClean="0"/>
                <a:t>районного  </a:t>
              </a:r>
              <a:r>
                <a:rPr lang="uk-UA" b="1" dirty="0" err="1"/>
                <a:t>МО</a:t>
              </a:r>
              <a:endParaRPr lang="uk-UA" b="1" dirty="0"/>
            </a:p>
            <a:p>
              <a:pPr algn="ctr" eaLnBrk="0" hangingPunct="0"/>
              <a:r>
                <a:rPr lang="uk-UA" b="1" dirty="0"/>
                <a:t> учителів </a:t>
              </a:r>
            </a:p>
            <a:p>
              <a:pPr algn="ctr" eaLnBrk="0" hangingPunct="0"/>
              <a:r>
                <a:rPr lang="uk-UA" b="1" dirty="0"/>
                <a:t>математики</a:t>
              </a:r>
            </a:p>
            <a:p>
              <a:pPr algn="ctr" eaLnBrk="0" hangingPunct="0"/>
              <a:endParaRPr lang="ru-RU" b="1" dirty="0"/>
            </a:p>
          </p:txBody>
        </p:sp>
        <p:sp>
          <p:nvSpPr>
            <p:cNvPr id="21511" name="Oval 6" descr="Пробка"/>
            <p:cNvSpPr>
              <a:spLocks noChangeArrowheads="1"/>
            </p:cNvSpPr>
            <p:nvPr/>
          </p:nvSpPr>
          <p:spPr bwMode="auto">
            <a:xfrm>
              <a:off x="3833" y="709"/>
              <a:ext cx="1927" cy="1089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b="1" dirty="0"/>
                <a:t>Член </a:t>
              </a:r>
              <a:r>
                <a:rPr lang="uk-UA" b="1" dirty="0" smtClean="0"/>
                <a:t>журі, голова журі </a:t>
              </a:r>
              <a:endParaRPr lang="uk-UA" b="1" dirty="0"/>
            </a:p>
            <a:p>
              <a:pPr algn="ctr"/>
              <a:r>
                <a:rPr lang="uk-UA" b="1" dirty="0"/>
                <a:t>ІІ етапу</a:t>
              </a:r>
            </a:p>
            <a:p>
              <a:pPr algn="ctr"/>
              <a:r>
                <a:rPr lang="uk-UA" b="1" dirty="0"/>
                <a:t> </a:t>
              </a:r>
              <a:r>
                <a:rPr lang="uk-UA" b="1" dirty="0" smtClean="0"/>
                <a:t>Всеукраїнських олімпіад</a:t>
              </a:r>
              <a:endParaRPr lang="uk-UA" b="1" dirty="0"/>
            </a:p>
            <a:p>
              <a:pPr algn="ctr"/>
              <a:r>
                <a:rPr lang="uk-UA" b="1" dirty="0"/>
                <a:t>з математики</a:t>
              </a:r>
              <a:endParaRPr lang="ru-RU" b="1" dirty="0"/>
            </a:p>
          </p:txBody>
        </p:sp>
        <p:sp>
          <p:nvSpPr>
            <p:cNvPr id="21512" name="Oval 7" descr="Пробка"/>
            <p:cNvSpPr>
              <a:spLocks noChangeArrowheads="1"/>
            </p:cNvSpPr>
            <p:nvPr/>
          </p:nvSpPr>
          <p:spPr bwMode="auto">
            <a:xfrm>
              <a:off x="0" y="2659"/>
              <a:ext cx="2154" cy="1089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b="1"/>
                <a:t>Координатор міжнародного </a:t>
              </a:r>
            </a:p>
            <a:p>
              <a:pPr algn="ctr"/>
              <a:r>
                <a:rPr lang="uk-UA" b="1"/>
                <a:t>конкурсу “КЕНГУРУ”</a:t>
              </a:r>
            </a:p>
            <a:p>
              <a:pPr algn="ctr"/>
              <a:endParaRPr lang="ru-RU" b="1"/>
            </a:p>
          </p:txBody>
        </p:sp>
        <p:sp>
          <p:nvSpPr>
            <p:cNvPr id="21513" name="Oval 8" descr="Пробка"/>
            <p:cNvSpPr>
              <a:spLocks noChangeArrowheads="1"/>
            </p:cNvSpPr>
            <p:nvPr/>
          </p:nvSpPr>
          <p:spPr bwMode="auto">
            <a:xfrm>
              <a:off x="1882" y="3231"/>
              <a:ext cx="2041" cy="1089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b="1"/>
                <a:t>Координатор конкурсу </a:t>
              </a:r>
            </a:p>
            <a:p>
              <a:pPr algn="ctr"/>
              <a:r>
                <a:rPr lang="uk-UA" b="1"/>
                <a:t>з розв</a:t>
              </a:r>
              <a:r>
                <a:rPr lang="en-US" b="1"/>
                <a:t>’</a:t>
              </a:r>
              <a:r>
                <a:rPr lang="uk-UA" b="1"/>
                <a:t>язування</a:t>
              </a:r>
            </a:p>
            <a:p>
              <a:pPr algn="ctr"/>
              <a:r>
                <a:rPr lang="uk-UA" b="1"/>
                <a:t>логічних задач</a:t>
              </a:r>
              <a:endParaRPr lang="ru-RU" b="1"/>
            </a:p>
            <a:p>
              <a:pPr algn="ctr"/>
              <a:endParaRPr lang="ru-RU" b="1"/>
            </a:p>
          </p:txBody>
        </p:sp>
        <p:sp>
          <p:nvSpPr>
            <p:cNvPr id="21514" name="Oval 9" descr="Пробка"/>
            <p:cNvSpPr>
              <a:spLocks noChangeArrowheads="1"/>
            </p:cNvSpPr>
            <p:nvPr/>
          </p:nvSpPr>
          <p:spPr bwMode="auto">
            <a:xfrm>
              <a:off x="3878" y="2704"/>
              <a:ext cx="1882" cy="953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1400" b="1" dirty="0"/>
                <a:t>Викладач математики</a:t>
              </a:r>
            </a:p>
            <a:p>
              <a:pPr algn="ctr"/>
              <a:r>
                <a:rPr lang="uk-UA" sz="1400" b="1" dirty="0"/>
                <a:t>ТЕРНОПІЛЬСЬКОЇ ФІЛІЇ МАН</a:t>
              </a:r>
              <a:endParaRPr lang="ru-RU" sz="1400" dirty="0"/>
            </a:p>
            <a:p>
              <a:pPr algn="ctr"/>
              <a:r>
                <a:rPr lang="uk-UA" sz="1400" b="1" dirty="0" err="1" smtClean="0"/>
                <a:t>Шумське</a:t>
              </a:r>
              <a:r>
                <a:rPr lang="uk-UA" sz="1400" b="1" dirty="0" smtClean="0"/>
                <a:t> </a:t>
              </a:r>
              <a:r>
                <a:rPr lang="uk-UA" sz="1400" b="1" dirty="0"/>
                <a:t>відділення</a:t>
              </a:r>
              <a:endParaRPr lang="ru-RU" sz="1400" b="1" dirty="0"/>
            </a:p>
          </p:txBody>
        </p:sp>
        <p:cxnSp>
          <p:nvCxnSpPr>
            <p:cNvPr id="21515" name="AutoShape 10"/>
            <p:cNvCxnSpPr>
              <a:cxnSpLocks noChangeShapeType="1"/>
              <a:stCxn id="21508" idx="1"/>
              <a:endCxn id="21509" idx="4"/>
            </p:cNvCxnSpPr>
            <p:nvPr/>
          </p:nvCxnSpPr>
          <p:spPr bwMode="auto">
            <a:xfrm rot="10800000">
              <a:off x="896" y="1843"/>
              <a:ext cx="442" cy="317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1516" name="AutoShape 11"/>
            <p:cNvCxnSpPr>
              <a:cxnSpLocks noChangeShapeType="1"/>
              <a:endCxn id="21511" idx="4"/>
            </p:cNvCxnSpPr>
            <p:nvPr/>
          </p:nvCxnSpPr>
          <p:spPr bwMode="auto">
            <a:xfrm flipV="1">
              <a:off x="4296" y="1798"/>
              <a:ext cx="501" cy="316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1517" name="AutoShape 13"/>
            <p:cNvCxnSpPr>
              <a:cxnSpLocks noChangeShapeType="1"/>
              <a:endCxn id="21514" idx="0"/>
            </p:cNvCxnSpPr>
            <p:nvPr/>
          </p:nvCxnSpPr>
          <p:spPr bwMode="auto">
            <a:xfrm>
              <a:off x="4250" y="2341"/>
              <a:ext cx="569" cy="363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1518" name="Line 14"/>
            <p:cNvSpPr>
              <a:spLocks noChangeShapeType="1"/>
            </p:cNvSpPr>
            <p:nvPr/>
          </p:nvSpPr>
          <p:spPr bwMode="auto">
            <a:xfrm flipV="1">
              <a:off x="2835" y="1616"/>
              <a:ext cx="0" cy="31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9" name="Line 15"/>
            <p:cNvSpPr>
              <a:spLocks noChangeShapeType="1"/>
            </p:cNvSpPr>
            <p:nvPr/>
          </p:nvSpPr>
          <p:spPr bwMode="auto">
            <a:xfrm>
              <a:off x="2835" y="2432"/>
              <a:ext cx="0" cy="81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Loner\Рабочий стол\січень\18 Грудень 2013 р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6632"/>
            <a:ext cx="4432670" cy="66247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Documents and Settings\Loner\Рабочий стол\січень\18 Грудень 2013 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4314998" cy="66247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C:\Documents and Settings\Loner\Рабочий стол\січень\15 Січень 2014 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772816"/>
            <a:ext cx="2915816" cy="4230142"/>
          </a:xfrm>
          <a:prstGeom prst="rect">
            <a:avLst/>
          </a:prstGeom>
          <a:noFill/>
        </p:spPr>
      </p:pic>
      <p:pic>
        <p:nvPicPr>
          <p:cNvPr id="20485" name="Picture 5" descr="C:\Documents and Settings\Loner\Рабочий стол\січень\15 Січень 2014 р (2).jpg"/>
          <p:cNvPicPr>
            <a:picLocks noChangeAspect="1" noChangeArrowheads="1"/>
          </p:cNvPicPr>
          <p:nvPr/>
        </p:nvPicPr>
        <p:blipFill>
          <a:blip r:embed="rId4" cstate="print"/>
          <a:srcRect r="54212"/>
          <a:stretch>
            <a:fillRect/>
          </a:stretch>
        </p:blipFill>
        <p:spPr bwMode="auto">
          <a:xfrm>
            <a:off x="0" y="1196752"/>
            <a:ext cx="3491880" cy="52573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486" name="Picture 6" descr="C:\Documents and Settings\Loner\Рабочий стол\січень\15 Січень 2014 р (2).jpg"/>
          <p:cNvPicPr>
            <a:picLocks noChangeAspect="1" noChangeArrowheads="1"/>
          </p:cNvPicPr>
          <p:nvPr/>
        </p:nvPicPr>
        <p:blipFill>
          <a:blip r:embed="rId4" cstate="print"/>
          <a:srcRect l="50715"/>
          <a:stretch>
            <a:fillRect/>
          </a:stretch>
        </p:blipFill>
        <p:spPr bwMode="auto">
          <a:xfrm>
            <a:off x="5508104" y="1419044"/>
            <a:ext cx="3635896" cy="50857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699792" y="47667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СИСТЕМАТИЗАЦІЯ ДОСВІДУ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51520" y="0"/>
            <a:ext cx="86971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ГОТУЄМОСЬ ДО ОЛІМПІАДИ</a:t>
            </a:r>
            <a:endParaRPr lang="uk-U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412776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Драпалюк Тетяна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призер ІІІ етапу Всеукраїнських учнівських олімпіад з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математики: 2012 р., 2013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2014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IMG1377.JPG"/>
          <p:cNvPicPr>
            <a:picLocks noChangeAspect="1"/>
          </p:cNvPicPr>
          <p:nvPr/>
        </p:nvPicPr>
        <p:blipFill>
          <a:blip r:embed="rId3" cstate="print"/>
          <a:srcRect l="16138" t="20600" r="19288" b="5901"/>
          <a:stretch>
            <a:fillRect/>
          </a:stretch>
        </p:blipFill>
        <p:spPr>
          <a:xfrm>
            <a:off x="0" y="2204864"/>
            <a:ext cx="5184576" cy="44258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1506" name="Picture 2" descr="C:\Documents and Settings\Loner\Рабочий стол\Школа\100OLYMP\P1010294.JPG"/>
          <p:cNvPicPr>
            <a:picLocks noChangeAspect="1" noChangeArrowheads="1"/>
          </p:cNvPicPr>
          <p:nvPr/>
        </p:nvPicPr>
        <p:blipFill>
          <a:blip r:embed="rId4" cstate="print"/>
          <a:srcRect l="13686" t="18843" r="17885"/>
          <a:stretch>
            <a:fillRect/>
          </a:stretch>
        </p:blipFill>
        <p:spPr bwMode="auto">
          <a:xfrm>
            <a:off x="4535488" y="2276872"/>
            <a:ext cx="4608512" cy="40897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89248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Залучення</a:t>
            </a:r>
            <a:r>
              <a:rPr lang="ru-RU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 до </a:t>
            </a:r>
            <a:r>
              <a:rPr lang="ru-RU" sz="36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конкурсів</a:t>
            </a:r>
            <a:r>
              <a:rPr lang="ru-RU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 і </a:t>
            </a:r>
            <a:r>
              <a:rPr lang="ru-RU" sz="36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чемпіонатів</a:t>
            </a:r>
            <a:r>
              <a:rPr lang="ru-RU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.</a:t>
            </a:r>
          </a:p>
        </p:txBody>
      </p:sp>
      <p:sp>
        <p:nvSpPr>
          <p:cNvPr id="2053" name="TextBox 2"/>
          <p:cNvSpPr txBox="1">
            <a:spLocks noChangeArrowheads="1"/>
          </p:cNvSpPr>
          <p:nvPr/>
        </p:nvSpPr>
        <p:spPr bwMode="auto">
          <a:xfrm>
            <a:off x="571500" y="5357813"/>
            <a:ext cx="41735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i="1">
                <a:latin typeface="Monotype Corsiva" pitchFamily="66" charset="0"/>
                <a:cs typeface="Times New Roman" pitchFamily="18" charset="0"/>
              </a:rPr>
              <a:t>Міжнародний математичний конкурс «Кенгуру»</a:t>
            </a:r>
            <a:endParaRPr lang="ru-RU" sz="2400" i="1">
              <a:latin typeface="Monotype Corsiva" pitchFamily="66" charset="0"/>
              <a:cs typeface="Times New Roman" pitchFamily="18" charset="0"/>
            </a:endParaRPr>
          </a:p>
        </p:txBody>
      </p:sp>
      <p:graphicFrame>
        <p:nvGraphicFramePr>
          <p:cNvPr id="2050" name="Диаграмма 4"/>
          <p:cNvGraphicFramePr>
            <a:graphicFrameLocks/>
          </p:cNvGraphicFramePr>
          <p:nvPr/>
        </p:nvGraphicFramePr>
        <p:xfrm>
          <a:off x="500063" y="1428750"/>
          <a:ext cx="4572000" cy="3597275"/>
        </p:xfrm>
        <a:graphic>
          <a:graphicData uri="http://schemas.openxmlformats.org/presentationml/2006/ole">
            <p:oleObj spid="_x0000_s1026" name="Диаграмма" r:id="rId4" imgW="8065707" imgH="5273497" progId="Excel.Sheet.8">
              <p:embed/>
            </p:oleObj>
          </a:graphicData>
        </a:graphic>
      </p:graphicFrame>
      <p:graphicFrame>
        <p:nvGraphicFramePr>
          <p:cNvPr id="2051" name="Диаграмма 2"/>
          <p:cNvGraphicFramePr>
            <a:graphicFrameLocks/>
          </p:cNvGraphicFramePr>
          <p:nvPr/>
        </p:nvGraphicFramePr>
        <p:xfrm>
          <a:off x="5357813" y="1428750"/>
          <a:ext cx="3478212" cy="4040188"/>
        </p:xfrm>
        <a:graphic>
          <a:graphicData uri="http://schemas.openxmlformats.org/presentationml/2006/ole">
            <p:oleObj spid="_x0000_s1027" r:id="rId5" imgW="7151228" imgH="5127180" progId="Excel.Sheet.8">
              <p:embed/>
            </p:oleObj>
          </a:graphicData>
        </a:graphic>
      </p:graphicFrame>
      <p:sp>
        <p:nvSpPr>
          <p:cNvPr id="2054" name="TextBox 1"/>
          <p:cNvSpPr txBox="1">
            <a:spLocks noChangeArrowheads="1"/>
          </p:cNvSpPr>
          <p:nvPr/>
        </p:nvSpPr>
        <p:spPr bwMode="auto">
          <a:xfrm>
            <a:off x="4827588" y="5287963"/>
            <a:ext cx="43164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i="1">
                <a:latin typeface="Monotype Corsiva" pitchFamily="66" charset="0"/>
              </a:rPr>
              <a:t>Міжнародний чемпіонат по розв’язуванню логічних математичних задач</a:t>
            </a:r>
            <a:endParaRPr lang="uk-UA" sz="3600" i="1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 Січень 2014 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8766" y="0"/>
            <a:ext cx="534646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Карпати\100_20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80728"/>
            <a:ext cx="4248150" cy="48021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363" name="Picture 3" descr="E:\Карпати\100_2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63" y="3186113"/>
            <a:ext cx="4376737" cy="367188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364" name="Picture 4" descr="E:\Карпати\100_22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063" y="620713"/>
            <a:ext cx="4564062" cy="3422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395536" y="0"/>
            <a:ext cx="85689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800" dirty="0" smtClean="0"/>
              <a:t>НАВЧАЛЬНО-ОЗДОРОВЧИЙ МАТЕМАТИЧНИЙ ТАБІР </a:t>
            </a:r>
          </a:p>
          <a:p>
            <a:pPr algn="r"/>
            <a:r>
              <a:rPr lang="uk-UA" sz="2800" dirty="0" smtClean="0"/>
              <a:t>у с. ЯСІНЯ 2012 р.	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248</Words>
  <Application>Microsoft Office PowerPoint</Application>
  <PresentationFormat>Екран (4:3)</PresentationFormat>
  <Paragraphs>56</Paragraphs>
  <Slides>12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2</vt:i4>
      </vt:variant>
      <vt:variant>
        <vt:lpstr>Заголовки слайдів</vt:lpstr>
      </vt:variant>
      <vt:variant>
        <vt:i4>12</vt:i4>
      </vt:variant>
    </vt:vector>
  </HeadingPairs>
  <TitlesOfParts>
    <vt:vector size="15" baseType="lpstr">
      <vt:lpstr>Тема Office</vt:lpstr>
      <vt:lpstr>Диаграмма</vt:lpstr>
      <vt:lpstr>Аркуш Microsoft Office Excel 97-2003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Grey Wolf</dc:creator>
  <cp:lastModifiedBy>Grey Wolf</cp:lastModifiedBy>
  <cp:revision>19</cp:revision>
  <dcterms:created xsi:type="dcterms:W3CDTF">2013-12-09T12:58:14Z</dcterms:created>
  <dcterms:modified xsi:type="dcterms:W3CDTF">2014-01-27T12:58:00Z</dcterms:modified>
</cp:coreProperties>
</file>