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70" r:id="rId6"/>
    <p:sldId id="26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100D-6841-48DE-BCB6-A6B4DCB27BD5}" type="datetimeFigureOut">
              <a:rPr lang="uk-UA"/>
              <a:pPr>
                <a:defRPr/>
              </a:pPr>
              <a:t>13.04.2010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9853-BACE-4D89-BC01-A36DEB2D8F9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6F64B-4A74-4814-B66C-D79C44DF73D3}" type="datetimeFigureOut">
              <a:rPr lang="uk-UA"/>
              <a:pPr>
                <a:defRPr/>
              </a:pPr>
              <a:t>13.04.2010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A491-586F-4152-8560-258E1D520F2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59BBB-5706-4F7D-9602-8F794E971193}" type="datetimeFigureOut">
              <a:rPr lang="uk-UA"/>
              <a:pPr>
                <a:defRPr/>
              </a:pPr>
              <a:t>13.04.2010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0FAF-1F0C-4424-81BB-C8AEF57F704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 і схема або організаційн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F10D-4D37-4343-A4B4-B9FE178784E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7EC3-E70B-44E3-8393-E65BF6C7F703}" type="datetimeFigureOut">
              <a:rPr lang="uk-UA"/>
              <a:pPr>
                <a:defRPr/>
              </a:pPr>
              <a:t>13.04.2010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202D-A3F3-4893-9C79-F54269BD409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6483-D05E-4543-AA39-F6F1E703D529}" type="datetimeFigureOut">
              <a:rPr lang="uk-UA"/>
              <a:pPr>
                <a:defRPr/>
              </a:pPr>
              <a:t>13.04.2010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F0FF-6CB0-47E5-B6B1-9B840AEE903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A2FCA-305A-47FC-8BBE-8050196FC7DA}" type="datetimeFigureOut">
              <a:rPr lang="uk-UA"/>
              <a:pPr>
                <a:defRPr/>
              </a:pPr>
              <a:t>13.04.2010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9B28-FF9E-4238-B020-C5A541BB4D4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B58C-F377-4CE3-B019-2E8376590237}" type="datetimeFigureOut">
              <a:rPr lang="uk-UA"/>
              <a:pPr>
                <a:defRPr/>
              </a:pPr>
              <a:t>13.04.2010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4BD0-A556-4D9B-B692-B7C50E96F26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55D2-F327-4C8B-B3D8-8A0FF8BB4E5E}" type="datetimeFigureOut">
              <a:rPr lang="uk-UA"/>
              <a:pPr>
                <a:defRPr/>
              </a:pPr>
              <a:t>13.04.2010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37E8-24D4-4746-AFCC-9A33C8C8AB2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BF71-411B-4DAF-A952-30CBD56CAD25}" type="datetimeFigureOut">
              <a:rPr lang="uk-UA"/>
              <a:pPr>
                <a:defRPr/>
              </a:pPr>
              <a:t>13.04.2010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99A7-5FC3-4323-B8BC-73CFAB0B996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4124-982A-4F2E-ADB6-059D3BFD3FAB}" type="datetimeFigureOut">
              <a:rPr lang="uk-UA"/>
              <a:pPr>
                <a:defRPr/>
              </a:pPr>
              <a:t>13.04.2010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2E2F-E8FE-4E7C-8224-93CF37E3909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37F2-63F9-47E2-861F-7B5BDE5B6A65}" type="datetimeFigureOut">
              <a:rPr lang="uk-UA"/>
              <a:pPr>
                <a:defRPr/>
              </a:pPr>
              <a:t>13.04.2010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BDBA-02EB-44A6-BFDA-C439BB98FAB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2051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130C6D-8238-4209-9B60-059ECC0223BC}" type="datetimeFigureOut">
              <a:rPr lang="uk-UA"/>
              <a:pPr>
                <a:defRPr/>
              </a:pPr>
              <a:t>13.04.2010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417525-2D52-4870-A189-1859014F5D6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Рисунок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ий сувій 4"/>
          <p:cNvSpPr/>
          <p:nvPr/>
        </p:nvSpPr>
        <p:spPr>
          <a:xfrm>
            <a:off x="1143000" y="714375"/>
            <a:ext cx="7500938" cy="4000500"/>
          </a:xfrm>
          <a:prstGeom prst="horizontalScroll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1785938" y="1214438"/>
            <a:ext cx="67865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Monotype Corsiva" pitchFamily="66" charset="0"/>
              </a:rPr>
              <a:t>Нова школа ставить собі за головну мету – збудити, дати виявитися самостійним, творчим силам дитини.</a:t>
            </a:r>
          </a:p>
          <a:p>
            <a:r>
              <a:rPr lang="uk-UA" sz="2800">
                <a:latin typeface="Monotype Corsiva" pitchFamily="66" charset="0"/>
              </a:rPr>
              <a:t>Мета виховання – сформувати людину з незалежним високорозвиненим розумом, людину, яка реалізує в житті свою незалежну думку. </a:t>
            </a:r>
          </a:p>
          <a:p>
            <a:pPr algn="r"/>
            <a:r>
              <a:rPr lang="uk-UA" sz="2800">
                <a:latin typeface="Monotype Corsiva" pitchFamily="66" charset="0"/>
              </a:rPr>
              <a:t>Софія Русова.</a:t>
            </a:r>
          </a:p>
        </p:txBody>
      </p:sp>
      <p:pic>
        <p:nvPicPr>
          <p:cNvPr id="4101" name="Рисунок 7" descr="Рисунок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785938"/>
            <a:ext cx="357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8" descr="Рисунок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7" y="4857750"/>
            <a:ext cx="2737633" cy="150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29256" y="4786322"/>
            <a:ext cx="3714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Monotype Corsiva" pitchFamily="66" charset="0"/>
              </a:rPr>
              <a:t>        З досвіду роботи</a:t>
            </a:r>
          </a:p>
          <a:p>
            <a:r>
              <a:rPr lang="uk-UA" sz="2000" b="1" dirty="0" smtClean="0">
                <a:latin typeface="Monotype Corsiva" pitchFamily="66" charset="0"/>
              </a:rPr>
              <a:t>     вчителя математики </a:t>
            </a:r>
          </a:p>
          <a:p>
            <a:r>
              <a:rPr lang="uk-UA" sz="2000" b="1" dirty="0" smtClean="0">
                <a:latin typeface="Monotype Corsiva" pitchFamily="66" charset="0"/>
              </a:rPr>
              <a:t> вищої категорії, старшого вчителя</a:t>
            </a:r>
          </a:p>
          <a:p>
            <a:r>
              <a:rPr lang="uk-UA" sz="2000" b="1" dirty="0" smtClean="0">
                <a:latin typeface="Monotype Corsiva" pitchFamily="66" charset="0"/>
              </a:rPr>
              <a:t>Великодедеркальської ЗОШ І-ІІІ ст.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ПОПОВИЧ  ОКСАНИ</a:t>
            </a:r>
            <a:endParaRPr lang="uk-UA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Рисунок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-571568" y="0"/>
            <a:ext cx="97155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Шляхи   формування   творчих   вмінь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285750" y="576263"/>
            <a:ext cx="8858250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Аналізувати проблемні ситуації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Формулювати гіпотези, ставити близьку та віддалену мету коректно ставити завдання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Самостійно робити узагальнювальні висновки, визначати головне в прочитаному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Визначити на основі часткових засобів загальні способи вирішення завдань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Самостійно конструювати об’єкти із знайомих елементів на основі загальних вказівок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Знаходити нестандартні розв’язання проблем ставити нестандартні завдання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Бачити та формувати проблему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Оцінювати, чи підходить те, що знайоме в загальному вигляді, до конкретних умов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Формулювати завдання та мету, швидко знаходити потрібну інформацію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Бачити конкретні ситуації аналізувати та розв’язувати їх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Не дотримуватися постійно обраної позиції на проблему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Вирішувати завдання, в яких немає кінцевої мети та шляхів її досягнення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Здійснювати перспективне планування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Приймати рішення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>
                <a:latin typeface="Calibri" pitchFamily="34" charset="0"/>
              </a:rPr>
              <a:t>  Прогнозувати та передбачати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Рисунок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-571568" y="142852"/>
            <a:ext cx="97155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Творчість  у  колективному  розв’язанні  проблеми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714375" y="928688"/>
            <a:ext cx="82153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i="1">
                <a:latin typeface="Calibri" pitchFamily="34" charset="0"/>
              </a:rPr>
              <a:t>“… Наука є колективною творчістю і не може бути чимось іншим; вона подібна до монументальної споруди, будувати котру потрібно століття, де кожен повинен принести свій камінь, а цей камінь часто вартує йому усього життя”.                                                                       Анрі Пуанкаре.</a:t>
            </a:r>
          </a:p>
        </p:txBody>
      </p:sp>
      <p:sp>
        <p:nvSpPr>
          <p:cNvPr id="7" name="Блок-схема: альтернативний процес 6"/>
          <p:cNvSpPr/>
          <p:nvPr/>
        </p:nvSpPr>
        <p:spPr>
          <a:xfrm>
            <a:off x="1500188" y="3857625"/>
            <a:ext cx="5214937" cy="22145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2000250" y="3857625"/>
            <a:ext cx="50006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uk-UA">
                <a:latin typeface="Calibri" pitchFamily="34" charset="0"/>
              </a:rPr>
              <a:t>Мозковий штурм – безліч ідей.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uk-UA">
                <a:latin typeface="Calibri" pitchFamily="34" charset="0"/>
              </a:rPr>
              <a:t>Якість ідей зростає з їх кількістю.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uk-UA">
                <a:latin typeface="Calibri" pitchFamily="34" charset="0"/>
              </a:rPr>
              <a:t>Змагання між групами та членами груп.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uk-UA">
                <a:latin typeface="Calibri" pitchFamily="34" charset="0"/>
              </a:rPr>
              <a:t>“Інкубація” ідей, їх дозрівання.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uk-UA">
                <a:latin typeface="Calibri" pitchFamily="34" charset="0"/>
              </a:rPr>
              <a:t>Оцінка та селекція іншими групами.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0" y="6072206"/>
            <a:ext cx="892971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Творче  мислення  підсилює  індивідуальне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Рисунок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Перешкоди  творчому  мисленню</a:t>
            </a:r>
          </a:p>
        </p:txBody>
      </p:sp>
      <p:sp>
        <p:nvSpPr>
          <p:cNvPr id="5" name="Хвиля 4"/>
          <p:cNvSpPr/>
          <p:nvPr/>
        </p:nvSpPr>
        <p:spPr>
          <a:xfrm>
            <a:off x="1285875" y="785813"/>
            <a:ext cx="6572250" cy="2071687"/>
          </a:xfrm>
          <a:prstGeom prst="wav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785938" y="714375"/>
            <a:ext cx="535781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uk-UA">
                <a:latin typeface="Calibri" pitchFamily="34" charset="0"/>
              </a:rPr>
              <a:t>  </a:t>
            </a:r>
            <a:r>
              <a:rPr lang="uk-UA" sz="2000" i="1">
                <a:latin typeface="Calibri" pitchFamily="34" charset="0"/>
              </a:rPr>
              <a:t>Конформізм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uk-UA" sz="2000" i="1">
                <a:latin typeface="Calibri" pitchFamily="34" charset="0"/>
              </a:rPr>
              <a:t>  Цензура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uk-UA" sz="2000" i="1">
                <a:latin typeface="Calibri" pitchFamily="34" charset="0"/>
              </a:rPr>
              <a:t>  Ригідність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uk-UA" sz="2000" i="1">
                <a:latin typeface="Calibri" pitchFamily="34" charset="0"/>
              </a:rPr>
              <a:t>  Прагнення знайти рішення негайно</a:t>
            </a:r>
          </a:p>
        </p:txBody>
      </p:sp>
      <p:sp>
        <p:nvSpPr>
          <p:cNvPr id="7" name="Вертикальний сувій 6"/>
          <p:cNvSpPr/>
          <p:nvPr/>
        </p:nvSpPr>
        <p:spPr>
          <a:xfrm>
            <a:off x="2143125" y="3000375"/>
            <a:ext cx="5572147" cy="3571897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2571736" y="3214686"/>
            <a:ext cx="47149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400" dirty="0">
                <a:latin typeface="Monotype Corsiva" pitchFamily="66" charset="0"/>
              </a:rPr>
              <a:t>Дитину кожну змушені навчати</a:t>
            </a:r>
          </a:p>
          <a:p>
            <a:pPr>
              <a:lnSpc>
                <a:spcPct val="200000"/>
              </a:lnSpc>
            </a:pPr>
            <a:r>
              <a:rPr lang="uk-UA" sz="2400" dirty="0">
                <a:latin typeface="Monotype Corsiva" pitchFamily="66" charset="0"/>
              </a:rPr>
              <a:t>Шлях пізнання всіх істин їй відкрити</a:t>
            </a:r>
          </a:p>
          <a:p>
            <a:pPr>
              <a:lnSpc>
                <a:spcPct val="200000"/>
              </a:lnSpc>
            </a:pPr>
            <a:r>
              <a:rPr lang="uk-UA" sz="2400" dirty="0">
                <a:latin typeface="Monotype Corsiva" pitchFamily="66" charset="0"/>
              </a:rPr>
              <a:t>Ми всіх повинні творчо розвивати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>
                <a:latin typeface="Monotype Corsiva" pitchFamily="66" charset="0"/>
              </a:rPr>
              <a:t>Щоб діти вміли думати й творити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>
                <a:latin typeface="Monotype Corsiva" pitchFamily="66" charset="0"/>
              </a:rPr>
              <a:t> </a:t>
            </a:r>
            <a:r>
              <a:rPr lang="uk-UA" sz="2400" dirty="0" smtClean="0">
                <a:latin typeface="Monotype Corsiva" pitchFamily="66" charset="0"/>
              </a:rPr>
              <a:t>                           </a:t>
            </a:r>
            <a:r>
              <a:rPr lang="uk-UA" sz="2400" dirty="0" smtClean="0">
                <a:latin typeface="Monotype Corsiva" pitchFamily="66" charset="0"/>
              </a:rPr>
              <a:t>          Попович Оксана</a:t>
            </a:r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13320" name="Рисунок 8" descr="Рисунок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972488">
            <a:off x="6500813" y="3571875"/>
            <a:ext cx="5000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9" descr="Рисунок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265686">
            <a:off x="46038" y="60325"/>
            <a:ext cx="5000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0" descr="Рисунок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46498">
            <a:off x="8555038" y="95250"/>
            <a:ext cx="5000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11" descr="Рисунок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102051">
            <a:off x="42863" y="6329363"/>
            <a:ext cx="5000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12" descr="Рисунок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19728">
            <a:off x="8665369" y="6271419"/>
            <a:ext cx="5000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Рисунок 13" descr="Рисунок1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4" y="3000375"/>
            <a:ext cx="450058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Рисунок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-571568" y="142852"/>
            <a:ext cx="97155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ОСНОВНІ    ПРИНЦИПИ     РОЗВИТКУ ОСОБИСТОСТІ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857250" y="1643063"/>
            <a:ext cx="685800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4000">
                <a:latin typeface="Calibri" pitchFamily="34" charset="0"/>
              </a:rPr>
              <a:t>  Гуманізації</a:t>
            </a:r>
            <a:endParaRPr lang="uk-UA" sz="720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4000">
                <a:latin typeface="Calibri" pitchFamily="34" charset="0"/>
              </a:rPr>
              <a:t>  Солідарності</a:t>
            </a:r>
          </a:p>
          <a:p>
            <a:pPr>
              <a:buFont typeface="Wingdings" pitchFamily="2" charset="2"/>
              <a:buChar char="v"/>
            </a:pPr>
            <a:r>
              <a:rPr lang="uk-UA" sz="4000">
                <a:latin typeface="Calibri" pitchFamily="34" charset="0"/>
              </a:rPr>
              <a:t>  Розвивального навчання</a:t>
            </a:r>
          </a:p>
          <a:p>
            <a:pPr>
              <a:buFont typeface="Wingdings" pitchFamily="2" charset="2"/>
              <a:buChar char="v"/>
            </a:pPr>
            <a:r>
              <a:rPr lang="uk-UA" sz="4000">
                <a:latin typeface="Calibri" pitchFamily="34" charset="0"/>
              </a:rPr>
              <a:t>  Індивідуалізації</a:t>
            </a:r>
          </a:p>
          <a:p>
            <a:pPr>
              <a:buFont typeface="Wingdings" pitchFamily="2" charset="2"/>
              <a:buChar char="v"/>
            </a:pPr>
            <a:r>
              <a:rPr lang="uk-UA" sz="4000">
                <a:latin typeface="Calibri" pitchFamily="34" charset="0"/>
              </a:rPr>
              <a:t>  Цілісності</a:t>
            </a:r>
          </a:p>
          <a:p>
            <a:pPr>
              <a:buFont typeface="Wingdings" pitchFamily="2" charset="2"/>
              <a:buChar char="v"/>
            </a:pPr>
            <a:r>
              <a:rPr lang="uk-UA" sz="4000">
                <a:latin typeface="Calibri" pitchFamily="34" charset="0"/>
              </a:rPr>
              <a:t>  Системності</a:t>
            </a:r>
          </a:p>
          <a:p>
            <a:pPr>
              <a:buFont typeface="Wingdings" pitchFamily="2" charset="2"/>
              <a:buChar char="v"/>
            </a:pPr>
            <a:r>
              <a:rPr lang="uk-UA" sz="4000">
                <a:latin typeface="Calibri" pitchFamily="34" charset="0"/>
              </a:rPr>
              <a:t>  Варіативності</a:t>
            </a:r>
          </a:p>
        </p:txBody>
      </p:sp>
      <p:pic>
        <p:nvPicPr>
          <p:cNvPr id="5125" name="Рисунок 6" descr="Рисунок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2188"/>
            <a:ext cx="9144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Рисунок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круглений прямокутник 2"/>
          <p:cNvSpPr/>
          <p:nvPr/>
        </p:nvSpPr>
        <p:spPr>
          <a:xfrm>
            <a:off x="1143000" y="0"/>
            <a:ext cx="6858000" cy="20002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143000" y="0"/>
            <a:ext cx="66436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Monotype Corsiva" pitchFamily="66" charset="0"/>
              </a:rPr>
              <a:t>Критика</a:t>
            </a:r>
            <a:r>
              <a:rPr lang="uk-UA" sz="3200">
                <a:latin typeface="Monotype Corsiva" pitchFamily="66" charset="0"/>
              </a:rPr>
              <a:t> та </a:t>
            </a:r>
            <a:r>
              <a:rPr lang="uk-UA" sz="3200" b="1">
                <a:latin typeface="Monotype Corsiva" pitchFamily="66" charset="0"/>
              </a:rPr>
              <a:t>творчість</a:t>
            </a:r>
            <a:r>
              <a:rPr lang="uk-UA" sz="3200">
                <a:latin typeface="Monotype Corsiva" pitchFamily="66" charset="0"/>
              </a:rPr>
              <a:t> – два боки успішного розв’язання проблем.</a:t>
            </a:r>
          </a:p>
          <a:p>
            <a:r>
              <a:rPr lang="uk-UA" sz="2800">
                <a:latin typeface="Monotype Corsiva" pitchFamily="66" charset="0"/>
              </a:rPr>
              <a:t>Нетривіальне рішення не досяжне як без критичності, так і без креативності творення.</a:t>
            </a:r>
          </a:p>
        </p:txBody>
      </p:sp>
      <p:sp>
        <p:nvSpPr>
          <p:cNvPr id="7" name="Овал 6"/>
          <p:cNvSpPr/>
          <p:nvPr/>
        </p:nvSpPr>
        <p:spPr>
          <a:xfrm>
            <a:off x="3571868" y="5286388"/>
            <a:ext cx="2071702" cy="92869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/>
              <a:t>Творча знахідка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3500430" y="2143116"/>
            <a:ext cx="2071702" cy="92869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/>
              <a:t>КРИТИКА</a:t>
            </a:r>
          </a:p>
        </p:txBody>
      </p:sp>
      <p:sp>
        <p:nvSpPr>
          <p:cNvPr id="9" name="Овал 8"/>
          <p:cNvSpPr/>
          <p:nvPr/>
        </p:nvSpPr>
        <p:spPr>
          <a:xfrm>
            <a:off x="0" y="3714752"/>
            <a:ext cx="2071702" cy="92869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/>
              <a:t>Аналіз</a:t>
            </a:r>
          </a:p>
        </p:txBody>
      </p:sp>
      <p:sp>
        <p:nvSpPr>
          <p:cNvPr id="10" name="Овал 9"/>
          <p:cNvSpPr/>
          <p:nvPr/>
        </p:nvSpPr>
        <p:spPr>
          <a:xfrm>
            <a:off x="2357422" y="3714752"/>
            <a:ext cx="2071702" cy="92869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/>
              <a:t>Селекція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4714876" y="3714752"/>
            <a:ext cx="2071702" cy="92869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/>
              <a:t>Сміли-вість</a:t>
            </a:r>
          </a:p>
        </p:txBody>
      </p:sp>
      <p:sp>
        <p:nvSpPr>
          <p:cNvPr id="12" name="Овал 11"/>
          <p:cNvSpPr/>
          <p:nvPr/>
        </p:nvSpPr>
        <p:spPr>
          <a:xfrm>
            <a:off x="7072298" y="3714752"/>
            <a:ext cx="2071702" cy="92869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/>
              <a:t>Праце-любність</a:t>
            </a:r>
          </a:p>
        </p:txBody>
      </p:sp>
      <p:cxnSp>
        <p:nvCxnSpPr>
          <p:cNvPr id="14" name="Пряма зі стрілкою 13"/>
          <p:cNvCxnSpPr/>
          <p:nvPr/>
        </p:nvCxnSpPr>
        <p:spPr>
          <a:xfrm rot="10800000" flipV="1">
            <a:off x="1571625" y="2857500"/>
            <a:ext cx="1928813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/>
          <p:nvPr/>
        </p:nvCxnSpPr>
        <p:spPr>
          <a:xfrm rot="5400000">
            <a:off x="3433763" y="3138488"/>
            <a:ext cx="633412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>
            <a:off x="5500688" y="2928938"/>
            <a:ext cx="1928812" cy="785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/>
          <p:nvPr/>
        </p:nvCxnSpPr>
        <p:spPr>
          <a:xfrm rot="16200000" flipH="1">
            <a:off x="4933950" y="3209925"/>
            <a:ext cx="561975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>
            <a:off x="2071688" y="4214813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>
            <a:off x="6786563" y="4214813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 зі стрілкою 32"/>
          <p:cNvCxnSpPr/>
          <p:nvPr/>
        </p:nvCxnSpPr>
        <p:spPr>
          <a:xfrm>
            <a:off x="4429125" y="4214813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/>
          <p:nvPr/>
        </p:nvCxnSpPr>
        <p:spPr>
          <a:xfrm rot="10800000" flipV="1">
            <a:off x="5715000" y="4643438"/>
            <a:ext cx="1928813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175" name="Рисунок 35" descr="Рисунок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072063"/>
            <a:ext cx="235743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0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43" name="Text Box 52"/>
          <p:cNvSpPr txBox="1">
            <a:spLocks noChangeArrowheads="1"/>
          </p:cNvSpPr>
          <p:nvPr/>
        </p:nvSpPr>
        <p:spPr bwMode="auto">
          <a:xfrm>
            <a:off x="5416550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044" name="Text Box 53"/>
          <p:cNvSpPr txBox="1">
            <a:spLocks noChangeArrowheads="1"/>
          </p:cNvSpPr>
          <p:nvPr/>
        </p:nvSpPr>
        <p:spPr bwMode="auto">
          <a:xfrm>
            <a:off x="4071938" y="0"/>
            <a:ext cx="5202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dirty="0">
                <a:latin typeface="Calibri" pitchFamily="34" charset="0"/>
              </a:rPr>
              <a:t>	     </a:t>
            </a:r>
            <a:r>
              <a:rPr lang="uk-UA" sz="2400" i="1" dirty="0">
                <a:latin typeface="Calibri" pitchFamily="34" charset="0"/>
              </a:rPr>
              <a:t>Не  вчити  дерево  рости,</a:t>
            </a:r>
          </a:p>
          <a:p>
            <a:r>
              <a:rPr lang="uk-UA" sz="2400" i="1" dirty="0">
                <a:latin typeface="Calibri" pitchFamily="34" charset="0"/>
              </a:rPr>
              <a:t>а  створити  умови  для  його  росту.</a:t>
            </a:r>
          </a:p>
          <a:p>
            <a:r>
              <a:rPr lang="uk-UA" sz="2400" i="1" dirty="0">
                <a:latin typeface="Monotype Corsiva" pitchFamily="66" charset="0"/>
              </a:rPr>
              <a:t>                                                </a:t>
            </a:r>
            <a:r>
              <a:rPr lang="uk-UA" sz="2400" i="1" dirty="0" smtClean="0">
                <a:latin typeface="Monotype Corsiva" pitchFamily="66" charset="0"/>
              </a:rPr>
              <a:t>      Фірдоусі</a:t>
            </a:r>
            <a:endParaRPr lang="ru-RU" sz="2400" i="1" dirty="0"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3071810"/>
            <a:ext cx="1785950" cy="15716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43240" y="928670"/>
            <a:ext cx="1857388" cy="15716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86116" y="5286364"/>
            <a:ext cx="1785950" cy="1571636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200" dirty="0">
              <a:latin typeface="Monotype Corsiva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48" y="1857364"/>
            <a:ext cx="1785950" cy="15716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МАН</a:t>
            </a:r>
            <a:endParaRPr lang="uk-UA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00760" y="1928802"/>
            <a:ext cx="1785950" cy="15716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4286256"/>
            <a:ext cx="1785950" cy="157163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200" dirty="0">
              <a:latin typeface="Monotype Corsiva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15008" y="4071942"/>
            <a:ext cx="1785950" cy="1571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1285860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itchFamily="66" charset="0"/>
              </a:rPr>
              <a:t>Декада математики</a:t>
            </a:r>
            <a:endParaRPr lang="uk-UA" sz="24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4357694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itchFamily="66" charset="0"/>
              </a:rPr>
              <a:t>Міжнародний конкурс по розв’язуванню логічних задач</a:t>
            </a:r>
            <a:endParaRPr lang="uk-UA" sz="2400" dirty="0"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678" y="5500702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itchFamily="66" charset="0"/>
              </a:rPr>
              <a:t>Міжнародний конкурс </a:t>
            </a:r>
            <a:r>
              <a:rPr lang="en-US" sz="2400" dirty="0" smtClean="0">
                <a:latin typeface="Monotype Corsiva" pitchFamily="66" charset="0"/>
              </a:rPr>
              <a:t>“</a:t>
            </a:r>
            <a:r>
              <a:rPr lang="uk-UA" sz="2400" dirty="0" smtClean="0">
                <a:latin typeface="Monotype Corsiva" pitchFamily="66" charset="0"/>
              </a:rPr>
              <a:t>Кенгуру</a:t>
            </a:r>
            <a:r>
              <a:rPr lang="en-US" sz="2400" dirty="0" smtClean="0">
                <a:latin typeface="Monotype Corsiva" pitchFamily="66" charset="0"/>
              </a:rPr>
              <a:t>”</a:t>
            </a:r>
            <a:endParaRPr lang="uk-UA" sz="2400" dirty="0"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3570" y="4286256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itchFamily="66" charset="0"/>
              </a:rPr>
              <a:t>Клуб </a:t>
            </a:r>
          </a:p>
          <a:p>
            <a:pPr algn="ctr"/>
            <a:r>
              <a:rPr lang="en-US" sz="2400" dirty="0" smtClean="0">
                <a:latin typeface="Monotype Corsiva" pitchFamily="66" charset="0"/>
              </a:rPr>
              <a:t>“</a:t>
            </a:r>
            <a:r>
              <a:rPr lang="uk-UA" sz="2400" dirty="0" smtClean="0">
                <a:latin typeface="Monotype Corsiva" pitchFamily="66" charset="0"/>
              </a:rPr>
              <a:t>Юних Піфагорів</a:t>
            </a:r>
            <a:r>
              <a:rPr lang="en-US" sz="2400" dirty="0" smtClean="0">
                <a:latin typeface="Monotype Corsiva" pitchFamily="66" charset="0"/>
              </a:rPr>
              <a:t>”</a:t>
            </a:r>
            <a:endParaRPr lang="uk-UA" sz="2400" dirty="0" smtClean="0"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760" y="242886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itchFamily="66" charset="0"/>
              </a:rPr>
              <a:t>Олімпіади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3240" y="350043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onotype Corsiva" pitchFamily="66" charset="0"/>
              </a:rPr>
              <a:t>“</a:t>
            </a:r>
            <a:r>
              <a:rPr lang="uk-UA" sz="3200" dirty="0" smtClean="0">
                <a:latin typeface="Monotype Corsiva" pitchFamily="66" charset="0"/>
              </a:rPr>
              <a:t>ДУМКА</a:t>
            </a:r>
            <a:r>
              <a:rPr lang="en-US" sz="3200" dirty="0" smtClean="0">
                <a:latin typeface="Monotype Corsiva" pitchFamily="66" charset="0"/>
              </a:rPr>
              <a:t>”</a:t>
            </a:r>
            <a:endParaRPr lang="uk-UA" sz="2400" dirty="0" smtClean="0">
              <a:latin typeface="Monotype Corsiva" pitchFamily="66" charset="0"/>
            </a:endParaRPr>
          </a:p>
        </p:txBody>
      </p:sp>
      <p:cxnSp>
        <p:nvCxnSpPr>
          <p:cNvPr id="23" name="Пряма сполучна лінія 22"/>
          <p:cNvCxnSpPr>
            <a:stCxn id="9" idx="4"/>
          </p:cNvCxnSpPr>
          <p:nvPr/>
        </p:nvCxnSpPr>
        <p:spPr>
          <a:xfrm rot="5400000">
            <a:off x="3750463" y="2750339"/>
            <a:ext cx="571504" cy="714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/>
          <p:cNvCxnSpPr>
            <a:endCxn id="10" idx="0"/>
          </p:cNvCxnSpPr>
          <p:nvPr/>
        </p:nvCxnSpPr>
        <p:spPr>
          <a:xfrm rot="16200000" flipH="1">
            <a:off x="3840566" y="4947839"/>
            <a:ext cx="642918" cy="341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/>
          <p:cNvCxnSpPr/>
          <p:nvPr/>
        </p:nvCxnSpPr>
        <p:spPr>
          <a:xfrm rot="10800000" flipV="1">
            <a:off x="4857752" y="2928934"/>
            <a:ext cx="1214446" cy="5000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>
            <a:off x="4859340" y="4286256"/>
            <a:ext cx="927106" cy="2857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/>
          <p:cNvCxnSpPr/>
          <p:nvPr/>
        </p:nvCxnSpPr>
        <p:spPr>
          <a:xfrm>
            <a:off x="2428860" y="3000372"/>
            <a:ext cx="928694" cy="4286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/>
          <p:nvPr/>
        </p:nvCxnSpPr>
        <p:spPr>
          <a:xfrm rot="10800000" flipV="1">
            <a:off x="2571736" y="4214818"/>
            <a:ext cx="785818" cy="5000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0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43" name="Text Box 52"/>
          <p:cNvSpPr txBox="1">
            <a:spLocks noChangeArrowheads="1"/>
          </p:cNvSpPr>
          <p:nvPr/>
        </p:nvSpPr>
        <p:spPr bwMode="auto">
          <a:xfrm>
            <a:off x="5416550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pic>
        <p:nvPicPr>
          <p:cNvPr id="9" name="Рисунок 8" descr="P1011977.JPG"/>
          <p:cNvPicPr>
            <a:picLocks noChangeAspect="1"/>
          </p:cNvPicPr>
          <p:nvPr/>
        </p:nvPicPr>
        <p:blipFill>
          <a:blip r:embed="rId3"/>
          <a:srcRect l="10092" t="8236" r="1562" b="25986"/>
          <a:stretch>
            <a:fillRect/>
          </a:stretch>
        </p:blipFill>
        <p:spPr>
          <a:xfrm>
            <a:off x="2571736" y="2357406"/>
            <a:ext cx="6572264" cy="4500594"/>
          </a:xfrm>
          <a:prstGeom prst="rect">
            <a:avLst/>
          </a:prstGeom>
        </p:spPr>
      </p:pic>
      <p:pic>
        <p:nvPicPr>
          <p:cNvPr id="10" name="Рисунок 9" descr="P1011979.JPG"/>
          <p:cNvPicPr>
            <a:picLocks noChangeAspect="1"/>
          </p:cNvPicPr>
          <p:nvPr/>
        </p:nvPicPr>
        <p:blipFill>
          <a:blip r:embed="rId4" cstate="print"/>
          <a:srcRect r="17187" b="14500"/>
          <a:stretch>
            <a:fillRect/>
          </a:stretch>
        </p:blipFill>
        <p:spPr>
          <a:xfrm>
            <a:off x="0" y="0"/>
            <a:ext cx="4857752" cy="4492577"/>
          </a:xfrm>
          <a:prstGeom prst="rect">
            <a:avLst/>
          </a:prstGeom>
        </p:spPr>
      </p:pic>
      <p:pic>
        <p:nvPicPr>
          <p:cNvPr id="11" name="Рисунок 10" descr="Рисунок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643446"/>
            <a:ext cx="2196328" cy="19288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29190" y="0"/>
            <a:ext cx="42148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Monotype Corsiva" pitchFamily="66" charset="0"/>
              </a:rPr>
              <a:t>Збудити творчі задуми дитини,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Monotype Corsiva" pitchFamily="66" charset="0"/>
              </a:rPr>
              <a:t>Її здібності розкрити до кінця.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Monotype Corsiva" pitchFamily="66" charset="0"/>
              </a:rPr>
              <a:t>Сприяти творенню майбутнього людини,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Monotype Corsiva" pitchFamily="66" charset="0"/>
              </a:rPr>
              <a:t>Як особистості, дослідника, творця.</a:t>
            </a:r>
          </a:p>
          <a:p>
            <a:pPr algn="ctr">
              <a:lnSpc>
                <a:spcPct val="150000"/>
              </a:lnSpc>
            </a:pPr>
            <a:r>
              <a:rPr lang="uk-UA" dirty="0" smtClean="0">
                <a:latin typeface="Monotype Corsiva" pitchFamily="66" charset="0"/>
              </a:rPr>
              <a:t>                                                   О. Попович</a:t>
            </a:r>
            <a:endParaRPr lang="uk-UA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Рисунок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-571568" y="0"/>
            <a:ext cx="97155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СИСТЕМА  ЕВРІСТИЧНИХ  ЗАСОБІВ  КЕРУВАННЯ  ТВОРЧОЮ  ДІЯЛЬНІСТЮ</a:t>
            </a: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42875" y="1214438"/>
            <a:ext cx="2714625" cy="5000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Оперативна змістова інформації</a:t>
            </a: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6786563" y="1214438"/>
            <a:ext cx="2214562" cy="5000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Нормативна модель розв’язання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3714750" y="1214438"/>
            <a:ext cx="2286000" cy="5000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Перспективні цілі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42875" y="2071688"/>
            <a:ext cx="3357563" cy="3571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Засоби оперативного впливу</a:t>
            </a: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4143375" y="2071688"/>
            <a:ext cx="4643438" cy="3571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Еврістичний модуль перспективного впливу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928688" y="2643188"/>
            <a:ext cx="1285875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Прямі вказівки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3143250" y="2643188"/>
            <a:ext cx="1500188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Допоміжні запитання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928688" y="3500438"/>
            <a:ext cx="1285875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Змістові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928688" y="4357688"/>
            <a:ext cx="1285875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Операційні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928688" y="5214938"/>
            <a:ext cx="157162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Мотиваційні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928688" y="6072188"/>
            <a:ext cx="157162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Організаційні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3143250" y="3500438"/>
            <a:ext cx="1500188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Допоміжні задачі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3143250" y="4357688"/>
            <a:ext cx="228600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Відтворення фрагменту діяльності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6429375" y="2643188"/>
            <a:ext cx="2428875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Стратегія виконання завдань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6429375" y="3500438"/>
            <a:ext cx="2428875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Еврістичні приписи</a:t>
            </a:r>
          </a:p>
        </p:txBody>
      </p:sp>
      <p:sp>
        <p:nvSpPr>
          <p:cNvPr id="24" name="Прямокутник 23"/>
          <p:cNvSpPr/>
          <p:nvPr/>
        </p:nvSpPr>
        <p:spPr>
          <a:xfrm>
            <a:off x="6429375" y="4357688"/>
            <a:ext cx="2714625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Узагальнені методи розв’язування проблем</a:t>
            </a:r>
          </a:p>
        </p:txBody>
      </p:sp>
      <p:pic>
        <p:nvPicPr>
          <p:cNvPr id="7188" name="Рисунок 45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500563"/>
            <a:ext cx="566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Рисунок 46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714750"/>
            <a:ext cx="5667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Рисунок 47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857500"/>
            <a:ext cx="5667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Рисунок 48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4500563"/>
            <a:ext cx="566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Рисунок 49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714750"/>
            <a:ext cx="5667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Рисунок 50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14750"/>
            <a:ext cx="566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Рисунок 51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0"/>
            <a:ext cx="566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Рисунок 52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857500"/>
            <a:ext cx="5667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Рисунок 53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215063"/>
            <a:ext cx="5667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Рисунок 54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357813"/>
            <a:ext cx="5667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Рисунок 55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572000"/>
            <a:ext cx="566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Рисунок 58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643813" y="1785937"/>
            <a:ext cx="3571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Рисунок 59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428750" y="1785938"/>
            <a:ext cx="3571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Рисунок 60" descr="Рисунок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786313" y="1785937"/>
            <a:ext cx="3571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Рисунок 61" descr="Рисунок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1631157" y="4345782"/>
            <a:ext cx="3929063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3" name="Рисунок 62" descr="Рисунок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726781" y="3488532"/>
            <a:ext cx="2214563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Рисунок 63" descr="Рисунок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440656" y="3488532"/>
            <a:ext cx="2214563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Рисунок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7572396" y="928670"/>
            <a:ext cx="1071570" cy="40719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ПУБЛІКА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143108" y="928670"/>
            <a:ext cx="4929222" cy="40719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Стрілка вправо 5"/>
          <p:cNvSpPr/>
          <p:nvPr/>
        </p:nvSpPr>
        <p:spPr>
          <a:xfrm>
            <a:off x="500063" y="2571750"/>
            <a:ext cx="1643062" cy="78581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Проблема</a:t>
            </a:r>
          </a:p>
        </p:txBody>
      </p:sp>
      <p:sp>
        <p:nvSpPr>
          <p:cNvPr id="8202" name="TextBox 6"/>
          <p:cNvSpPr txBox="1">
            <a:spLocks noChangeArrowheads="1"/>
          </p:cNvSpPr>
          <p:nvPr/>
        </p:nvSpPr>
        <p:spPr bwMode="auto">
          <a:xfrm>
            <a:off x="2357438" y="1285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  Свідомість       Підсвідомість        Свідомість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2357438" y="1928813"/>
            <a:ext cx="1357312" cy="2143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3929063" y="1928813"/>
            <a:ext cx="1357312" cy="2143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5500688" y="1928813"/>
            <a:ext cx="1357312" cy="2143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sp>
        <p:nvSpPr>
          <p:cNvPr id="8206" name="TextBox 10"/>
          <p:cNvSpPr txBox="1">
            <a:spLocks noChangeArrowheads="1"/>
          </p:cNvSpPr>
          <p:nvPr/>
        </p:nvSpPr>
        <p:spPr bwMode="auto">
          <a:xfrm>
            <a:off x="2357438" y="2143125"/>
            <a:ext cx="15001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 усвідом- </a:t>
            </a:r>
          </a:p>
          <a:p>
            <a:r>
              <a:rPr lang="uk-UA">
                <a:latin typeface="Calibri" pitchFamily="34" charset="0"/>
              </a:rPr>
              <a:t>   лення </a:t>
            </a:r>
          </a:p>
          <a:p>
            <a:r>
              <a:rPr lang="uk-UA">
                <a:latin typeface="Calibri" pitchFamily="34" charset="0"/>
              </a:rPr>
              <a:t>   проблем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 накопи-</a:t>
            </a:r>
          </a:p>
          <a:p>
            <a:r>
              <a:rPr lang="uk-UA">
                <a:latin typeface="Calibri" pitchFamily="34" charset="0"/>
              </a:rPr>
              <a:t>   чення </a:t>
            </a:r>
          </a:p>
          <a:p>
            <a:r>
              <a:rPr lang="uk-UA">
                <a:latin typeface="Calibri" pitchFamily="34" charset="0"/>
              </a:rPr>
              <a:t>   інформації</a:t>
            </a:r>
          </a:p>
        </p:txBody>
      </p:sp>
      <p:sp>
        <p:nvSpPr>
          <p:cNvPr id="8207" name="TextBox 11"/>
          <p:cNvSpPr txBox="1">
            <a:spLocks noChangeArrowheads="1"/>
          </p:cNvSpPr>
          <p:nvPr/>
        </p:nvSpPr>
        <p:spPr bwMode="auto">
          <a:xfrm>
            <a:off x="3857625" y="2143125"/>
            <a:ext cx="1500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породження ідей через:   </a:t>
            </a:r>
          </a:p>
        </p:txBody>
      </p:sp>
      <p:sp>
        <p:nvSpPr>
          <p:cNvPr id="8208" name="TextBox 12"/>
          <p:cNvSpPr txBox="1">
            <a:spLocks noChangeArrowheads="1"/>
          </p:cNvSpPr>
          <p:nvPr/>
        </p:nvSpPr>
        <p:spPr bwMode="auto">
          <a:xfrm>
            <a:off x="4000500" y="2643188"/>
            <a:ext cx="135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 інкубацію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 осяяння</a:t>
            </a:r>
          </a:p>
        </p:txBody>
      </p:sp>
      <p:sp>
        <p:nvSpPr>
          <p:cNvPr id="8209" name="TextBox 13"/>
          <p:cNvSpPr txBox="1">
            <a:spLocks noChangeArrowheads="1"/>
          </p:cNvSpPr>
          <p:nvPr/>
        </p:nvSpPr>
        <p:spPr bwMode="auto">
          <a:xfrm>
            <a:off x="5572125" y="2143125"/>
            <a:ext cx="142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 артикуля-</a:t>
            </a:r>
          </a:p>
          <a:p>
            <a:r>
              <a:rPr lang="uk-UA">
                <a:latin typeface="Calibri" pitchFamily="34" charset="0"/>
              </a:rPr>
              <a:t>    ція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 перевірка</a:t>
            </a:r>
          </a:p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 селекція</a:t>
            </a:r>
          </a:p>
        </p:txBody>
      </p:sp>
      <p:sp>
        <p:nvSpPr>
          <p:cNvPr id="8210" name="TextBox 14"/>
          <p:cNvSpPr txBox="1">
            <a:spLocks noChangeArrowheads="1"/>
          </p:cNvSpPr>
          <p:nvPr/>
        </p:nvSpPr>
        <p:spPr bwMode="auto">
          <a:xfrm>
            <a:off x="2500313" y="4071938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    КМ                           ТМ                        КМ</a:t>
            </a:r>
          </a:p>
        </p:txBody>
      </p:sp>
      <p:cxnSp>
        <p:nvCxnSpPr>
          <p:cNvPr id="17" name="Пряма зі стрілкою 16"/>
          <p:cNvCxnSpPr/>
          <p:nvPr/>
        </p:nvCxnSpPr>
        <p:spPr>
          <a:xfrm rot="5400000">
            <a:off x="5752307" y="4250531"/>
            <a:ext cx="355600" cy="158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rot="16200000" flipV="1">
            <a:off x="3178969" y="4250532"/>
            <a:ext cx="35718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 rot="16200000" flipV="1">
            <a:off x="4179094" y="4250532"/>
            <a:ext cx="35718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flipV="1">
            <a:off x="3357563" y="4429125"/>
            <a:ext cx="2571750" cy="952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5" name="TextBox 24"/>
          <p:cNvSpPr txBox="1">
            <a:spLocks noChangeArrowheads="1"/>
          </p:cNvSpPr>
          <p:nvPr/>
        </p:nvSpPr>
        <p:spPr bwMode="auto">
          <a:xfrm>
            <a:off x="3500438" y="450056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МИСЛЯЧА  ОСОБА</a:t>
            </a:r>
          </a:p>
        </p:txBody>
      </p:sp>
      <p:cxnSp>
        <p:nvCxnSpPr>
          <p:cNvPr id="26" name="Пряма зі стрілкою 25"/>
          <p:cNvCxnSpPr/>
          <p:nvPr/>
        </p:nvCxnSpPr>
        <p:spPr>
          <a:xfrm>
            <a:off x="7072313" y="2928938"/>
            <a:ext cx="500062" cy="1587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7" name="Рисунок 29" descr="Рисунок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5000625"/>
            <a:ext cx="492918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Рисунок 31" descr="Рисунок1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661150" y="2911476"/>
            <a:ext cx="40719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Рисунок 32" descr="Рисунок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Рисунок 33" descr="Рисунок1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633906">
            <a:off x="2020888" y="1111250"/>
            <a:ext cx="8969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Рисунок 34" descr="Рисунок1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699938">
            <a:off x="6238875" y="1104900"/>
            <a:ext cx="8985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Рисунок 35" descr="Рисунок1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43852">
            <a:off x="7429500" y="1103313"/>
            <a:ext cx="74612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Рисунок 36" descr="Рисунок1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854645">
            <a:off x="7415213" y="4689475"/>
            <a:ext cx="747712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Рисунок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-571568" y="142852"/>
            <a:ext cx="97155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Типи  задач, пов’язаних  із  розвитком  творчих математичних   здібностей  учнів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57250" y="1285875"/>
            <a:ext cx="8072438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uk-UA" sz="2400">
                <a:latin typeface="Calibri" pitchFamily="34" charset="0"/>
              </a:rPr>
              <a:t>Складання задач заданого типу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uk-UA" sz="2400">
                <a:latin typeface="Calibri" pitchFamily="34" charset="0"/>
              </a:rPr>
              <a:t>Задачі на доведення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uk-UA" sz="2400">
                <a:latin typeface="Calibri" pitchFamily="34" charset="0"/>
              </a:rPr>
              <a:t>Нереальна задача (з нереальними цифровими даними)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uk-UA" sz="2400">
                <a:latin typeface="Calibri" pitchFamily="34" charset="0"/>
              </a:rPr>
              <a:t>Задачі з кількома способами розв’язання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uk-UA" sz="2400">
                <a:latin typeface="Calibri" pitchFamily="34" charset="0"/>
              </a:rPr>
              <a:t>Задачі на перебудову дій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uk-UA" sz="2400">
                <a:latin typeface="Calibri" pitchFamily="34" charset="0"/>
              </a:rPr>
              <a:t>Евристичні завдання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uk-UA" sz="2400">
                <a:latin typeface="Calibri" pitchFamily="34" charset="0"/>
              </a:rPr>
              <a:t>Завдання на кмітливість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uk-UA" sz="2400">
                <a:latin typeface="Calibri" pitchFamily="34" charset="0"/>
              </a:rPr>
              <a:t>Прикладні, пошукові, задачі з параметрами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uk-UA" sz="2400">
                <a:latin typeface="Calibri" pitchFamily="34" charset="0"/>
              </a:rPr>
              <a:t>Задачі у яких не сформульовано запитання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uk-UA" sz="2400">
                <a:latin typeface="Calibri" pitchFamily="34" charset="0"/>
              </a:rPr>
              <a:t>Завдання з надмірними або недостатніми умовами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uk-UA" sz="2400">
                <a:latin typeface="Calibri" pitchFamily="34" charset="0"/>
              </a:rPr>
              <a:t>Завдання поглибленого рівня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Рисунок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альтернативний процес 7"/>
          <p:cNvSpPr/>
          <p:nvPr/>
        </p:nvSpPr>
        <p:spPr>
          <a:xfrm>
            <a:off x="2428875" y="500063"/>
            <a:ext cx="4929188" cy="42862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ТВОРЧІ  ЗАВДАННЯ   МАЮТЬ:</a:t>
            </a:r>
          </a:p>
        </p:txBody>
      </p:sp>
      <p:sp>
        <p:nvSpPr>
          <p:cNvPr id="9" name="Блок-схема: альтернативний процес 8"/>
          <p:cNvSpPr/>
          <p:nvPr/>
        </p:nvSpPr>
        <p:spPr>
          <a:xfrm>
            <a:off x="642938" y="1500188"/>
            <a:ext cx="3429000" cy="642937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дати можливість закріпити і поліпшити набуті навички</a:t>
            </a:r>
          </a:p>
        </p:txBody>
      </p:sp>
      <p:sp>
        <p:nvSpPr>
          <p:cNvPr id="10" name="Блок-схема: альтернативний процес 9"/>
          <p:cNvSpPr/>
          <p:nvPr/>
        </p:nvSpPr>
        <p:spPr>
          <a:xfrm>
            <a:off x="4857750" y="1500188"/>
            <a:ext cx="3429000" cy="642937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максимально реалізувати творчий потенціал кожного учня</a:t>
            </a:r>
          </a:p>
        </p:txBody>
      </p:sp>
      <p:sp>
        <p:nvSpPr>
          <p:cNvPr id="11" name="Блок-схема: альтернативний процес 10"/>
          <p:cNvSpPr/>
          <p:nvPr/>
        </p:nvSpPr>
        <p:spPr>
          <a:xfrm>
            <a:off x="642938" y="2714625"/>
            <a:ext cx="3429000" cy="121443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бути різноманітними і представляти різні типи алгоритмічних процесів</a:t>
            </a:r>
          </a:p>
        </p:txBody>
      </p:sp>
      <p:sp>
        <p:nvSpPr>
          <p:cNvPr id="12" name="Блок-схема: альтернативний процес 11"/>
          <p:cNvSpPr/>
          <p:nvPr/>
        </p:nvSpPr>
        <p:spPr>
          <a:xfrm>
            <a:off x="4857750" y="2714625"/>
            <a:ext cx="3500438" cy="121443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передбачати опрацювання числової, текстової й графічної інформації</a:t>
            </a:r>
          </a:p>
        </p:txBody>
      </p:sp>
      <p:sp>
        <p:nvSpPr>
          <p:cNvPr id="13" name="Блок-схема: альтернативний процес 12"/>
          <p:cNvSpPr/>
          <p:nvPr/>
        </p:nvSpPr>
        <p:spPr>
          <a:xfrm>
            <a:off x="4857750" y="4500563"/>
            <a:ext cx="3500438" cy="7858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Забезпечити реалізацію міжпредметних і внутрішньо предметних зв’язків</a:t>
            </a:r>
          </a:p>
        </p:txBody>
      </p:sp>
      <p:sp>
        <p:nvSpPr>
          <p:cNvPr id="14" name="Блок-схема: альтернативний процес 13"/>
          <p:cNvSpPr/>
          <p:nvPr/>
        </p:nvSpPr>
        <p:spPr>
          <a:xfrm>
            <a:off x="642938" y="4500563"/>
            <a:ext cx="3429000" cy="7858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базуватися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наявних знаннях</a:t>
            </a:r>
          </a:p>
        </p:txBody>
      </p:sp>
      <p:cxnSp>
        <p:nvCxnSpPr>
          <p:cNvPr id="16" name="Пряма сполучна лінія 15"/>
          <p:cNvCxnSpPr/>
          <p:nvPr/>
        </p:nvCxnSpPr>
        <p:spPr>
          <a:xfrm rot="5400000">
            <a:off x="2785269" y="1213644"/>
            <a:ext cx="5715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 rot="5400000">
            <a:off x="2786857" y="2428081"/>
            <a:ext cx="5715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 rot="5400000">
            <a:off x="2786857" y="4214019"/>
            <a:ext cx="5715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 rot="5400000">
            <a:off x="5501482" y="1213644"/>
            <a:ext cx="5715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rot="5400000">
            <a:off x="5501482" y="4214019"/>
            <a:ext cx="5715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/>
          <p:cNvCxnSpPr/>
          <p:nvPr/>
        </p:nvCxnSpPr>
        <p:spPr>
          <a:xfrm rot="5400000">
            <a:off x="5501482" y="2428081"/>
            <a:ext cx="5715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6" name="Рисунок 22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143125"/>
            <a:ext cx="3143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Рисунок 23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000625" y="2143125"/>
            <a:ext cx="3143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Рисунок 24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5286375"/>
            <a:ext cx="3143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Рисунок 25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929063"/>
            <a:ext cx="3143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Рисунок 26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072063" y="3929063"/>
            <a:ext cx="3143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Рисунок 27" descr="Рисунок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000625" y="5286375"/>
            <a:ext cx="3143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Рисунок 28" descr="Рисунок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928688"/>
            <a:ext cx="492918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Рисунок 29" descr="Рисунок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29313"/>
            <a:ext cx="91440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603</Words>
  <Application>Microsoft Office PowerPoint</Application>
  <PresentationFormat>Екран (4:3)</PresentationFormat>
  <Paragraphs>129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Prime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Prime Auditor</dc:creator>
  <cp:lastModifiedBy>Prime Auditor</cp:lastModifiedBy>
  <cp:revision>43</cp:revision>
  <dcterms:created xsi:type="dcterms:W3CDTF">2010-04-06T07:09:10Z</dcterms:created>
  <dcterms:modified xsi:type="dcterms:W3CDTF">2010-04-13T06:33:19Z</dcterms:modified>
</cp:coreProperties>
</file>