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BB05E-EE33-4C79-B26E-4E24EAF9438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3BD8A27-C138-4DD6-BF08-6323043E9AC6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uk-UA" sz="3800" dirty="0" smtClean="0"/>
            <a:t>Вміння</a:t>
          </a:r>
          <a:endParaRPr lang="uk-UA" sz="3800" dirty="0"/>
        </a:p>
      </dgm:t>
    </dgm:pt>
    <dgm:pt modelId="{A0309542-02B6-42B7-B207-35602B471C3F}" type="parTrans" cxnId="{D6BD91CF-DD1E-4FAB-A9B2-8FC445B5D31E}">
      <dgm:prSet/>
      <dgm:spPr/>
      <dgm:t>
        <a:bodyPr/>
        <a:lstStyle/>
        <a:p>
          <a:endParaRPr lang="uk-UA"/>
        </a:p>
      </dgm:t>
    </dgm:pt>
    <dgm:pt modelId="{519016B3-42F2-4D25-BB46-F1423576FB7C}" type="sibTrans" cxnId="{D6BD91CF-DD1E-4FAB-A9B2-8FC445B5D31E}">
      <dgm:prSet/>
      <dgm:spPr/>
      <dgm:t>
        <a:bodyPr/>
        <a:lstStyle/>
        <a:p>
          <a:endParaRPr lang="uk-UA"/>
        </a:p>
      </dgm:t>
    </dgm:pt>
    <dgm:pt modelId="{4A0CB145-C222-4953-A354-73D9E72B43DB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uk-UA" sz="3400" dirty="0" smtClean="0"/>
            <a:t>Математика</a:t>
          </a:r>
          <a:endParaRPr lang="uk-UA" sz="3400" dirty="0"/>
        </a:p>
      </dgm:t>
    </dgm:pt>
    <dgm:pt modelId="{A432EBE5-182D-462F-B220-D78581A3DC92}" type="parTrans" cxnId="{28DA24C1-CA22-4BAE-874C-8DF02048FF76}">
      <dgm:prSet/>
      <dgm:spPr/>
      <dgm:t>
        <a:bodyPr/>
        <a:lstStyle/>
        <a:p>
          <a:endParaRPr lang="uk-UA"/>
        </a:p>
      </dgm:t>
    </dgm:pt>
    <dgm:pt modelId="{6AAA7597-B61C-4445-9B1C-AE1F893BEA7D}" type="sibTrans" cxnId="{28DA24C1-CA22-4BAE-874C-8DF02048FF76}">
      <dgm:prSet/>
      <dgm:spPr/>
      <dgm:t>
        <a:bodyPr/>
        <a:lstStyle/>
        <a:p>
          <a:endParaRPr lang="uk-UA"/>
        </a:p>
      </dgm:t>
    </dgm:pt>
    <dgm:pt modelId="{F43048DF-1179-4922-A87B-55A0D1E22FC1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uk-UA" sz="3600" dirty="0" smtClean="0"/>
            <a:t>Навички</a:t>
          </a:r>
          <a:endParaRPr lang="uk-UA" sz="3600" dirty="0"/>
        </a:p>
      </dgm:t>
    </dgm:pt>
    <dgm:pt modelId="{910004E8-27C5-4A97-ABE0-9E78EA5EE172}" type="parTrans" cxnId="{D577F1FB-AE59-4A32-9F60-672430868847}">
      <dgm:prSet/>
      <dgm:spPr/>
      <dgm:t>
        <a:bodyPr/>
        <a:lstStyle/>
        <a:p>
          <a:endParaRPr lang="uk-UA"/>
        </a:p>
      </dgm:t>
    </dgm:pt>
    <dgm:pt modelId="{40F49C9B-800B-419D-A073-91ADB43C08CE}" type="sibTrans" cxnId="{D577F1FB-AE59-4A32-9F60-672430868847}">
      <dgm:prSet/>
      <dgm:spPr/>
      <dgm:t>
        <a:bodyPr/>
        <a:lstStyle/>
        <a:p>
          <a:endParaRPr lang="uk-UA"/>
        </a:p>
      </dgm:t>
    </dgm:pt>
    <dgm:pt modelId="{ACE174FA-1795-4CD6-98DE-113AFF4A0E77}">
      <dgm:prSet phldrT="[Текст]"/>
      <dgm:spPr>
        <a:solidFill>
          <a:schemeClr val="accent6"/>
        </a:solidFill>
      </dgm:spPr>
      <dgm:t>
        <a:bodyPr/>
        <a:lstStyle/>
        <a:p>
          <a:r>
            <a:rPr lang="uk-UA" dirty="0" smtClean="0"/>
            <a:t>Розширення світогляду, розвиток мислення, застосування у побуті, професійна спрямованість.</a:t>
          </a:r>
          <a:endParaRPr lang="uk-UA" dirty="0"/>
        </a:p>
      </dgm:t>
    </dgm:pt>
    <dgm:pt modelId="{4D4EA195-3928-49BB-9DB4-0D150AE5D9A3}" type="parTrans" cxnId="{78BA979D-5E0C-4DAF-9178-26939A24BF6E}">
      <dgm:prSet/>
      <dgm:spPr/>
      <dgm:t>
        <a:bodyPr/>
        <a:lstStyle/>
        <a:p>
          <a:endParaRPr lang="uk-UA"/>
        </a:p>
      </dgm:t>
    </dgm:pt>
    <dgm:pt modelId="{437D002C-AE98-46E3-8029-92FEA4AA15E5}" type="sibTrans" cxnId="{78BA979D-5E0C-4DAF-9178-26939A24BF6E}">
      <dgm:prSet/>
      <dgm:spPr/>
      <dgm:t>
        <a:bodyPr/>
        <a:lstStyle/>
        <a:p>
          <a:endParaRPr lang="uk-UA"/>
        </a:p>
      </dgm:t>
    </dgm:pt>
    <dgm:pt modelId="{1BCCA51A-D6B4-4D90-B49B-E0626F30F6EF}">
      <dgm:prSet phldrT="[Текст]" custT="1"/>
      <dgm:spPr>
        <a:solidFill>
          <a:schemeClr val="accent6"/>
        </a:solidFill>
      </dgm:spPr>
      <dgm:t>
        <a:bodyPr/>
        <a:lstStyle/>
        <a:p>
          <a:r>
            <a:rPr lang="uk-UA" sz="3600" dirty="0" smtClean="0"/>
            <a:t>Знання</a:t>
          </a:r>
          <a:endParaRPr lang="uk-UA" sz="3600" dirty="0"/>
        </a:p>
      </dgm:t>
    </dgm:pt>
    <dgm:pt modelId="{34EFD084-802B-462B-B35C-27B6BA7E9CC4}" type="parTrans" cxnId="{E1412C90-E3BA-4EAB-AE90-68814A6C1C70}">
      <dgm:prSet/>
      <dgm:spPr/>
      <dgm:t>
        <a:bodyPr/>
        <a:lstStyle/>
        <a:p>
          <a:endParaRPr lang="uk-UA"/>
        </a:p>
      </dgm:t>
    </dgm:pt>
    <dgm:pt modelId="{38E0C325-5E06-4C6C-B40F-808C9D75F741}" type="sibTrans" cxnId="{E1412C90-E3BA-4EAB-AE90-68814A6C1C70}">
      <dgm:prSet/>
      <dgm:spPr/>
      <dgm:t>
        <a:bodyPr/>
        <a:lstStyle/>
        <a:p>
          <a:endParaRPr lang="uk-UA"/>
        </a:p>
      </dgm:t>
    </dgm:pt>
    <dgm:pt modelId="{49DA6939-1CCB-4478-8A1B-6F071E822097}" type="pres">
      <dgm:prSet presAssocID="{D2BBB05E-EE33-4C79-B26E-4E24EAF9438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A38576EF-EB8F-4274-973E-D1F93F9AF3AD}" type="pres">
      <dgm:prSet presAssocID="{B3BD8A27-C138-4DD6-BF08-6323043E9AC6}" presName="centerShape" presStyleLbl="node0" presStyleIdx="0" presStyleCnt="1" custScaleX="113738" custScaleY="107433"/>
      <dgm:spPr/>
      <dgm:t>
        <a:bodyPr/>
        <a:lstStyle/>
        <a:p>
          <a:endParaRPr lang="uk-UA"/>
        </a:p>
      </dgm:t>
    </dgm:pt>
    <dgm:pt modelId="{0CFF634B-F47F-4C2A-8519-D1EF3DCA5B6D}" type="pres">
      <dgm:prSet presAssocID="{A432EBE5-182D-462F-B220-D78581A3DC92}" presName="Name9" presStyleLbl="parChTrans1D2" presStyleIdx="0" presStyleCnt="4"/>
      <dgm:spPr/>
      <dgm:t>
        <a:bodyPr/>
        <a:lstStyle/>
        <a:p>
          <a:endParaRPr lang="uk-UA"/>
        </a:p>
      </dgm:t>
    </dgm:pt>
    <dgm:pt modelId="{001EE575-C133-4B65-AAC2-9781C938E6D4}" type="pres">
      <dgm:prSet presAssocID="{A432EBE5-182D-462F-B220-D78581A3DC92}" presName="connTx" presStyleLbl="parChTrans1D2" presStyleIdx="0" presStyleCnt="4"/>
      <dgm:spPr/>
      <dgm:t>
        <a:bodyPr/>
        <a:lstStyle/>
        <a:p>
          <a:endParaRPr lang="uk-UA"/>
        </a:p>
      </dgm:t>
    </dgm:pt>
    <dgm:pt modelId="{0D11B8A9-FF0E-4D8D-ACB9-87B8AB2C10CD}" type="pres">
      <dgm:prSet presAssocID="{4A0CB145-C222-4953-A354-73D9E72B43DB}" presName="node" presStyleLbl="node1" presStyleIdx="0" presStyleCnt="4" custScaleX="178281" custScaleY="9503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818DBE-A053-4C51-B037-6F2DA709379F}" type="pres">
      <dgm:prSet presAssocID="{910004E8-27C5-4A97-ABE0-9E78EA5EE172}" presName="Name9" presStyleLbl="parChTrans1D2" presStyleIdx="1" presStyleCnt="4"/>
      <dgm:spPr/>
      <dgm:t>
        <a:bodyPr/>
        <a:lstStyle/>
        <a:p>
          <a:endParaRPr lang="uk-UA"/>
        </a:p>
      </dgm:t>
    </dgm:pt>
    <dgm:pt modelId="{63F4F4F8-9C9E-4D27-9777-3B92ACC3F4F4}" type="pres">
      <dgm:prSet presAssocID="{910004E8-27C5-4A97-ABE0-9E78EA5EE172}" presName="connTx" presStyleLbl="parChTrans1D2" presStyleIdx="1" presStyleCnt="4"/>
      <dgm:spPr/>
      <dgm:t>
        <a:bodyPr/>
        <a:lstStyle/>
        <a:p>
          <a:endParaRPr lang="uk-UA"/>
        </a:p>
      </dgm:t>
    </dgm:pt>
    <dgm:pt modelId="{C6B6A0F1-97B8-48A3-B671-AAC6A1EF3818}" type="pres">
      <dgm:prSet presAssocID="{F43048DF-1179-4922-A87B-55A0D1E22FC1}" presName="node" presStyleLbl="node1" presStyleIdx="1" presStyleCnt="4" custScaleX="129737" custScaleY="11510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67254F3-568F-471E-89E4-5BDEDA099DE5}" type="pres">
      <dgm:prSet presAssocID="{4D4EA195-3928-49BB-9DB4-0D150AE5D9A3}" presName="Name9" presStyleLbl="parChTrans1D2" presStyleIdx="2" presStyleCnt="4"/>
      <dgm:spPr/>
      <dgm:t>
        <a:bodyPr/>
        <a:lstStyle/>
        <a:p>
          <a:endParaRPr lang="uk-UA"/>
        </a:p>
      </dgm:t>
    </dgm:pt>
    <dgm:pt modelId="{123D782C-73D6-465E-8E92-8E497BED7660}" type="pres">
      <dgm:prSet presAssocID="{4D4EA195-3928-49BB-9DB4-0D150AE5D9A3}" presName="connTx" presStyleLbl="parChTrans1D2" presStyleIdx="2" presStyleCnt="4"/>
      <dgm:spPr/>
      <dgm:t>
        <a:bodyPr/>
        <a:lstStyle/>
        <a:p>
          <a:endParaRPr lang="uk-UA"/>
        </a:p>
      </dgm:t>
    </dgm:pt>
    <dgm:pt modelId="{B1D0FB36-DB8B-45BA-9382-028E4594D457}" type="pres">
      <dgm:prSet presAssocID="{ACE174FA-1795-4CD6-98DE-113AFF4A0E77}" presName="node" presStyleLbl="node1" presStyleIdx="2" presStyleCnt="4" custScaleX="24405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F7A7B07-AC4E-4FCA-A3E6-8DFFB0F00D5B}" type="pres">
      <dgm:prSet presAssocID="{34EFD084-802B-462B-B35C-27B6BA7E9CC4}" presName="Name9" presStyleLbl="parChTrans1D2" presStyleIdx="3" presStyleCnt="4"/>
      <dgm:spPr/>
      <dgm:t>
        <a:bodyPr/>
        <a:lstStyle/>
        <a:p>
          <a:endParaRPr lang="uk-UA"/>
        </a:p>
      </dgm:t>
    </dgm:pt>
    <dgm:pt modelId="{75D23393-1D8C-4835-AF2A-1760908D1A04}" type="pres">
      <dgm:prSet presAssocID="{34EFD084-802B-462B-B35C-27B6BA7E9CC4}" presName="connTx" presStyleLbl="parChTrans1D2" presStyleIdx="3" presStyleCnt="4"/>
      <dgm:spPr/>
      <dgm:t>
        <a:bodyPr/>
        <a:lstStyle/>
        <a:p>
          <a:endParaRPr lang="uk-UA"/>
        </a:p>
      </dgm:t>
    </dgm:pt>
    <dgm:pt modelId="{DE2DABB8-884C-4B32-A595-A81FCF571EA9}" type="pres">
      <dgm:prSet presAssocID="{1BCCA51A-D6B4-4D90-B49B-E0626F30F6EF}" presName="node" presStyleLbl="node1" presStyleIdx="3" presStyleCnt="4" custScaleX="126175" custScaleY="11510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95C83-F5F1-4488-9828-31680CBE0D42}" type="presOf" srcId="{34EFD084-802B-462B-B35C-27B6BA7E9CC4}" destId="{75D23393-1D8C-4835-AF2A-1760908D1A04}" srcOrd="1" destOrd="0" presId="urn:microsoft.com/office/officeart/2005/8/layout/radial1"/>
    <dgm:cxn modelId="{98348096-9538-425B-A761-A262C1569523}" type="presOf" srcId="{ACE174FA-1795-4CD6-98DE-113AFF4A0E77}" destId="{B1D0FB36-DB8B-45BA-9382-028E4594D457}" srcOrd="0" destOrd="0" presId="urn:microsoft.com/office/officeart/2005/8/layout/radial1"/>
    <dgm:cxn modelId="{1C5C8E83-F1C1-4D02-ABA0-B5B502C3875C}" type="presOf" srcId="{A432EBE5-182D-462F-B220-D78581A3DC92}" destId="{001EE575-C133-4B65-AAC2-9781C938E6D4}" srcOrd="1" destOrd="0" presId="urn:microsoft.com/office/officeart/2005/8/layout/radial1"/>
    <dgm:cxn modelId="{78BA979D-5E0C-4DAF-9178-26939A24BF6E}" srcId="{B3BD8A27-C138-4DD6-BF08-6323043E9AC6}" destId="{ACE174FA-1795-4CD6-98DE-113AFF4A0E77}" srcOrd="2" destOrd="0" parTransId="{4D4EA195-3928-49BB-9DB4-0D150AE5D9A3}" sibTransId="{437D002C-AE98-46E3-8029-92FEA4AA15E5}"/>
    <dgm:cxn modelId="{D577F1FB-AE59-4A32-9F60-672430868847}" srcId="{B3BD8A27-C138-4DD6-BF08-6323043E9AC6}" destId="{F43048DF-1179-4922-A87B-55A0D1E22FC1}" srcOrd="1" destOrd="0" parTransId="{910004E8-27C5-4A97-ABE0-9E78EA5EE172}" sibTransId="{40F49C9B-800B-419D-A073-91ADB43C08CE}"/>
    <dgm:cxn modelId="{16FCF3F1-E84C-44FF-8B35-637B548ABDE4}" type="presOf" srcId="{B3BD8A27-C138-4DD6-BF08-6323043E9AC6}" destId="{A38576EF-EB8F-4274-973E-D1F93F9AF3AD}" srcOrd="0" destOrd="0" presId="urn:microsoft.com/office/officeart/2005/8/layout/radial1"/>
    <dgm:cxn modelId="{A9F93F70-E9FF-47F8-9947-06614632F9D3}" type="presOf" srcId="{F43048DF-1179-4922-A87B-55A0D1E22FC1}" destId="{C6B6A0F1-97B8-48A3-B671-AAC6A1EF3818}" srcOrd="0" destOrd="0" presId="urn:microsoft.com/office/officeart/2005/8/layout/radial1"/>
    <dgm:cxn modelId="{FA77B98E-F48B-47E4-A7C1-59E3B4E98CB8}" type="presOf" srcId="{34EFD084-802B-462B-B35C-27B6BA7E9CC4}" destId="{4F7A7B07-AC4E-4FCA-A3E6-8DFFB0F00D5B}" srcOrd="0" destOrd="0" presId="urn:microsoft.com/office/officeart/2005/8/layout/radial1"/>
    <dgm:cxn modelId="{0180314E-1BC9-4077-8E65-F68E0F9F3462}" type="presOf" srcId="{4A0CB145-C222-4953-A354-73D9E72B43DB}" destId="{0D11B8A9-FF0E-4D8D-ACB9-87B8AB2C10CD}" srcOrd="0" destOrd="0" presId="urn:microsoft.com/office/officeart/2005/8/layout/radial1"/>
    <dgm:cxn modelId="{37ACE757-0A12-4BF3-A68B-9A3097BA36A0}" type="presOf" srcId="{1BCCA51A-D6B4-4D90-B49B-E0626F30F6EF}" destId="{DE2DABB8-884C-4B32-A595-A81FCF571EA9}" srcOrd="0" destOrd="0" presId="urn:microsoft.com/office/officeart/2005/8/layout/radial1"/>
    <dgm:cxn modelId="{911C4854-A078-46B3-A6E5-017953621059}" type="presOf" srcId="{4D4EA195-3928-49BB-9DB4-0D150AE5D9A3}" destId="{123D782C-73D6-465E-8E92-8E497BED7660}" srcOrd="1" destOrd="0" presId="urn:microsoft.com/office/officeart/2005/8/layout/radial1"/>
    <dgm:cxn modelId="{25E7743B-F93A-410E-B7E2-77186689E4FE}" type="presOf" srcId="{910004E8-27C5-4A97-ABE0-9E78EA5EE172}" destId="{54818DBE-A053-4C51-B037-6F2DA709379F}" srcOrd="0" destOrd="0" presId="urn:microsoft.com/office/officeart/2005/8/layout/radial1"/>
    <dgm:cxn modelId="{E1412C90-E3BA-4EAB-AE90-68814A6C1C70}" srcId="{B3BD8A27-C138-4DD6-BF08-6323043E9AC6}" destId="{1BCCA51A-D6B4-4D90-B49B-E0626F30F6EF}" srcOrd="3" destOrd="0" parTransId="{34EFD084-802B-462B-B35C-27B6BA7E9CC4}" sibTransId="{38E0C325-5E06-4C6C-B40F-808C9D75F741}"/>
    <dgm:cxn modelId="{57E35C1D-8E8F-482F-80ED-F86EA06A1401}" type="presOf" srcId="{A432EBE5-182D-462F-B220-D78581A3DC92}" destId="{0CFF634B-F47F-4C2A-8519-D1EF3DCA5B6D}" srcOrd="0" destOrd="0" presId="urn:microsoft.com/office/officeart/2005/8/layout/radial1"/>
    <dgm:cxn modelId="{28DA24C1-CA22-4BAE-874C-8DF02048FF76}" srcId="{B3BD8A27-C138-4DD6-BF08-6323043E9AC6}" destId="{4A0CB145-C222-4953-A354-73D9E72B43DB}" srcOrd="0" destOrd="0" parTransId="{A432EBE5-182D-462F-B220-D78581A3DC92}" sibTransId="{6AAA7597-B61C-4445-9B1C-AE1F893BEA7D}"/>
    <dgm:cxn modelId="{916E3F6C-F932-4440-9112-3DED5558973C}" type="presOf" srcId="{4D4EA195-3928-49BB-9DB4-0D150AE5D9A3}" destId="{167254F3-568F-471E-89E4-5BDEDA099DE5}" srcOrd="0" destOrd="0" presId="urn:microsoft.com/office/officeart/2005/8/layout/radial1"/>
    <dgm:cxn modelId="{D6BD91CF-DD1E-4FAB-A9B2-8FC445B5D31E}" srcId="{D2BBB05E-EE33-4C79-B26E-4E24EAF94384}" destId="{B3BD8A27-C138-4DD6-BF08-6323043E9AC6}" srcOrd="0" destOrd="0" parTransId="{A0309542-02B6-42B7-B207-35602B471C3F}" sibTransId="{519016B3-42F2-4D25-BB46-F1423576FB7C}"/>
    <dgm:cxn modelId="{5D01DA54-DEC2-4DBF-A703-91248A67400D}" type="presOf" srcId="{910004E8-27C5-4A97-ABE0-9E78EA5EE172}" destId="{63F4F4F8-9C9E-4D27-9777-3B92ACC3F4F4}" srcOrd="1" destOrd="0" presId="urn:microsoft.com/office/officeart/2005/8/layout/radial1"/>
    <dgm:cxn modelId="{74696B15-BF6C-4994-85A0-57D9B85EB42C}" type="presOf" srcId="{D2BBB05E-EE33-4C79-B26E-4E24EAF94384}" destId="{49DA6939-1CCB-4478-8A1B-6F071E822097}" srcOrd="0" destOrd="0" presId="urn:microsoft.com/office/officeart/2005/8/layout/radial1"/>
    <dgm:cxn modelId="{7C77FC10-6352-47DE-BCED-9B911EA9D555}" type="presParOf" srcId="{49DA6939-1CCB-4478-8A1B-6F071E822097}" destId="{A38576EF-EB8F-4274-973E-D1F93F9AF3AD}" srcOrd="0" destOrd="0" presId="urn:microsoft.com/office/officeart/2005/8/layout/radial1"/>
    <dgm:cxn modelId="{13B2DF33-FAB5-406A-9207-E31436FC32C1}" type="presParOf" srcId="{49DA6939-1CCB-4478-8A1B-6F071E822097}" destId="{0CFF634B-F47F-4C2A-8519-D1EF3DCA5B6D}" srcOrd="1" destOrd="0" presId="urn:microsoft.com/office/officeart/2005/8/layout/radial1"/>
    <dgm:cxn modelId="{BB79ACA4-0C6A-44C2-B02F-4F586A727F1B}" type="presParOf" srcId="{0CFF634B-F47F-4C2A-8519-D1EF3DCA5B6D}" destId="{001EE575-C133-4B65-AAC2-9781C938E6D4}" srcOrd="0" destOrd="0" presId="urn:microsoft.com/office/officeart/2005/8/layout/radial1"/>
    <dgm:cxn modelId="{F5B7896A-3827-49DA-B4EA-D3C1CF94FB90}" type="presParOf" srcId="{49DA6939-1CCB-4478-8A1B-6F071E822097}" destId="{0D11B8A9-FF0E-4D8D-ACB9-87B8AB2C10CD}" srcOrd="2" destOrd="0" presId="urn:microsoft.com/office/officeart/2005/8/layout/radial1"/>
    <dgm:cxn modelId="{95F2FF13-1750-4D46-A458-CFDABAB75AAC}" type="presParOf" srcId="{49DA6939-1CCB-4478-8A1B-6F071E822097}" destId="{54818DBE-A053-4C51-B037-6F2DA709379F}" srcOrd="3" destOrd="0" presId="urn:microsoft.com/office/officeart/2005/8/layout/radial1"/>
    <dgm:cxn modelId="{5FA14FA0-044C-4B79-8B0B-88638EA562C9}" type="presParOf" srcId="{54818DBE-A053-4C51-B037-6F2DA709379F}" destId="{63F4F4F8-9C9E-4D27-9777-3B92ACC3F4F4}" srcOrd="0" destOrd="0" presId="urn:microsoft.com/office/officeart/2005/8/layout/radial1"/>
    <dgm:cxn modelId="{56689944-ED27-4DA0-9E40-16D163232F87}" type="presParOf" srcId="{49DA6939-1CCB-4478-8A1B-6F071E822097}" destId="{C6B6A0F1-97B8-48A3-B671-AAC6A1EF3818}" srcOrd="4" destOrd="0" presId="urn:microsoft.com/office/officeart/2005/8/layout/radial1"/>
    <dgm:cxn modelId="{564CFEE4-712F-4551-A476-D15328E3A5F0}" type="presParOf" srcId="{49DA6939-1CCB-4478-8A1B-6F071E822097}" destId="{167254F3-568F-471E-89E4-5BDEDA099DE5}" srcOrd="5" destOrd="0" presId="urn:microsoft.com/office/officeart/2005/8/layout/radial1"/>
    <dgm:cxn modelId="{5C4C4A57-3B9B-45A0-A044-28066AEA6F6A}" type="presParOf" srcId="{167254F3-568F-471E-89E4-5BDEDA099DE5}" destId="{123D782C-73D6-465E-8E92-8E497BED7660}" srcOrd="0" destOrd="0" presId="urn:microsoft.com/office/officeart/2005/8/layout/radial1"/>
    <dgm:cxn modelId="{A8F05315-DDF1-4CB0-B17D-D6B467DF960E}" type="presParOf" srcId="{49DA6939-1CCB-4478-8A1B-6F071E822097}" destId="{B1D0FB36-DB8B-45BA-9382-028E4594D457}" srcOrd="6" destOrd="0" presId="urn:microsoft.com/office/officeart/2005/8/layout/radial1"/>
    <dgm:cxn modelId="{0389B6E9-BB7C-47EB-A18E-3BBB24D1E84D}" type="presParOf" srcId="{49DA6939-1CCB-4478-8A1B-6F071E822097}" destId="{4F7A7B07-AC4E-4FCA-A3E6-8DFFB0F00D5B}" srcOrd="7" destOrd="0" presId="urn:microsoft.com/office/officeart/2005/8/layout/radial1"/>
    <dgm:cxn modelId="{A1437A12-BCB6-4294-BEEF-C619EEB3AFCB}" type="presParOf" srcId="{4F7A7B07-AC4E-4FCA-A3E6-8DFFB0F00D5B}" destId="{75D23393-1D8C-4835-AF2A-1760908D1A04}" srcOrd="0" destOrd="0" presId="urn:microsoft.com/office/officeart/2005/8/layout/radial1"/>
    <dgm:cxn modelId="{BFCAC1BD-9029-4A0C-8667-134FFE87D3E4}" type="presParOf" srcId="{49DA6939-1CCB-4478-8A1B-6F071E822097}" destId="{DE2DABB8-884C-4B32-A595-A81FCF571EA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8576EF-EB8F-4274-973E-D1F93F9AF3AD}">
      <dsp:nvSpPr>
        <dsp:cNvPr id="0" name=""/>
        <dsp:cNvSpPr/>
      </dsp:nvSpPr>
      <dsp:spPr>
        <a:xfrm>
          <a:off x="3481983" y="2391866"/>
          <a:ext cx="2146422" cy="2027436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Вміння</a:t>
          </a:r>
          <a:endParaRPr lang="uk-UA" sz="3800" kern="1200" dirty="0"/>
        </a:p>
      </dsp:txBody>
      <dsp:txXfrm>
        <a:off x="3481983" y="2391866"/>
        <a:ext cx="2146422" cy="2027436"/>
      </dsp:txXfrm>
    </dsp:sp>
    <dsp:sp modelId="{0CFF634B-F47F-4C2A-8519-D1EF3DCA5B6D}">
      <dsp:nvSpPr>
        <dsp:cNvPr id="0" name=""/>
        <dsp:cNvSpPr/>
      </dsp:nvSpPr>
      <dsp:spPr>
        <a:xfrm rot="16200000">
          <a:off x="4281624" y="2099722"/>
          <a:ext cx="547139" cy="37148"/>
        </a:xfrm>
        <a:custGeom>
          <a:avLst/>
          <a:gdLst/>
          <a:ahLst/>
          <a:cxnLst/>
          <a:rect l="0" t="0" r="0" b="0"/>
          <a:pathLst>
            <a:path>
              <a:moveTo>
                <a:pt x="0" y="18574"/>
              </a:moveTo>
              <a:lnTo>
                <a:pt x="547139" y="18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6200000">
        <a:off x="4541516" y="2104618"/>
        <a:ext cx="27356" cy="27356"/>
      </dsp:txXfrm>
    </dsp:sp>
    <dsp:sp modelId="{0D11B8A9-FF0E-4D8D-ACB9-87B8AB2C10CD}">
      <dsp:nvSpPr>
        <dsp:cNvPr id="0" name=""/>
        <dsp:cNvSpPr/>
      </dsp:nvSpPr>
      <dsp:spPr>
        <a:xfrm>
          <a:off x="2872967" y="51223"/>
          <a:ext cx="3364454" cy="1793503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Математика</a:t>
          </a:r>
          <a:endParaRPr lang="uk-UA" sz="3400" kern="1200" dirty="0"/>
        </a:p>
      </dsp:txBody>
      <dsp:txXfrm>
        <a:off x="2872967" y="51223"/>
        <a:ext cx="3364454" cy="1793503"/>
      </dsp:txXfrm>
    </dsp:sp>
    <dsp:sp modelId="{54818DBE-A053-4C51-B037-6F2DA709379F}">
      <dsp:nvSpPr>
        <dsp:cNvPr id="0" name=""/>
        <dsp:cNvSpPr/>
      </dsp:nvSpPr>
      <dsp:spPr>
        <a:xfrm>
          <a:off x="5628406" y="3387010"/>
          <a:ext cx="160223" cy="37148"/>
        </a:xfrm>
        <a:custGeom>
          <a:avLst/>
          <a:gdLst/>
          <a:ahLst/>
          <a:cxnLst/>
          <a:rect l="0" t="0" r="0" b="0"/>
          <a:pathLst>
            <a:path>
              <a:moveTo>
                <a:pt x="0" y="18574"/>
              </a:moveTo>
              <a:lnTo>
                <a:pt x="160223" y="18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>
        <a:off x="5704512" y="3401579"/>
        <a:ext cx="8011" cy="8011"/>
      </dsp:txXfrm>
    </dsp:sp>
    <dsp:sp modelId="{C6B6A0F1-97B8-48A3-B671-AAC6A1EF3818}">
      <dsp:nvSpPr>
        <dsp:cNvPr id="0" name=""/>
        <dsp:cNvSpPr/>
      </dsp:nvSpPr>
      <dsp:spPr>
        <a:xfrm>
          <a:off x="5788629" y="2319456"/>
          <a:ext cx="2448349" cy="2172257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Навички</a:t>
          </a:r>
          <a:endParaRPr lang="uk-UA" sz="3600" kern="1200" dirty="0"/>
        </a:p>
      </dsp:txBody>
      <dsp:txXfrm>
        <a:off x="5788629" y="2319456"/>
        <a:ext cx="2448349" cy="2172257"/>
      </dsp:txXfrm>
    </dsp:sp>
    <dsp:sp modelId="{167254F3-568F-471E-89E4-5BDEDA099DE5}">
      <dsp:nvSpPr>
        <dsp:cNvPr id="0" name=""/>
        <dsp:cNvSpPr/>
      </dsp:nvSpPr>
      <dsp:spPr>
        <a:xfrm rot="5400000">
          <a:off x="4305039" y="4650883"/>
          <a:ext cx="500309" cy="37148"/>
        </a:xfrm>
        <a:custGeom>
          <a:avLst/>
          <a:gdLst/>
          <a:ahLst/>
          <a:cxnLst/>
          <a:rect l="0" t="0" r="0" b="0"/>
          <a:pathLst>
            <a:path>
              <a:moveTo>
                <a:pt x="0" y="18574"/>
              </a:moveTo>
              <a:lnTo>
                <a:pt x="500309" y="18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5400000">
        <a:off x="4542687" y="4656950"/>
        <a:ext cx="25015" cy="25015"/>
      </dsp:txXfrm>
    </dsp:sp>
    <dsp:sp modelId="{B1D0FB36-DB8B-45BA-9382-028E4594D457}">
      <dsp:nvSpPr>
        <dsp:cNvPr id="0" name=""/>
        <dsp:cNvSpPr/>
      </dsp:nvSpPr>
      <dsp:spPr>
        <a:xfrm>
          <a:off x="2252373" y="4919613"/>
          <a:ext cx="4605642" cy="1887163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Розширення світогляду, розвиток мислення, застосування у побуті, професійна спрямованість.</a:t>
          </a:r>
          <a:endParaRPr lang="uk-UA" sz="2100" kern="1200" dirty="0"/>
        </a:p>
      </dsp:txBody>
      <dsp:txXfrm>
        <a:off x="2252373" y="4919613"/>
        <a:ext cx="4605642" cy="1887163"/>
      </dsp:txXfrm>
    </dsp:sp>
    <dsp:sp modelId="{4F7A7B07-AC4E-4FCA-A3E6-8DFFB0F00D5B}">
      <dsp:nvSpPr>
        <dsp:cNvPr id="0" name=""/>
        <dsp:cNvSpPr/>
      </dsp:nvSpPr>
      <dsp:spPr>
        <a:xfrm rot="10800000">
          <a:off x="3288149" y="3387010"/>
          <a:ext cx="193834" cy="37148"/>
        </a:xfrm>
        <a:custGeom>
          <a:avLst/>
          <a:gdLst/>
          <a:ahLst/>
          <a:cxnLst/>
          <a:rect l="0" t="0" r="0" b="0"/>
          <a:pathLst>
            <a:path>
              <a:moveTo>
                <a:pt x="0" y="18574"/>
              </a:moveTo>
              <a:lnTo>
                <a:pt x="193834" y="18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/>
        </a:p>
      </dsp:txBody>
      <dsp:txXfrm rot="10800000">
        <a:off x="3380220" y="3400739"/>
        <a:ext cx="9691" cy="9691"/>
      </dsp:txXfrm>
    </dsp:sp>
    <dsp:sp modelId="{DE2DABB8-884C-4B32-A595-A81FCF571EA9}">
      <dsp:nvSpPr>
        <dsp:cNvPr id="0" name=""/>
        <dsp:cNvSpPr/>
      </dsp:nvSpPr>
      <dsp:spPr>
        <a:xfrm>
          <a:off x="907020" y="2319456"/>
          <a:ext cx="2381129" cy="2172257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Знання</a:t>
          </a:r>
          <a:endParaRPr lang="uk-UA" sz="3600" kern="1200" dirty="0"/>
        </a:p>
      </dsp:txBody>
      <dsp:txXfrm>
        <a:off x="907020" y="2319456"/>
        <a:ext cx="2381129" cy="2172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586B-EF8A-4059-951C-6E21C7013933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79637-29CB-4F34-A2CC-495474F8038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95BC9-D4F1-40D5-AECE-67449B73403E}" type="datetimeFigureOut">
              <a:rPr lang="uk-UA" smtClean="0"/>
              <a:pPr/>
              <a:t>27.01.2014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DB36-3307-4A06-808F-3EC05E32501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90571" y="1628800"/>
            <a:ext cx="939289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ФУНКЦІЇ </a:t>
            </a: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ПРИКЛАДНИХ ЗАДАЧ </a:t>
            </a:r>
          </a:p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 ПРОЦЕСІ НАВЧАННЯ </a:t>
            </a:r>
          </a:p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МАТЕМАТИКИ</a:t>
            </a:r>
            <a:endParaRPr lang="uk-U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357158" y="1000108"/>
            <a:ext cx="8501122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uk-UA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4000504"/>
            <a:ext cx="192882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обчислення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992" y="4000504"/>
            <a:ext cx="207170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побудову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5074" y="4000504"/>
            <a:ext cx="2428892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кісні задачі (пояснити, дослідити, обґрунтувати) 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000100" y="1000108"/>
            <a:ext cx="72346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Класифікація 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прикладних 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onotype Corsiva" pitchFamily="66" charset="0"/>
              </a:rPr>
              <a:t>задач</a:t>
            </a:r>
            <a:endParaRPr lang="uk-UA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0" name="Стрілка вниз 9"/>
          <p:cNvSpPr/>
          <p:nvPr/>
        </p:nvSpPr>
        <p:spPr>
          <a:xfrm>
            <a:off x="4214810" y="2428868"/>
            <a:ext cx="285752" cy="100013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ілка вниз 10"/>
          <p:cNvSpPr/>
          <p:nvPr/>
        </p:nvSpPr>
        <p:spPr>
          <a:xfrm>
            <a:off x="1357290" y="2428868"/>
            <a:ext cx="285752" cy="100013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ілка вниз 11"/>
          <p:cNvSpPr/>
          <p:nvPr/>
        </p:nvSpPr>
        <p:spPr>
          <a:xfrm>
            <a:off x="7143768" y="2428868"/>
            <a:ext cx="285752" cy="100013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28596" y="428604"/>
            <a:ext cx="83102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Функції прикладних задач</a:t>
            </a:r>
            <a:endParaRPr lang="uk-UA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14311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повчальна</a:t>
            </a:r>
            <a:endParaRPr lang="uk-UA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214686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Знання, вміння, навички.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43174" y="214311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виховна</a:t>
            </a:r>
            <a:endParaRPr lang="uk-UA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7422" y="3214686"/>
            <a:ext cx="19288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Формування світогляду , пізнавального інтересу, працелюбства.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214311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розвиваюча</a:t>
            </a:r>
            <a:endParaRPr lang="uk-UA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7752" y="3286124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Розвиток мислення.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72330" y="214311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контролююча</a:t>
            </a:r>
            <a:endParaRPr lang="uk-UA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768" y="3286124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Рівень навченості, самостійності.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86182" y="5143512"/>
            <a:ext cx="2000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-  гуманістична , </a:t>
            </a:r>
          </a:p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-  інформативна,    -  естетична,              -  корегуюча,            -  інтригуюча</a:t>
            </a:r>
            <a:endParaRPr lang="uk-UA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" name="Стрілка вниз 37"/>
          <p:cNvSpPr/>
          <p:nvPr/>
        </p:nvSpPr>
        <p:spPr>
          <a:xfrm>
            <a:off x="1000100" y="1500174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9" name="Стрілка вниз 38"/>
          <p:cNvSpPr/>
          <p:nvPr/>
        </p:nvSpPr>
        <p:spPr>
          <a:xfrm>
            <a:off x="3143240" y="1571612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0" name="Стрілка вниз 39"/>
          <p:cNvSpPr/>
          <p:nvPr/>
        </p:nvSpPr>
        <p:spPr>
          <a:xfrm>
            <a:off x="5357818" y="1571612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1" name="Стрілка вниз 40"/>
          <p:cNvSpPr/>
          <p:nvPr/>
        </p:nvSpPr>
        <p:spPr>
          <a:xfrm>
            <a:off x="7929586" y="1500174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2" name="Стрілка вниз 41"/>
          <p:cNvSpPr/>
          <p:nvPr/>
        </p:nvSpPr>
        <p:spPr>
          <a:xfrm>
            <a:off x="857224" y="2643182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Стрілка вниз 42"/>
          <p:cNvSpPr/>
          <p:nvPr/>
        </p:nvSpPr>
        <p:spPr>
          <a:xfrm>
            <a:off x="3071802" y="2643182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4" name="Стрілка вниз 43"/>
          <p:cNvSpPr/>
          <p:nvPr/>
        </p:nvSpPr>
        <p:spPr>
          <a:xfrm>
            <a:off x="5357818" y="2643182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Стрілка вниз 44"/>
          <p:cNvSpPr/>
          <p:nvPr/>
        </p:nvSpPr>
        <p:spPr>
          <a:xfrm>
            <a:off x="7572396" y="2714620"/>
            <a:ext cx="142876" cy="42862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Мінус 20"/>
          <p:cNvSpPr/>
          <p:nvPr/>
        </p:nvSpPr>
        <p:spPr>
          <a:xfrm>
            <a:off x="-1071602" y="4714884"/>
            <a:ext cx="11287204" cy="214314"/>
          </a:xfrm>
          <a:prstGeom prst="mathMin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ілка вниз 21"/>
          <p:cNvSpPr/>
          <p:nvPr/>
        </p:nvSpPr>
        <p:spPr>
          <a:xfrm>
            <a:off x="4500562" y="5000636"/>
            <a:ext cx="142876" cy="21431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214282" y="214290"/>
            <a:ext cx="87154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Вимоги до прикладних задач </a:t>
            </a:r>
          </a:p>
          <a:p>
            <a:pPr algn="ctr"/>
            <a:r>
              <a:rPr lang="uk-UA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 математики</a:t>
            </a:r>
            <a:endParaRPr lang="uk-UA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4414" y="1500174"/>
            <a:ext cx="750099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i="1" dirty="0" smtClean="0">
                <a:latin typeface="Monotype Corsiva" pitchFamily="66" charset="0"/>
              </a:rPr>
              <a:t>  реальний, практичний зміст ;</a:t>
            </a:r>
          </a:p>
          <a:p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показувати  значимість набутих знань, умінь, навичок ;</a:t>
            </a:r>
          </a:p>
          <a:p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 smtClean="0">
                <a:latin typeface="Monotype Corsiva" pitchFamily="66" charset="0"/>
              </a:rPr>
              <a:t>  числові значення величин повинні бути характерними для практики;</a:t>
            </a:r>
          </a:p>
          <a:p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 smtClean="0">
                <a:latin typeface="Monotype Corsiva" pitchFamily="66" charset="0"/>
              </a:rPr>
              <a:t>  містити застосування правил наближених обчислень;</a:t>
            </a:r>
          </a:p>
          <a:p>
            <a:pPr>
              <a:buFont typeface="Wingdings" pitchFamily="2" charset="2"/>
              <a:buChar char="ü"/>
            </a:pPr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відповідати вимогам теми;</a:t>
            </a:r>
          </a:p>
          <a:p>
            <a:pPr>
              <a:buFont typeface="Wingdings" pitchFamily="2" charset="2"/>
              <a:buChar char="ü"/>
            </a:pPr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відображати передові досягнення науки, техніки, виробництва, місцевого матеріалу ;</a:t>
            </a:r>
          </a:p>
          <a:p>
            <a:pPr>
              <a:buFont typeface="Wingdings" pitchFamily="2" charset="2"/>
              <a:buChar char="ü"/>
            </a:pPr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не повинні містити незрозумілу термінологію;</a:t>
            </a:r>
          </a:p>
          <a:p>
            <a:pPr>
              <a:buFont typeface="Wingdings" pitchFamily="2" charset="2"/>
              <a:buChar char="ü"/>
            </a:pPr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передбачати використання додаткової літератури;</a:t>
            </a:r>
          </a:p>
          <a:p>
            <a:pPr>
              <a:buFont typeface="Wingdings" pitchFamily="2" charset="2"/>
              <a:buChar char="ü"/>
            </a:pPr>
            <a:endParaRPr lang="uk-UA" i="1" dirty="0" smtClean="0"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i="1" dirty="0">
                <a:latin typeface="Monotype Corsiva" pitchFamily="66" charset="0"/>
              </a:rPr>
              <a:t> </a:t>
            </a:r>
            <a:r>
              <a:rPr lang="uk-UA" i="1" dirty="0" smtClean="0">
                <a:latin typeface="Monotype Corsiva" pitchFamily="66" charset="0"/>
              </a:rPr>
              <a:t> містити цікаві факти . </a:t>
            </a:r>
            <a:endParaRPr lang="uk-UA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42844" y="142852"/>
            <a:ext cx="864396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3200" b="1" dirty="0" smtClean="0">
                <a:ln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Недоліки застосування прикладних задач в сучасних підручниках</a:t>
            </a:r>
            <a:endParaRPr lang="uk-UA" sz="3200" b="1" cap="none" spc="0" dirty="0">
              <a:ln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14282" y="1428736"/>
            <a:ext cx="8653844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Геометрія</a:t>
            </a:r>
            <a:r>
              <a:rPr lang="uk-UA" sz="28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</a:t>
            </a:r>
          </a:p>
          <a:p>
            <a:pPr algn="ctr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О. В.</a:t>
            </a:r>
            <a:r>
              <a:rPr lang="uk-UA" sz="28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Погорєлов</a:t>
            </a:r>
            <a:r>
              <a:rPr lang="uk-UA" sz="28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– 8%</a:t>
            </a:r>
            <a:endParaRPr lang="uk-UA" sz="2800" b="1" dirty="0" smtClean="0">
              <a:ln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uk-UA" sz="2400" b="1" cap="none" spc="0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О. П.</a:t>
            </a:r>
            <a:r>
              <a:rPr lang="uk-UA" sz="2800" b="1" cap="none" spc="0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400" b="1" cap="none" spc="0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Бевз</a:t>
            </a:r>
            <a:r>
              <a:rPr lang="uk-UA" sz="28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- </a:t>
            </a:r>
            <a:r>
              <a:rPr lang="uk-UA" sz="2400" b="1" cap="none" spc="0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7%   </a:t>
            </a:r>
            <a:endParaRPr lang="uk-UA" sz="2800" b="1" cap="none" spc="0" dirty="0" smtClean="0">
              <a:ln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В. О. </a:t>
            </a:r>
            <a:r>
              <a:rPr lang="uk-UA" sz="2400" b="1" dirty="0" err="1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адеєв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– 2% (крім історичних задач у тексті теорії)</a:t>
            </a:r>
          </a:p>
          <a:p>
            <a:pPr algn="ctr"/>
            <a:r>
              <a:rPr lang="uk-UA" sz="2400" b="1" cap="none" spc="0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О. М. Афанасьєвої – 13% </a:t>
            </a:r>
          </a:p>
          <a:p>
            <a:pPr algn="ctr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Прагнуть зробити – 20%-30%</a:t>
            </a:r>
          </a:p>
          <a:p>
            <a:pPr algn="ctr"/>
            <a:endParaRPr lang="uk-UA" sz="2800" b="1" dirty="0">
              <a:ln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Гендерний аналіз</a:t>
            </a:r>
          </a:p>
          <a:p>
            <a:pPr algn="just">
              <a:buFont typeface="Wingdings" pitchFamily="2" charset="2"/>
              <a:buChar char="v"/>
            </a:pPr>
            <a:r>
              <a:rPr lang="uk-UA" sz="24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ідсутність в темах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“Аксіоми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стереометрії”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,  </a:t>
            </a:r>
          </a:p>
          <a:p>
            <a:pPr algn="just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“Паралельність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і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перпендикулярність”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</a:t>
            </a:r>
          </a:p>
          <a:p>
            <a:pPr algn="just"/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“Декартові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координати і </a:t>
            </a:r>
            <a:r>
              <a:rPr lang="uk-UA" sz="2400" b="1" dirty="0" err="1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вектори”</a:t>
            </a:r>
            <a:endParaRPr lang="uk-UA" sz="2400" b="1" dirty="0" smtClean="0">
              <a:ln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2400" b="1" dirty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uk-UA" sz="2400" b="1" dirty="0" smtClean="0">
                <a:ln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Однотипність,  стандартний зміст.</a:t>
            </a:r>
          </a:p>
          <a:p>
            <a:pPr algn="ctr"/>
            <a:endParaRPr lang="uk-UA" sz="2800" b="1" dirty="0" smtClean="0">
              <a:ln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endParaRPr lang="uk-UA" sz="2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uk-UA" sz="2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uk-UA" sz="2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14678" y="571480"/>
            <a:ext cx="1708300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4786314" y="1571612"/>
            <a:ext cx="1844964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III</a:t>
            </a:r>
            <a:r>
              <a:rPr lang="uk-UA" sz="1600" dirty="0" smtClean="0"/>
              <a:t>. Координати і вектори у просторі</a:t>
            </a:r>
            <a:endParaRPr lang="uk-UA" sz="1600" dirty="0"/>
          </a:p>
        </p:txBody>
      </p:sp>
      <p:sp>
        <p:nvSpPr>
          <p:cNvPr id="16" name="Прямокутник 15"/>
          <p:cNvSpPr/>
          <p:nvPr/>
        </p:nvSpPr>
        <p:spPr>
          <a:xfrm>
            <a:off x="1357290" y="1571612"/>
            <a:ext cx="191329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</a:t>
            </a:r>
            <a:r>
              <a:rPr lang="uk-UA" dirty="0" smtClean="0"/>
              <a:t>. Пертворення у просторі</a:t>
            </a:r>
            <a:endParaRPr lang="uk-UA" dirty="0"/>
          </a:p>
        </p:txBody>
      </p:sp>
      <p:sp>
        <p:nvSpPr>
          <p:cNvPr id="17" name="Прямокутник 16"/>
          <p:cNvSpPr/>
          <p:nvPr/>
        </p:nvSpPr>
        <p:spPr>
          <a:xfrm>
            <a:off x="1714480" y="2571744"/>
            <a:ext cx="4786346" cy="36433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8" name="TextBox 17"/>
          <p:cNvSpPr txBox="1"/>
          <p:nvPr/>
        </p:nvSpPr>
        <p:spPr>
          <a:xfrm>
            <a:off x="1928794" y="2714620"/>
            <a:ext cx="437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IV</a:t>
            </a:r>
            <a:r>
              <a:rPr lang="uk-UA" dirty="0" smtClean="0"/>
              <a:t>. Геометричні тіла та їх комбінації</a:t>
            </a:r>
            <a:endParaRPr lang="uk-UA" dirty="0"/>
          </a:p>
        </p:txBody>
      </p:sp>
      <p:sp>
        <p:nvSpPr>
          <p:cNvPr id="20" name="Прямокутник 19"/>
          <p:cNvSpPr/>
          <p:nvPr/>
        </p:nvSpPr>
        <p:spPr>
          <a:xfrm>
            <a:off x="1938112" y="3214686"/>
            <a:ext cx="177663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2" name="Прямокутник 21"/>
          <p:cNvSpPr/>
          <p:nvPr/>
        </p:nvSpPr>
        <p:spPr>
          <a:xfrm>
            <a:off x="4367004" y="3214686"/>
            <a:ext cx="177663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3" name="Прямокутник 22"/>
          <p:cNvSpPr/>
          <p:nvPr/>
        </p:nvSpPr>
        <p:spPr>
          <a:xfrm>
            <a:off x="1938112" y="5286388"/>
            <a:ext cx="177663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Прямокутник 23"/>
          <p:cNvSpPr/>
          <p:nvPr/>
        </p:nvSpPr>
        <p:spPr>
          <a:xfrm>
            <a:off x="3081120" y="4286256"/>
            <a:ext cx="177663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" name="Прямокутник 24"/>
          <p:cNvSpPr/>
          <p:nvPr/>
        </p:nvSpPr>
        <p:spPr>
          <a:xfrm>
            <a:off x="4367004" y="5286388"/>
            <a:ext cx="177663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TextBox 25"/>
          <p:cNvSpPr txBox="1"/>
          <p:nvPr/>
        </p:nvSpPr>
        <p:spPr>
          <a:xfrm>
            <a:off x="4432230" y="3286124"/>
            <a:ext cx="163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uk-UA" sz="2000" dirty="0" smtClean="0"/>
              <a:t>ІІ. Циліндр </a:t>
            </a:r>
            <a:endParaRPr lang="uk-UA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146214" y="3286124"/>
            <a:ext cx="163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uk-UA" sz="2000" dirty="0" smtClean="0"/>
              <a:t>. Призма</a:t>
            </a:r>
            <a:endParaRPr lang="uk-UA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286116" y="4357694"/>
            <a:ext cx="1503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IX</a:t>
            </a:r>
            <a:r>
              <a:rPr lang="uk-UA" sz="2000" dirty="0" smtClean="0"/>
              <a:t>. Куля</a:t>
            </a:r>
            <a:endParaRPr lang="uk-UA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003338" y="5357826"/>
            <a:ext cx="1639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VI</a:t>
            </a:r>
            <a:r>
              <a:rPr lang="uk-UA" sz="2000" dirty="0" smtClean="0"/>
              <a:t>. Піраміда</a:t>
            </a:r>
            <a:endParaRPr lang="uk-UA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500562" y="5357826"/>
            <a:ext cx="1639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VIII</a:t>
            </a:r>
            <a:r>
              <a:rPr lang="uk-UA" dirty="0" smtClean="0"/>
              <a:t>. </a:t>
            </a:r>
            <a:r>
              <a:rPr lang="uk-UA" dirty="0"/>
              <a:t>К</a:t>
            </a:r>
            <a:r>
              <a:rPr lang="uk-UA" dirty="0" smtClean="0"/>
              <a:t>онус</a:t>
            </a:r>
            <a:endParaRPr lang="uk-UA" dirty="0"/>
          </a:p>
        </p:txBody>
      </p:sp>
      <p:sp>
        <p:nvSpPr>
          <p:cNvPr id="32" name="TextBox 31"/>
          <p:cNvSpPr txBox="1"/>
          <p:nvPr/>
        </p:nvSpPr>
        <p:spPr>
          <a:xfrm>
            <a:off x="3428992" y="714356"/>
            <a:ext cx="143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І. Базова</a:t>
            </a:r>
            <a:endParaRPr lang="uk-UA" dirty="0"/>
          </a:p>
        </p:txBody>
      </p:sp>
      <p:cxnSp>
        <p:nvCxnSpPr>
          <p:cNvPr id="36" name="Пряма зі стрілкою 35"/>
          <p:cNvCxnSpPr/>
          <p:nvPr/>
        </p:nvCxnSpPr>
        <p:spPr>
          <a:xfrm>
            <a:off x="3428992" y="1928802"/>
            <a:ext cx="1229976" cy="158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 зі стрілкою 47"/>
          <p:cNvCxnSpPr/>
          <p:nvPr/>
        </p:nvCxnSpPr>
        <p:spPr>
          <a:xfrm rot="5400000">
            <a:off x="3536943" y="1892289"/>
            <a:ext cx="1071570" cy="1588"/>
          </a:xfrm>
          <a:prstGeom prst="straightConnector1">
            <a:avLst/>
          </a:prstGeom>
          <a:ln w="254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4282" y="0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onotype Corsiva" pitchFamily="66" charset="0"/>
              </a:rPr>
              <a:t>Концептуальна  модель  реалізації  прикладної   спрямованості  геометрії</a:t>
            </a:r>
            <a:endParaRPr lang="uk-UA" sz="2400" dirty="0">
              <a:latin typeface="Monotype Corsiva" pitchFamily="66" charset="0"/>
            </a:endParaRPr>
          </a:p>
        </p:txBody>
      </p:sp>
      <p:cxnSp>
        <p:nvCxnSpPr>
          <p:cNvPr id="51" name="Пряма зі стрілкою 50"/>
          <p:cNvCxnSpPr/>
          <p:nvPr/>
        </p:nvCxnSpPr>
        <p:spPr>
          <a:xfrm>
            <a:off x="4929190" y="857232"/>
            <a:ext cx="785818" cy="64294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 зі стрілкою 54"/>
          <p:cNvCxnSpPr>
            <a:stCxn id="2" idx="1"/>
          </p:cNvCxnSpPr>
          <p:nvPr/>
        </p:nvCxnSpPr>
        <p:spPr>
          <a:xfrm rot="10800000" flipV="1">
            <a:off x="2422648" y="892950"/>
            <a:ext cx="792030" cy="60722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 зі стрілкою 62"/>
          <p:cNvCxnSpPr/>
          <p:nvPr/>
        </p:nvCxnSpPr>
        <p:spPr>
          <a:xfrm>
            <a:off x="3786182" y="3500438"/>
            <a:ext cx="500066" cy="15847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 зі стрілкою 67"/>
          <p:cNvCxnSpPr/>
          <p:nvPr/>
        </p:nvCxnSpPr>
        <p:spPr>
          <a:xfrm rot="5400000">
            <a:off x="4821239" y="4536289"/>
            <a:ext cx="1358116" cy="794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 зі стрілкою 68"/>
          <p:cNvCxnSpPr/>
          <p:nvPr/>
        </p:nvCxnSpPr>
        <p:spPr>
          <a:xfrm rot="5400000">
            <a:off x="1822431" y="4536289"/>
            <a:ext cx="1356528" cy="794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 зі стрілкою 76"/>
          <p:cNvCxnSpPr/>
          <p:nvPr/>
        </p:nvCxnSpPr>
        <p:spPr>
          <a:xfrm rot="5400000">
            <a:off x="4321967" y="3821909"/>
            <a:ext cx="500066" cy="428628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 сполучна лінія 5"/>
          <p:cNvCxnSpPr/>
          <p:nvPr/>
        </p:nvCxnSpPr>
        <p:spPr>
          <a:xfrm rot="10800000" flipV="1">
            <a:off x="2500298" y="1643050"/>
            <a:ext cx="714380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сполучна лінія 6"/>
          <p:cNvCxnSpPr/>
          <p:nvPr/>
        </p:nvCxnSpPr>
        <p:spPr>
          <a:xfrm rot="10800000">
            <a:off x="6072198" y="1500174"/>
            <a:ext cx="785818" cy="7143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сполучна лінія 10"/>
          <p:cNvCxnSpPr/>
          <p:nvPr/>
        </p:nvCxnSpPr>
        <p:spPr>
          <a:xfrm rot="5400000">
            <a:off x="6465107" y="4607727"/>
            <a:ext cx="714380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>
            <a:off x="2071670" y="4572008"/>
            <a:ext cx="714380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571604" y="285728"/>
            <a:ext cx="599471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Методи математичного </a:t>
            </a:r>
          </a:p>
          <a:p>
            <a:pPr algn="ctr"/>
            <a:r>
              <a:rPr lang="uk-UA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дослідження  прикладних задач</a:t>
            </a:r>
            <a:endParaRPr lang="uk-UA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2071678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Теорія 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ипадкових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процесів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174" y="2071678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Теорія</a:t>
            </a:r>
            <a:r>
              <a:rPr lang="uk-UA" dirty="0" smtClean="0"/>
              <a:t> </a:t>
            </a:r>
            <a:r>
              <a:rPr lang="uk-UA" sz="2400" dirty="0" smtClean="0"/>
              <a:t>графів</a:t>
            </a:r>
            <a:endParaRPr lang="uk-UA" dirty="0"/>
          </a:p>
        </p:txBody>
      </p:sp>
      <p:sp>
        <p:nvSpPr>
          <p:cNvPr id="15" name="TextBox 14"/>
          <p:cNvSpPr txBox="1"/>
          <p:nvPr/>
        </p:nvSpPr>
        <p:spPr>
          <a:xfrm>
            <a:off x="4071934" y="2071678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Функціональний аналіз</a:t>
            </a:r>
            <a:endParaRPr lang="uk-UA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929454" y="2071678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Лінійне і нелінійне управління</a:t>
            </a:r>
            <a:endParaRPr lang="uk-UA" sz="2400" dirty="0"/>
          </a:p>
        </p:txBody>
      </p:sp>
      <p:cxnSp>
        <p:nvCxnSpPr>
          <p:cNvPr id="7" name="Пряма сполучна лінія 6"/>
          <p:cNvCxnSpPr/>
          <p:nvPr/>
        </p:nvCxnSpPr>
        <p:spPr>
          <a:xfrm rot="10800000" flipV="1">
            <a:off x="1785918" y="1428736"/>
            <a:ext cx="714380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7"/>
          <p:cNvCxnSpPr/>
          <p:nvPr/>
        </p:nvCxnSpPr>
        <p:spPr>
          <a:xfrm rot="5400000">
            <a:off x="3000364" y="1571612"/>
            <a:ext cx="642942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 сполучна лінія 12"/>
          <p:cNvCxnSpPr/>
          <p:nvPr/>
        </p:nvCxnSpPr>
        <p:spPr>
          <a:xfrm>
            <a:off x="6286512" y="1357298"/>
            <a:ext cx="1000132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сполучна лінія 17"/>
          <p:cNvCxnSpPr>
            <a:endCxn id="15" idx="0"/>
          </p:cNvCxnSpPr>
          <p:nvPr/>
        </p:nvCxnSpPr>
        <p:spPr>
          <a:xfrm rot="16200000" flipH="1">
            <a:off x="4732737" y="1553754"/>
            <a:ext cx="642940" cy="3929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357166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М</a:t>
            </a:r>
            <a:r>
              <a:rPr lang="uk-UA" sz="3200" dirty="0" smtClean="0">
                <a:latin typeface="Monotype Corsiva" pitchFamily="66" charset="0"/>
              </a:rPr>
              <a:t>атематика</a:t>
            </a:r>
            <a:endParaRPr lang="uk-UA" sz="3200" dirty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785926"/>
            <a:ext cx="2000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Georgia" pitchFamily="18" charset="0"/>
              </a:rPr>
              <a:t>Прикладна</a:t>
            </a:r>
          </a:p>
          <a:p>
            <a:r>
              <a:rPr lang="uk-UA" dirty="0" smtClean="0">
                <a:latin typeface="Georgia" pitchFamily="18" charset="0"/>
              </a:rPr>
              <a:t>(вирішення проблем математичними методами поза її межами)</a:t>
            </a:r>
            <a:endParaRPr lang="uk-UA" dirty="0">
              <a:latin typeface="Georgia" pitchFamily="18" charset="0"/>
            </a:endParaRPr>
          </a:p>
        </p:txBody>
      </p:sp>
      <p:cxnSp>
        <p:nvCxnSpPr>
          <p:cNvPr id="5" name="Пряма сполучна лінія 4"/>
          <p:cNvCxnSpPr/>
          <p:nvPr/>
        </p:nvCxnSpPr>
        <p:spPr>
          <a:xfrm rot="5400000">
            <a:off x="1858150" y="3785396"/>
            <a:ext cx="428628" cy="1588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29256" y="1857364"/>
            <a:ext cx="185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Теоретична</a:t>
            </a:r>
          </a:p>
          <a:p>
            <a:r>
              <a:rPr lang="uk-UA" dirty="0" smtClean="0"/>
              <a:t>(розв’язування задач всередині математики)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1357290" y="407194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Як робити?</a:t>
            </a:r>
            <a:endParaRPr lang="uk-UA" dirty="0"/>
          </a:p>
        </p:txBody>
      </p:sp>
      <p:cxnSp>
        <p:nvCxnSpPr>
          <p:cNvPr id="13" name="Пряма сполучна лінія 12"/>
          <p:cNvCxnSpPr/>
          <p:nvPr/>
        </p:nvCxnSpPr>
        <p:spPr>
          <a:xfrm rot="5400000">
            <a:off x="5965835" y="3463925"/>
            <a:ext cx="500066" cy="1588"/>
          </a:xfrm>
          <a:prstGeom prst="line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29256" y="385762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Чому так робити?</a:t>
            </a:r>
            <a:endParaRPr lang="uk-UA" dirty="0"/>
          </a:p>
        </p:txBody>
      </p:sp>
      <p:sp>
        <p:nvSpPr>
          <p:cNvPr id="16" name="TextBox 15"/>
          <p:cNvSpPr txBox="1"/>
          <p:nvPr/>
        </p:nvSpPr>
        <p:spPr>
          <a:xfrm>
            <a:off x="2786050" y="492919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icrosoft Sans Serif" pitchFamily="34" charset="0"/>
                <a:cs typeface="Microsoft Sans Serif" pitchFamily="34" charset="0"/>
              </a:rPr>
              <a:t>Шкільна математика</a:t>
            </a:r>
            <a:endParaRPr lang="uk-UA" sz="2400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5786" y="6072206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onotype Corsiva" pitchFamily="66" charset="0"/>
              </a:rPr>
              <a:t>Формалізм</a:t>
            </a:r>
            <a:endParaRPr lang="uk-UA" sz="2400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43240" y="607220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onotype Corsiva" pitchFamily="66" charset="0"/>
              </a:rPr>
              <a:t>Абстрактність</a:t>
            </a:r>
            <a:endParaRPr lang="uk-UA" dirty="0">
              <a:latin typeface="Monotype Corsiva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8" y="6000768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Monotype Corsiva" pitchFamily="66" charset="0"/>
              </a:rPr>
              <a:t>Відірваність від життя</a:t>
            </a:r>
            <a:endParaRPr lang="uk-UA" sz="2400" dirty="0">
              <a:latin typeface="Monotype Corsiva" pitchFamily="66" charset="0"/>
            </a:endParaRPr>
          </a:p>
        </p:txBody>
      </p:sp>
      <p:cxnSp>
        <p:nvCxnSpPr>
          <p:cNvPr id="18" name="Пряма зі стрілкою 17"/>
          <p:cNvCxnSpPr>
            <a:endCxn id="3" idx="0"/>
          </p:cNvCxnSpPr>
          <p:nvPr/>
        </p:nvCxnSpPr>
        <p:spPr>
          <a:xfrm rot="10800000" flipV="1">
            <a:off x="2143108" y="1000108"/>
            <a:ext cx="1357322" cy="7858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 зі стрілкою 21"/>
          <p:cNvCxnSpPr/>
          <p:nvPr/>
        </p:nvCxnSpPr>
        <p:spPr>
          <a:xfrm>
            <a:off x="4286248" y="1000108"/>
            <a:ext cx="1428760" cy="7858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ава фігурна дужка 22"/>
          <p:cNvSpPr/>
          <p:nvPr/>
        </p:nvSpPr>
        <p:spPr>
          <a:xfrm rot="5400000">
            <a:off x="3857620" y="2643182"/>
            <a:ext cx="642942" cy="4071966"/>
          </a:xfrm>
          <a:prstGeom prst="rightBrace">
            <a:avLst>
              <a:gd name="adj1" fmla="val 8333"/>
              <a:gd name="adj2" fmla="val 49775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24" name="Пряма зі стрілкою 23"/>
          <p:cNvCxnSpPr/>
          <p:nvPr/>
        </p:nvCxnSpPr>
        <p:spPr>
          <a:xfrm rot="10800000" flipV="1">
            <a:off x="1785918" y="5357826"/>
            <a:ext cx="1643074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 зі стрілкою 25"/>
          <p:cNvCxnSpPr>
            <a:endCxn id="20" idx="0"/>
          </p:cNvCxnSpPr>
          <p:nvPr/>
        </p:nvCxnSpPr>
        <p:spPr>
          <a:xfrm rot="5400000">
            <a:off x="3875480" y="5732876"/>
            <a:ext cx="642942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зі стрілкою 27"/>
          <p:cNvCxnSpPr/>
          <p:nvPr/>
        </p:nvCxnSpPr>
        <p:spPr>
          <a:xfrm>
            <a:off x="5286380" y="5429264"/>
            <a:ext cx="1500198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500042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Monotype Corsiva" pitchFamily="66" charset="0"/>
              </a:rPr>
              <a:t>Способи  ліквідації  прогалин  в  знаннях  учнів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00100" y="1500174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uk-UA" sz="2000" dirty="0" smtClean="0"/>
              <a:t>;</a:t>
            </a:r>
            <a:endParaRPr lang="uk-U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2143116"/>
            <a:ext cx="471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програмування</a:t>
            </a:r>
            <a:r>
              <a:rPr lang="uk-UA" sz="2000" dirty="0" smtClean="0"/>
              <a:t>;</a:t>
            </a:r>
            <a:endParaRPr lang="uk-UA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00100" y="2786058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інтегроване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uk-UA" sz="2000" dirty="0" smtClean="0"/>
              <a:t>;</a:t>
            </a:r>
            <a:endParaRPr lang="uk-UA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3429000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науково-дослідницька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робота</a:t>
            </a:r>
            <a:r>
              <a:rPr lang="uk-UA" sz="2000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57166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Формування ідеї прикладної спрямованості математики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285860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прикладна спрямованість окремих тем (М. П. </a:t>
            </a:r>
            <a:r>
              <a:rPr lang="uk-UA" dirty="0"/>
              <a:t>М</a:t>
            </a:r>
            <a:r>
              <a:rPr lang="uk-UA" dirty="0" smtClean="0"/>
              <a:t>аланюк, О. П. </a:t>
            </a:r>
            <a:r>
              <a:rPr lang="uk-UA" dirty="0" err="1" smtClean="0"/>
              <a:t>Бевз</a:t>
            </a:r>
            <a:r>
              <a:rPr lang="uk-UA" dirty="0" smtClean="0"/>
              <a:t>,  Я. С. Бродський, О. М. </a:t>
            </a:r>
            <a:r>
              <a:rPr lang="uk-UA" dirty="0" err="1" smtClean="0"/>
              <a:t>Янченко</a:t>
            </a:r>
            <a:r>
              <a:rPr lang="uk-UA" dirty="0" smtClean="0"/>
              <a:t>, О. Л. Павлов)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14311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політехнізм у навчанні математиці;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2714620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прикладна спрямованість як засіб активізації навчально-пізнавальної діяльності;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357187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практична робота як засіб прикладної спрямованості;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571472" y="4214818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зв’язок навчання математики з життям і виробництвом, </a:t>
            </a:r>
            <a:r>
              <a:rPr lang="uk-UA" dirty="0" err="1" smtClean="0"/>
              <a:t>міжпредметні</a:t>
            </a:r>
            <a:r>
              <a:rPr lang="uk-UA" dirty="0" smtClean="0"/>
              <a:t> зв’язки;</a:t>
            </a:r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571472" y="4857760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/>
              <a:t>п</a:t>
            </a:r>
            <a:r>
              <a:rPr lang="uk-UA" dirty="0" smtClean="0"/>
              <a:t>рикладні задачі;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5500702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dirty="0" smtClean="0"/>
              <a:t>   навчання елементів математичного моделювання, формування вмінь, пов’язаних із застосуванням математики.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285728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Monotype Corsiva" pitchFamily="66" charset="0"/>
              </a:rPr>
              <a:t>Прикладна</a:t>
            </a:r>
            <a:r>
              <a:rPr lang="uk-UA" sz="3200" dirty="0" smtClean="0">
                <a:latin typeface="Franklin Gothic Heavy" pitchFamily="34" charset="0"/>
              </a:rPr>
              <a:t> </a:t>
            </a:r>
            <a:r>
              <a:rPr lang="uk-UA" sz="3200" dirty="0" smtClean="0">
                <a:latin typeface="Monotype Corsiva" pitchFamily="66" charset="0"/>
              </a:rPr>
              <a:t>діяльність</a:t>
            </a:r>
            <a:endParaRPr lang="uk-UA" sz="3200" dirty="0"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2071678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 smtClean="0"/>
              <a:t>Еврістичне</a:t>
            </a:r>
            <a:endParaRPr lang="uk-UA" sz="2400" dirty="0" smtClean="0"/>
          </a:p>
          <a:p>
            <a:r>
              <a:rPr lang="uk-UA" sz="2400" dirty="0" smtClean="0"/>
              <a:t> міркування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28926" y="2000240"/>
            <a:ext cx="2714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/>
              <a:t>Експерементальна</a:t>
            </a:r>
            <a:r>
              <a:rPr lang="uk-UA" sz="2000" dirty="0" smtClean="0"/>
              <a:t> перевірка</a:t>
            </a:r>
          </a:p>
          <a:p>
            <a:r>
              <a:rPr lang="uk-UA" sz="2000" dirty="0" smtClean="0"/>
              <a:t>результату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715008" y="192880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Прикидка результату</a:t>
            </a:r>
          </a:p>
          <a:p>
            <a:r>
              <a:rPr lang="uk-UA" dirty="0" smtClean="0"/>
              <a:t>(оцінка похибки, приведення результату до числа або розрахункової формули)</a:t>
            </a:r>
            <a:endParaRPr lang="uk-UA" dirty="0"/>
          </a:p>
        </p:txBody>
      </p:sp>
      <p:cxnSp>
        <p:nvCxnSpPr>
          <p:cNvPr id="7" name="Пряма сполучна лінія 6"/>
          <p:cNvCxnSpPr/>
          <p:nvPr/>
        </p:nvCxnSpPr>
        <p:spPr>
          <a:xfrm rot="5400000">
            <a:off x="3285322" y="1500174"/>
            <a:ext cx="71517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8"/>
          <p:cNvCxnSpPr/>
          <p:nvPr/>
        </p:nvCxnSpPr>
        <p:spPr>
          <a:xfrm rot="5400000">
            <a:off x="1607323" y="1178703"/>
            <a:ext cx="714380" cy="6429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сполучна лінія 10"/>
          <p:cNvCxnSpPr/>
          <p:nvPr/>
        </p:nvCxnSpPr>
        <p:spPr>
          <a:xfrm>
            <a:off x="5286380" y="1071546"/>
            <a:ext cx="857256" cy="6429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571612"/>
            <a:ext cx="8358246" cy="4000528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</a:rPr>
              <a:t>  прикладні задачі;</a:t>
            </a:r>
          </a:p>
          <a:p>
            <a:pPr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</a:rPr>
              <a:t>  зв’язок наукових понять з реальними об’єктами;</a:t>
            </a:r>
          </a:p>
          <a:p>
            <a:pPr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</a:rPr>
              <a:t>  геометричний експеримент;</a:t>
            </a:r>
          </a:p>
          <a:p>
            <a:pPr algn="just">
              <a:buFont typeface="Arial" pitchFamily="34" charset="0"/>
              <a:buChar char="•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 практичні роботи;</a:t>
            </a:r>
          </a:p>
          <a:p>
            <a:pPr algn="just">
              <a:buFont typeface="Arial" pitchFamily="34" charset="0"/>
              <a:buChar char="•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err="1" smtClean="0">
                <a:solidFill>
                  <a:schemeClr val="tx1"/>
                </a:solidFill>
              </a:rPr>
              <a:t>контрприклади</a:t>
            </a:r>
            <a:r>
              <a:rPr lang="uk-UA" sz="2800" dirty="0" smtClean="0">
                <a:solidFill>
                  <a:schemeClr val="tx1"/>
                </a:solidFill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uk-UA" sz="2800" dirty="0" smtClean="0">
                <a:solidFill>
                  <a:schemeClr val="tx1"/>
                </a:solidFill>
              </a:rPr>
              <a:t>  </a:t>
            </a:r>
            <a:r>
              <a:rPr lang="uk-UA" sz="2800" dirty="0" err="1" smtClean="0">
                <a:solidFill>
                  <a:schemeClr val="tx1"/>
                </a:solidFill>
              </a:rPr>
              <a:t>міжпредметні</a:t>
            </a:r>
            <a:r>
              <a:rPr lang="uk-UA" sz="2800" dirty="0" smtClean="0">
                <a:solidFill>
                  <a:schemeClr val="tx1"/>
                </a:solidFill>
              </a:rPr>
              <a:t> зв’язки.   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214282" y="285728"/>
            <a:ext cx="842965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Основні засоби прикладної </a:t>
            </a:r>
          </a:p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спрямованості математики</a:t>
            </a:r>
            <a:endParaRPr lang="uk-UA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643042" y="785794"/>
            <a:ext cx="58579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Прикладні</a:t>
            </a:r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задачі</a:t>
            </a:r>
            <a:endParaRPr lang="uk-UA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357430"/>
            <a:ext cx="2714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>
                <a:latin typeface="Monotype Corsiva" pitchFamily="66" charset="0"/>
              </a:rPr>
              <a:t>Практичного характеру (використання реального предмету, створення його моделі)</a:t>
            </a:r>
            <a:endParaRPr lang="uk-UA" sz="2000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570" y="2357430"/>
            <a:ext cx="29289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Monotype Corsiva" pitchFamily="66" charset="0"/>
              </a:rPr>
              <a:t>Теоретичного характеру (розв’язання не пов’язаних з виконанням дій над реальним предметом)</a:t>
            </a:r>
            <a:endParaRPr lang="uk-UA" sz="2000" dirty="0"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4786322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Monotype Corsiva" pitchFamily="66" charset="0"/>
              </a:rPr>
              <a:t>Експеримент</a:t>
            </a:r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2500298" y="478632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Monotype Corsiva" pitchFamily="66" charset="0"/>
              </a:rPr>
              <a:t>Вимірювання</a:t>
            </a:r>
            <a:r>
              <a:rPr lang="uk-UA" dirty="0" smtClean="0">
                <a:latin typeface="Monotype Corsiva" pitchFamily="66" charset="0"/>
              </a:rPr>
              <a:t> </a:t>
            </a:r>
            <a:endParaRPr lang="uk-UA" dirty="0">
              <a:latin typeface="Monotype Corsiva" pitchFamily="66" charset="0"/>
            </a:endParaRPr>
          </a:p>
        </p:txBody>
      </p:sp>
      <p:sp>
        <p:nvSpPr>
          <p:cNvPr id="23" name="Вигнута донизу стрілка 22"/>
          <p:cNvSpPr/>
          <p:nvPr/>
        </p:nvSpPr>
        <p:spPr>
          <a:xfrm rot="6655249">
            <a:off x="2080088" y="1803962"/>
            <a:ext cx="937215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25" name="Вигнута вправо стрілка 24"/>
          <p:cNvSpPr/>
          <p:nvPr/>
        </p:nvSpPr>
        <p:spPr>
          <a:xfrm rot="20476143">
            <a:off x="6393139" y="1531879"/>
            <a:ext cx="376711" cy="93010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cxnSp>
        <p:nvCxnSpPr>
          <p:cNvPr id="32" name="Заокруглена сполучна лінія 31"/>
          <p:cNvCxnSpPr/>
          <p:nvPr/>
        </p:nvCxnSpPr>
        <p:spPr>
          <a:xfrm rot="5400000">
            <a:off x="857224" y="4000504"/>
            <a:ext cx="857256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Заокруглена сполучна лінія 33"/>
          <p:cNvCxnSpPr/>
          <p:nvPr/>
        </p:nvCxnSpPr>
        <p:spPr>
          <a:xfrm rot="16200000" flipH="1">
            <a:off x="2607455" y="4036223"/>
            <a:ext cx="857256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536</Words>
  <Application>Microsoft Office PowerPoint</Application>
  <PresentationFormat>Екран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Prime Auditor</dc:creator>
  <cp:lastModifiedBy>Grey Wolf</cp:lastModifiedBy>
  <cp:revision>18</cp:revision>
  <dcterms:created xsi:type="dcterms:W3CDTF">2010-12-17T07:31:46Z</dcterms:created>
  <dcterms:modified xsi:type="dcterms:W3CDTF">2014-01-27T13:17:38Z</dcterms:modified>
</cp:coreProperties>
</file>