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57" r:id="rId3"/>
    <p:sldId id="258" r:id="rId4"/>
    <p:sldId id="270" r:id="rId5"/>
    <p:sldId id="259" r:id="rId6"/>
    <p:sldId id="263" r:id="rId7"/>
    <p:sldId id="264" r:id="rId8"/>
    <p:sldId id="268" r:id="rId9"/>
    <p:sldId id="271" r:id="rId10"/>
    <p:sldId id="269" r:id="rId11"/>
    <p:sldId id="266" r:id="rId12"/>
    <p:sldId id="265" r:id="rId13"/>
    <p:sldId id="256" r:id="rId14"/>
    <p:sldId id="267" r:id="rId15"/>
    <p:sldId id="273" r:id="rId16"/>
    <p:sldId id="272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451D07"/>
    <a:srgbClr val="0D0698"/>
    <a:srgbClr val="583C14"/>
    <a:srgbClr val="000000"/>
    <a:srgbClr val="1D0EE4"/>
    <a:srgbClr val="A5CBF9"/>
    <a:srgbClr val="B0EEF6"/>
    <a:srgbClr val="77EDF9"/>
    <a:srgbClr val="D1EAA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11-Б клас</c:v>
                </c:pt>
              </c:strCache>
            </c:strRef>
          </c:tx>
          <c:explosion val="25"/>
          <c:dPt>
            <c:idx val="0"/>
            <c:explosion val="22"/>
          </c:dPt>
          <c:dLbls>
            <c:showCatName val="1"/>
            <c:showPercent val="1"/>
          </c:dLbls>
          <c:cat>
            <c:strRef>
              <c:f>Аркуш1!$A$2:$A$5</c:f>
              <c:strCache>
                <c:ptCount val="4"/>
                <c:pt idx="0">
                  <c:v>так </c:v>
                </c:pt>
                <c:pt idx="1">
                  <c:v>не дуже</c:v>
                </c:pt>
                <c:pt idx="2">
                  <c:v>мені однаково</c:v>
                </c:pt>
                <c:pt idx="3">
                  <c:v>ні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10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Стовпець2</c:v>
                </c:pt>
              </c:strCache>
            </c:strRef>
          </c:tx>
          <c:explosion val="25"/>
          <c:dLbls>
            <c:showCatName val="1"/>
            <c:showPercent val="1"/>
          </c:dLbls>
          <c:cat>
            <c:strRef>
              <c:f>Аркуш1!$A$2:$A$5</c:f>
              <c:strCache>
                <c:ptCount val="4"/>
                <c:pt idx="0">
                  <c:v>так </c:v>
                </c:pt>
                <c:pt idx="1">
                  <c:v>не дуже</c:v>
                </c:pt>
                <c:pt idx="2">
                  <c:v>мені однаково</c:v>
                </c:pt>
                <c:pt idx="3">
                  <c:v>ні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9-Б клас</c:v>
                </c:pt>
              </c:strCache>
            </c:strRef>
          </c:tx>
          <c:explosion val="34"/>
          <c:dLbls>
            <c:dLbl>
              <c:idx val="1"/>
              <c:layout>
                <c:manualLayout>
                  <c:x val="-7.6687192929604339E-2"/>
                  <c:y val="0.33938481231588541"/>
                </c:manualLayout>
              </c:layout>
              <c:showCatName val="1"/>
              <c:showPercent val="1"/>
            </c:dLbl>
            <c:showCatName val="1"/>
            <c:showPercent val="1"/>
          </c:dLbls>
          <c:cat>
            <c:strRef>
              <c:f>Аркуш1!$A$2:$A$5</c:f>
              <c:strCache>
                <c:ptCount val="4"/>
                <c:pt idx="0">
                  <c:v>так</c:v>
                </c:pt>
                <c:pt idx="1">
                  <c:v>не дуже</c:v>
                </c:pt>
                <c:pt idx="2">
                  <c:v>мені однаково</c:v>
                </c:pt>
                <c:pt idx="3">
                  <c:v>ні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20</c:v>
                </c:pt>
                <c:pt idx="1">
                  <c:v>2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8-Б клас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6.2968757089581417E-3"/>
                  <c:y val="0.29454878622688474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5.8840870936070919E-2"/>
                  <c:y val="2.7513034946053786E-2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мені однаково
</a:t>
                    </a:r>
                    <a:r>
                      <a:rPr lang="uk-UA"/>
                      <a:t>10</a:t>
                    </a:r>
                    <a:r>
                      <a:rPr lang="uk-UA" smtClean="0"/>
                      <a:t>%</a:t>
                    </a:r>
                  </a:p>
                  <a:p>
                    <a:endParaRPr lang="uk-UA"/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Аркуш1!$A$2:$A$5</c:f>
              <c:strCache>
                <c:ptCount val="4"/>
                <c:pt idx="0">
                  <c:v>так</c:v>
                </c:pt>
                <c:pt idx="1">
                  <c:v>не дуже</c:v>
                </c:pt>
                <c:pt idx="2">
                  <c:v>мені однаково</c:v>
                </c:pt>
                <c:pt idx="3">
                  <c:v>ні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16</c:v>
                </c:pt>
                <c:pt idx="1">
                  <c:v>1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/>
          <a:lstStyle/>
          <a:p>
            <a:pPr>
              <a:defRPr/>
            </a:pPr>
            <a:r>
              <a:rPr lang="uk-UA" dirty="0"/>
              <a:t>7-А,Б </a:t>
            </a:r>
            <a:r>
              <a:rPr lang="uk-UA" dirty="0" smtClean="0"/>
              <a:t>класи</a:t>
            </a:r>
            <a:endParaRPr lang="uk-UA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7-А,Б клас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6.6911047052133951E-2"/>
                  <c:y val="0.39004774446696111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15322437783040224"/>
                  <c:y val="1.1395931634460149E-3"/>
                </c:manualLayout>
              </c:layout>
              <c:showCatName val="1"/>
              <c:showPercent val="1"/>
            </c:dLbl>
            <c:showCatName val="1"/>
            <c:showPercent val="1"/>
          </c:dLbls>
          <c:cat>
            <c:strRef>
              <c:f>Аркуш1!$A$2:$A$5</c:f>
              <c:strCache>
                <c:ptCount val="4"/>
                <c:pt idx="0">
                  <c:v>так</c:v>
                </c:pt>
                <c:pt idx="1">
                  <c:v>не дуже</c:v>
                </c:pt>
                <c:pt idx="2">
                  <c:v>мені однаково</c:v>
                </c:pt>
                <c:pt idx="3">
                  <c:v>ні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36</c:v>
                </c:pt>
                <c:pt idx="1">
                  <c:v>2</c:v>
                </c:pt>
                <c:pt idx="2">
                  <c:v>4</c:v>
                </c:pt>
                <c:pt idx="3">
                  <c:v>1.2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093DC-1E93-4E73-99C6-FA26F6BEA7CF}" type="datetimeFigureOut">
              <a:rPr lang="uk-UA" smtClean="0"/>
              <a:pPr/>
              <a:t>21.03.2003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65D43-AC35-4FEF-8B94-74D1B9CC30A6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5D43-AC35-4FEF-8B94-74D1B9CC30A6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F4C-5D43-497D-A71E-0E42EDBBBA89}" type="datetimeFigureOut">
              <a:rPr lang="uk-UA" smtClean="0"/>
              <a:pPr/>
              <a:t>21.03.2003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9691-7EDB-46F7-84C0-2B63A95C33C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F4C-5D43-497D-A71E-0E42EDBBBA89}" type="datetimeFigureOut">
              <a:rPr lang="uk-UA" smtClean="0"/>
              <a:pPr/>
              <a:t>21.03.2003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9691-7EDB-46F7-84C0-2B63A95C33C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F4C-5D43-497D-A71E-0E42EDBBBA89}" type="datetimeFigureOut">
              <a:rPr lang="uk-UA" smtClean="0"/>
              <a:pPr/>
              <a:t>21.03.2003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9691-7EDB-46F7-84C0-2B63A95C33C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F4C-5D43-497D-A71E-0E42EDBBBA89}" type="datetimeFigureOut">
              <a:rPr lang="uk-UA" smtClean="0"/>
              <a:pPr/>
              <a:t>21.03.2003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9691-7EDB-46F7-84C0-2B63A95C33C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F4C-5D43-497D-A71E-0E42EDBBBA89}" type="datetimeFigureOut">
              <a:rPr lang="uk-UA" smtClean="0"/>
              <a:pPr/>
              <a:t>21.03.2003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9691-7EDB-46F7-84C0-2B63A95C33C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F4C-5D43-497D-A71E-0E42EDBBBA89}" type="datetimeFigureOut">
              <a:rPr lang="uk-UA" smtClean="0"/>
              <a:pPr/>
              <a:t>21.03.2003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9691-7EDB-46F7-84C0-2B63A95C33C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F4C-5D43-497D-A71E-0E42EDBBBA89}" type="datetimeFigureOut">
              <a:rPr lang="uk-UA" smtClean="0"/>
              <a:pPr/>
              <a:t>21.03.2003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9691-7EDB-46F7-84C0-2B63A95C33C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F4C-5D43-497D-A71E-0E42EDBBBA89}" type="datetimeFigureOut">
              <a:rPr lang="uk-UA" smtClean="0"/>
              <a:pPr/>
              <a:t>21.03.2003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9691-7EDB-46F7-84C0-2B63A95C33C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F4C-5D43-497D-A71E-0E42EDBBBA89}" type="datetimeFigureOut">
              <a:rPr lang="uk-UA" smtClean="0"/>
              <a:pPr/>
              <a:t>21.03.2003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9691-7EDB-46F7-84C0-2B63A95C33C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F4C-5D43-497D-A71E-0E42EDBBBA89}" type="datetimeFigureOut">
              <a:rPr lang="uk-UA" smtClean="0"/>
              <a:pPr/>
              <a:t>21.03.2003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9691-7EDB-46F7-84C0-2B63A95C33C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F4C-5D43-497D-A71E-0E42EDBBBA89}" type="datetimeFigureOut">
              <a:rPr lang="uk-UA" smtClean="0"/>
              <a:pPr/>
              <a:t>21.03.2003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9691-7EDB-46F7-84C0-2B63A95C33C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30F4C-5D43-497D-A71E-0E42EDBBBA89}" type="datetimeFigureOut">
              <a:rPr lang="uk-UA" smtClean="0"/>
              <a:pPr/>
              <a:t>21.03.2003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E9691-7EDB-46F7-84C0-2B63A95C33C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ppt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Горизонтальний сувій 3"/>
            <p:cNvSpPr/>
            <p:nvPr/>
          </p:nvSpPr>
          <p:spPr>
            <a:xfrm>
              <a:off x="0" y="3071810"/>
              <a:ext cx="6929454" cy="3786190"/>
            </a:xfrm>
            <a:prstGeom prst="horizontalScroll">
              <a:avLst/>
            </a:prstGeom>
            <a:solidFill>
              <a:srgbClr val="A5CBF9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uk-UA" sz="4400" b="1" i="1" cap="none" spc="0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Чортківська</a:t>
              </a:r>
              <a:r>
                <a:rPr lang="uk-UA" sz="4400" b="1" i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uk-UA" sz="4400" b="1" i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загальноосвітня</a:t>
              </a:r>
            </a:p>
            <a:p>
              <a:pPr algn="ctr">
                <a:lnSpc>
                  <a:spcPct val="150000"/>
                </a:lnSpc>
              </a:pPr>
              <a:r>
                <a:rPr lang="uk-UA" sz="4400" b="1" i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 школа І-ІІІ ступенів №2</a:t>
              </a:r>
              <a:endParaRPr lang="uk-UA" sz="4400" b="1" i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x_9b22790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642918"/>
            <a:ext cx="3263896" cy="2447922"/>
          </a:xfrm>
          <a:prstGeom prst="rect">
            <a:avLst/>
          </a:prstGeom>
          <a:ln cmpd="sng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2302201218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4506" y="4214818"/>
            <a:ext cx="3283453" cy="2462590"/>
          </a:xfrm>
          <a:prstGeom prst="rect">
            <a:avLst/>
          </a:prstGeom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IMG_2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85728"/>
            <a:ext cx="2928926" cy="2196695"/>
          </a:xfrm>
          <a:prstGeom prst="rect">
            <a:avLst/>
          </a:prstGeom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34" y="-142900"/>
            <a:ext cx="127951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гра;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ІКТ.</a:t>
            </a:r>
            <a:endParaRPr lang="uk-UA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IMG_22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782062">
            <a:off x="209393" y="2857296"/>
            <a:ext cx="2967282" cy="2225462"/>
          </a:xfrm>
          <a:prstGeom prst="rect">
            <a:avLst/>
          </a:prstGeom>
          <a:ln cmpd="sng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o_ebb8366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137" y="4214819"/>
            <a:ext cx="2558646" cy="1928825"/>
          </a:xfrm>
          <a:prstGeom prst="rect">
            <a:avLst/>
          </a:prstGeom>
          <a:ln cmpd="sng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 descr="2302201218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2428868"/>
            <a:ext cx="2857520" cy="2143140"/>
          </a:xfrm>
          <a:prstGeom prst="rect">
            <a:avLst/>
          </a:prstGeom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/>
          <p:cNvGrpSpPr/>
          <p:nvPr/>
        </p:nvGrpSpPr>
        <p:grpSpPr>
          <a:xfrm>
            <a:off x="214282" y="285728"/>
            <a:ext cx="8715436" cy="6286544"/>
            <a:chOff x="214282" y="285728"/>
            <a:chExt cx="8715436" cy="6286544"/>
          </a:xfrm>
        </p:grpSpPr>
        <p:graphicFrame>
          <p:nvGraphicFramePr>
            <p:cNvPr id="3" name="Діаграма 2"/>
            <p:cNvGraphicFramePr/>
            <p:nvPr/>
          </p:nvGraphicFramePr>
          <p:xfrm>
            <a:off x="214282" y="285728"/>
            <a:ext cx="4143404" cy="25717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" name="Діаграма 3"/>
            <p:cNvGraphicFramePr/>
            <p:nvPr/>
          </p:nvGraphicFramePr>
          <p:xfrm>
            <a:off x="4929190" y="285728"/>
            <a:ext cx="3976694" cy="25717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5" name="Діаграма 4"/>
            <p:cNvGraphicFramePr/>
            <p:nvPr/>
          </p:nvGraphicFramePr>
          <p:xfrm>
            <a:off x="214282" y="3571876"/>
            <a:ext cx="4143404" cy="30003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6" name="Діаграма 5"/>
            <p:cNvGraphicFramePr/>
            <p:nvPr/>
          </p:nvGraphicFramePr>
          <p:xfrm>
            <a:off x="4786314" y="3786190"/>
            <a:ext cx="4143404" cy="27860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1428728" y="2857496"/>
            <a:ext cx="6263254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wrap="non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подобаються вам уроки хімії?</a:t>
            </a:r>
            <a:endPara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31923">
            <a:off x="351292" y="1952548"/>
            <a:ext cx="3644326" cy="2733244"/>
          </a:xfrm>
          <a:prstGeom prst="rect">
            <a:avLst/>
          </a:prstGeom>
          <a:ln cmpd="tri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57224" y="357166"/>
            <a:ext cx="7572428" cy="1571636"/>
          </a:xfrm>
          <a:prstGeom prst="rect">
            <a:avLst/>
          </a:prstGeom>
          <a:noFill/>
        </p:spPr>
        <p:txBody>
          <a:bodyPr wrap="none" rtlCol="0">
            <a:prstTxWarp prst="textSlant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Заняття з обдарованими дітьми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x_1d6df97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1376">
            <a:off x="5061013" y="1892704"/>
            <a:ext cx="3810027" cy="2857520"/>
          </a:xfrm>
          <a:prstGeom prst="rect">
            <a:avLst/>
          </a:prstGeom>
          <a:ln cmpd="tri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x_810f87b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4000504"/>
            <a:ext cx="3121020" cy="2340765"/>
          </a:xfrm>
          <a:prstGeom prst="rect">
            <a:avLst/>
          </a:prstGeom>
          <a:ln cmpd="tri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/>
        </p:nvGraphicFramePr>
        <p:xfrm>
          <a:off x="500034" y="1500174"/>
          <a:ext cx="8072494" cy="5000660"/>
        </p:xfrm>
        <a:graphic>
          <a:graphicData uri="http://schemas.openxmlformats.org/drawingml/2006/table">
            <a:tbl>
              <a:tblPr/>
              <a:tblGrid>
                <a:gridCol w="2067854"/>
                <a:gridCol w="3302310"/>
                <a:gridCol w="1405212"/>
                <a:gridCol w="1297118"/>
              </a:tblGrid>
              <a:tr h="769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latin typeface="Times New Roman"/>
                          <a:ea typeface="Times New Roman"/>
                        </a:rPr>
                        <a:t>Рік навчання</a:t>
                      </a:r>
                      <a:endParaRPr lang="uk-UA" sz="1600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latin typeface="Times New Roman"/>
                          <a:ea typeface="Times New Roman"/>
                        </a:rPr>
                        <a:t>Прізвище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 та </a:t>
                      </a:r>
                      <a:r>
                        <a:rPr lang="ru-RU" sz="1600" b="1" i="1" dirty="0" err="1">
                          <a:latin typeface="Times New Roman"/>
                          <a:ea typeface="Times New Roman"/>
                        </a:rPr>
                        <a:t>ім</a:t>
                      </a:r>
                      <a:r>
                        <a:rPr lang="en-US" sz="1600" b="1" i="1" dirty="0">
                          <a:latin typeface="Times New Roman"/>
                          <a:ea typeface="Times New Roman"/>
                        </a:rPr>
                        <a:t>’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я </a:t>
                      </a:r>
                      <a:r>
                        <a:rPr lang="ru-RU" sz="1600" b="1" i="1" dirty="0" smtClean="0">
                          <a:latin typeface="Times New Roman"/>
                          <a:ea typeface="Times New Roman"/>
                        </a:rPr>
                        <a:t>призера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Times New Roman"/>
                        </a:rPr>
                        <a:t>ІІ </a:t>
                      </a:r>
                      <a:r>
                        <a:rPr lang="ru-RU" sz="1600" b="1" i="1" dirty="0" err="1" smtClean="0">
                          <a:latin typeface="Times New Roman"/>
                          <a:ea typeface="Times New Roman"/>
                        </a:rPr>
                        <a:t>етапу</a:t>
                      </a:r>
                      <a:r>
                        <a:rPr lang="ru-RU" sz="1600" b="1" i="1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600" b="1" i="1" dirty="0" err="1" smtClean="0">
                          <a:latin typeface="Times New Roman"/>
                          <a:ea typeface="Times New Roman"/>
                        </a:rPr>
                        <a:t>олімпіад</a:t>
                      </a:r>
                      <a:endParaRPr lang="uk-UA" sz="1600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latin typeface="Times New Roman"/>
                          <a:ea typeface="Times New Roman"/>
                        </a:rPr>
                        <a:t>Клас</a:t>
                      </a:r>
                      <a:endParaRPr lang="uk-UA" sz="1600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latin typeface="Times New Roman"/>
                          <a:ea typeface="Times New Roman"/>
                        </a:rPr>
                        <a:t>Місце</a:t>
                      </a:r>
                      <a:endParaRPr lang="uk-UA" sz="1600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2007-2008 н.р.</a:t>
                      </a:r>
                      <a:endParaRPr lang="uk-UA" sz="1100" b="1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Мартиновська Марина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9 клас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І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6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latin typeface="Times New Roman"/>
                          <a:ea typeface="Times New Roman"/>
                        </a:rPr>
                        <a:t>Пех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 Петро</a:t>
                      </a:r>
                      <a:endParaRPr lang="uk-UA" sz="1100" b="1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11клас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ІІ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2008-2009 н.р.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Мартиновська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Марина</a:t>
                      </a:r>
                      <a:endParaRPr lang="uk-UA" sz="1100" b="1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 клас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І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6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2009-2010 н.р.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Атаманчук Тамара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8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клас</a:t>
                      </a:r>
                      <a:endParaRPr lang="uk-UA" sz="1100" b="1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І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6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Ковтун Сергій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клас</a:t>
                      </a:r>
                      <a:endParaRPr lang="uk-UA" sz="1100" b="1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І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6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Мартиновська Марина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клас</a:t>
                      </a:r>
                      <a:endParaRPr lang="uk-UA" sz="1100" b="1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І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6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2010-2011 </a:t>
                      </a:r>
                      <a:r>
                        <a:rPr lang="uk-UA" sz="1400" b="1" dirty="0" err="1">
                          <a:latin typeface="Times New Roman"/>
                          <a:ea typeface="Times New Roman"/>
                        </a:rPr>
                        <a:t>н.р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.</a:t>
                      </a:r>
                      <a:endParaRPr lang="uk-UA" sz="1100" b="1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latin typeface="Times New Roman"/>
                          <a:ea typeface="Times New Roman"/>
                        </a:rPr>
                        <a:t>Міщанчук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b="1" dirty="0" smtClean="0">
                          <a:latin typeface="Times New Roman"/>
                          <a:ea typeface="Times New Roman"/>
                        </a:rPr>
                        <a:t>Віктор</a:t>
                      </a:r>
                      <a:endParaRPr lang="uk-UA" sz="1100" b="1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8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клас</a:t>
                      </a:r>
                      <a:endParaRPr lang="uk-UA" sz="1100" b="1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ІІ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6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latin typeface="Times New Roman"/>
                          <a:ea typeface="Times New Roman"/>
                        </a:rPr>
                        <a:t>Атаманчук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 Тамара</a:t>
                      </a:r>
                      <a:endParaRPr lang="uk-UA" sz="1100" b="1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клас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ІІ</a:t>
                      </a:r>
                      <a:endParaRPr lang="uk-UA" sz="1100" b="1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6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Ковтун Сергій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10 </a:t>
                      </a: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клас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І</a:t>
                      </a:r>
                      <a:endParaRPr lang="uk-UA" sz="1100" b="1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2011-2012 </a:t>
                      </a:r>
                      <a:r>
                        <a:rPr lang="uk-UA" sz="1400" b="1" dirty="0" err="1">
                          <a:latin typeface="Times New Roman"/>
                          <a:ea typeface="Times New Roman"/>
                        </a:rPr>
                        <a:t>н.р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.</a:t>
                      </a:r>
                      <a:endParaRPr lang="uk-UA" sz="1100" b="1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latin typeface="Times New Roman"/>
                          <a:ea typeface="Times New Roman"/>
                        </a:rPr>
                        <a:t>Міщанчук</a:t>
                      </a: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400" b="1" dirty="0" smtClean="0">
                          <a:latin typeface="Times New Roman"/>
                          <a:ea typeface="Times New Roman"/>
                        </a:rPr>
                        <a:t>Віктор</a:t>
                      </a:r>
                      <a:endParaRPr lang="uk-UA" sz="1100" b="1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9 </a:t>
                      </a: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клас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ІІІ</a:t>
                      </a:r>
                      <a:endParaRPr lang="uk-UA" sz="1100" b="1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6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Ковтун Сергій</a:t>
                      </a:r>
                      <a:endParaRPr lang="uk-UA" sz="1100" b="1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</a:rPr>
                        <a:t>11 </a:t>
                      </a: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клас</a:t>
                      </a:r>
                      <a:endParaRPr lang="uk-UA" sz="1100" b="1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ІІІ</a:t>
                      </a:r>
                      <a:endParaRPr lang="uk-UA" sz="1100" b="1" dirty="0">
                        <a:latin typeface="Times New Roman"/>
                        <a:ea typeface="Times New Roman"/>
                      </a:endParaRPr>
                    </a:p>
                  </a:txBody>
                  <a:tcPr marL="60601" marR="6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857224" y="291092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583C1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Досягнення моїх учнів</a:t>
            </a:r>
            <a:endParaRPr lang="uk-U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583C1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57158" y="142852"/>
            <a:ext cx="8429684" cy="15001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Позакласний захід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9" name="Групувати 8"/>
          <p:cNvGrpSpPr/>
          <p:nvPr/>
        </p:nvGrpSpPr>
        <p:grpSpPr>
          <a:xfrm>
            <a:off x="142844" y="1357298"/>
            <a:ext cx="8791563" cy="5398672"/>
            <a:chOff x="142844" y="1357298"/>
            <a:chExt cx="8791563" cy="5398672"/>
          </a:xfrm>
        </p:grpSpPr>
        <p:pic>
          <p:nvPicPr>
            <p:cNvPr id="6" name="Рисунок 5" descr="Рисунок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7752" y="1714488"/>
              <a:ext cx="4076655" cy="2727014"/>
            </a:xfrm>
            <a:prstGeom prst="rect">
              <a:avLst/>
            </a:prstGeom>
            <a:ln cmpd="tri">
              <a:solidFill>
                <a:srgbClr val="451D07"/>
              </a:solidFill>
            </a:ln>
          </p:spPr>
        </p:pic>
        <p:pic>
          <p:nvPicPr>
            <p:cNvPr id="7" name="Рисунок 6" descr="Рисунок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6847" y="1357298"/>
              <a:ext cx="3305285" cy="4286280"/>
            </a:xfrm>
            <a:prstGeom prst="rect">
              <a:avLst/>
            </a:prstGeom>
            <a:ln cmpd="tri">
              <a:solidFill>
                <a:srgbClr val="451D07"/>
              </a:solidFill>
            </a:ln>
          </p:spPr>
        </p:pic>
        <p:pic>
          <p:nvPicPr>
            <p:cNvPr id="5" name="Рисунок 4" descr="Рисунок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844" y="2928934"/>
              <a:ext cx="2357454" cy="3827036"/>
            </a:xfrm>
            <a:prstGeom prst="rect">
              <a:avLst/>
            </a:prstGeom>
            <a:ln cmpd="tri">
              <a:solidFill>
                <a:srgbClr val="451D07"/>
              </a:solidFill>
            </a:ln>
          </p:spPr>
        </p:pic>
      </p:grpSp>
      <p:pic>
        <p:nvPicPr>
          <p:cNvPr id="8" name="Рисунок 7" descr="Рисунок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905798"/>
            <a:ext cx="4166409" cy="2809350"/>
          </a:xfrm>
          <a:prstGeom prst="rect">
            <a:avLst/>
          </a:prstGeom>
          <a:ln cmpd="tri">
            <a:solidFill>
              <a:srgbClr val="451D0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571472" y="571480"/>
            <a:ext cx="8053808" cy="49065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7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51D07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Усе, що робиться</a:t>
            </a:r>
          </a:p>
          <a:p>
            <a:pPr algn="ctr">
              <a:lnSpc>
                <a:spcPct val="150000"/>
              </a:lnSpc>
            </a:pPr>
            <a:r>
              <a:rPr lang="uk-UA" sz="7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51D07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з любов</a:t>
            </a:r>
            <a:r>
              <a:rPr lang="en-US" sz="7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51D07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uk-UA" sz="7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51D07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ю</a:t>
            </a:r>
          </a:p>
          <a:p>
            <a:pPr algn="ctr">
              <a:lnSpc>
                <a:spcPct val="150000"/>
              </a:lnSpc>
            </a:pPr>
            <a:r>
              <a:rPr lang="uk-UA" sz="72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51D07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приречено на успіх</a:t>
            </a:r>
            <a:endParaRPr lang="uk-UA" sz="72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451D07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9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кутник 2"/>
          <p:cNvSpPr/>
          <p:nvPr/>
        </p:nvSpPr>
        <p:spPr>
          <a:xfrm>
            <a:off x="259078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57224" y="1643050"/>
            <a:ext cx="7643866" cy="2857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Дякую за увагу!</a:t>
            </a:r>
            <a:endParaRPr lang="uk-UA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521495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Чортків – 2012 р.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75719-3d.jpg"/>
          <p:cNvPicPr>
            <a:picLocks noChangeAspect="1"/>
          </p:cNvPicPr>
          <p:nvPr/>
        </p:nvPicPr>
        <p:blipFill>
          <a:blip r:embed="rId2">
            <a:lum bright="1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Рисунок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2000264" cy="2589714"/>
          </a:xfrm>
          <a:prstGeom prst="rect">
            <a:avLst/>
          </a:prstGeom>
          <a:ln cmpd="tri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15761" y="142852"/>
            <a:ext cx="58881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uk-UA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Слонь</a:t>
            </a: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Галина Йосипівна</a:t>
            </a:r>
          </a:p>
          <a:p>
            <a:pPr algn="r"/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вчитель хімії</a:t>
            </a:r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2071678"/>
            <a:ext cx="58579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закінчила Тернопільський державний педагогічний  інститут у 1984 році;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спеціальність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“біологія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додатковою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хімією”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стаж роботи  27 років, з них вчителем хімії – 17 років;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кваліфікаційна категорія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вища (2002р.);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звання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“старший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вчитель”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(2007р.)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5965000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60842">
            <a:off x="268722" y="3963605"/>
            <a:ext cx="1619532" cy="2214578"/>
          </a:xfrm>
          <a:prstGeom prst="rect">
            <a:avLst/>
          </a:prstGeom>
          <a:ln cmpd="tri">
            <a:solidFill>
              <a:srgbClr val="0D06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259650002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34229">
            <a:off x="1240272" y="5143512"/>
            <a:ext cx="1928794" cy="1407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420163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0" y="-16"/>
            <a:ext cx="9144000" cy="6858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кутник 4"/>
          <p:cNvSpPr/>
          <p:nvPr/>
        </p:nvSpPr>
        <p:spPr>
          <a:xfrm rot="20436506">
            <a:off x="179037" y="2806061"/>
            <a:ext cx="53758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Моє кредо</a:t>
            </a:r>
            <a:endParaRPr lang="uk-UA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371" y="142852"/>
            <a:ext cx="8376524" cy="267765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uk-UA" sz="2800" b="1" i="1" dirty="0" err="1" smtClean="0">
                <a:solidFill>
                  <a:srgbClr val="FFFFFF"/>
                </a:solidFill>
              </a:rPr>
              <a:t>“Дуже</a:t>
            </a:r>
            <a:r>
              <a:rPr lang="uk-UA" sz="2800" b="1" i="1" dirty="0" smtClean="0">
                <a:solidFill>
                  <a:srgbClr val="FFFFFF"/>
                </a:solidFill>
              </a:rPr>
              <a:t> важливо вірити в здібності кожного учня …</a:t>
            </a:r>
          </a:p>
          <a:p>
            <a:pPr algn="r">
              <a:lnSpc>
                <a:spcPct val="150000"/>
              </a:lnSpc>
            </a:pPr>
            <a:r>
              <a:rPr lang="uk-UA" sz="2800" b="1" i="1" dirty="0" smtClean="0">
                <a:solidFill>
                  <a:srgbClr val="FFFFFF"/>
                </a:solidFill>
              </a:rPr>
              <a:t>Кожний учень має отримувати </a:t>
            </a:r>
          </a:p>
          <a:p>
            <a:pPr algn="r">
              <a:lnSpc>
                <a:spcPct val="150000"/>
              </a:lnSpc>
            </a:pPr>
            <a:r>
              <a:rPr lang="uk-UA" sz="2800" b="1" i="1" dirty="0" smtClean="0">
                <a:solidFill>
                  <a:srgbClr val="FFFFFF"/>
                </a:solidFill>
              </a:rPr>
              <a:t>задоволення від кожного </a:t>
            </a:r>
            <a:r>
              <a:rPr lang="uk-UA" sz="2800" b="1" i="1" dirty="0" err="1" smtClean="0">
                <a:solidFill>
                  <a:srgbClr val="FFFFFF"/>
                </a:solidFill>
              </a:rPr>
              <a:t>уроку”</a:t>
            </a:r>
            <a:endParaRPr lang="uk-UA" sz="2800" b="1" i="1" dirty="0" smtClean="0">
              <a:solidFill>
                <a:srgbClr val="FFFFFF"/>
              </a:solidFill>
            </a:endParaRPr>
          </a:p>
          <a:p>
            <a:pPr algn="r">
              <a:lnSpc>
                <a:spcPct val="150000"/>
              </a:lnSpc>
            </a:pPr>
            <a:r>
              <a:rPr lang="uk-UA" sz="2800" b="1" i="1" dirty="0" smtClean="0">
                <a:solidFill>
                  <a:srgbClr val="FFFFFF"/>
                </a:solidFill>
              </a:rPr>
              <a:t>М.М. </a:t>
            </a:r>
            <a:r>
              <a:rPr lang="uk-UA" sz="2800" b="1" i="1" dirty="0" err="1" smtClean="0">
                <a:solidFill>
                  <a:srgbClr val="FFFFFF"/>
                </a:solidFill>
              </a:rPr>
              <a:t>Палтишев</a:t>
            </a:r>
            <a:endParaRPr lang="uk-UA" sz="2800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увати 12"/>
          <p:cNvGrpSpPr/>
          <p:nvPr/>
        </p:nvGrpSpPr>
        <p:grpSpPr>
          <a:xfrm>
            <a:off x="214282" y="214290"/>
            <a:ext cx="8712742" cy="6500858"/>
            <a:chOff x="214282" y="214290"/>
            <a:chExt cx="8712742" cy="6500858"/>
          </a:xfrm>
        </p:grpSpPr>
        <p:pic>
          <p:nvPicPr>
            <p:cNvPr id="4" name="Рисунок 3" descr="24022012189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7818" y="4038244"/>
              <a:ext cx="3569206" cy="2676904"/>
            </a:xfrm>
            <a:prstGeom prst="rect">
              <a:avLst/>
            </a:prstGeom>
            <a:ln cmpd="sng">
              <a:solidFill>
                <a:schemeClr val="tx1"/>
              </a:solidFill>
            </a:ln>
            <a:effectLst>
              <a:innerShdw blurRad="63500" dist="38100" dir="9300000">
                <a:prstClr val="black">
                  <a:alpha val="50000"/>
                </a:prstClr>
              </a:innerShdw>
            </a:effectLst>
          </p:spPr>
        </p:pic>
        <p:pic>
          <p:nvPicPr>
            <p:cNvPr id="2" name="Рисунок 1" descr="24022012189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6050" y="2071678"/>
              <a:ext cx="3643338" cy="2732504"/>
            </a:xfrm>
            <a:prstGeom prst="rect">
              <a:avLst/>
            </a:prstGeom>
            <a:ln cmpd="sng">
              <a:solidFill>
                <a:schemeClr val="tx1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pic>
          <p:nvPicPr>
            <p:cNvPr id="3" name="Рисунок 2" descr="24022012189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282" y="214290"/>
              <a:ext cx="3524273" cy="2643206"/>
            </a:xfrm>
            <a:prstGeom prst="rect">
              <a:avLst/>
            </a:prstGeom>
            <a:ln cmpd="sng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Прямокутник 8"/>
          <p:cNvSpPr/>
          <p:nvPr/>
        </p:nvSpPr>
        <p:spPr>
          <a:xfrm>
            <a:off x="4000496" y="714356"/>
            <a:ext cx="4857784" cy="1714512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SlantDown">
              <a:avLst/>
            </a:prstTxWarp>
            <a:spAutoFit/>
          </a:bodyPr>
          <a:lstStyle/>
          <a:p>
            <a:pPr algn="ctr"/>
            <a:r>
              <a:rPr lang="uk-UA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uk-UA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абінет</a:t>
            </a:r>
            <a:endParaRPr lang="uk-UA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57158" y="5000636"/>
            <a:ext cx="4643470" cy="157163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Down">
              <a:avLst/>
            </a:prstTxWarp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хімії</a:t>
            </a:r>
            <a:endParaRPr lang="uk-U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357158" y="285728"/>
            <a:ext cx="8572560" cy="10001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uk-UA" sz="1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Проблема, над  якою</a:t>
            </a:r>
          </a:p>
          <a:p>
            <a:pPr algn="ctr"/>
            <a:r>
              <a:rPr lang="uk-UA" sz="1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я працюю:</a:t>
            </a:r>
            <a:endParaRPr lang="uk-UA" sz="1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81856305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4500570"/>
            <a:ext cx="1800958" cy="2143140"/>
          </a:xfrm>
          <a:prstGeom prst="rect">
            <a:avLst/>
          </a:prstGeom>
          <a:ln cmpd="sng">
            <a:solidFill>
              <a:srgbClr val="451D07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5720" y="1643050"/>
            <a:ext cx="85959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800" b="1" i="1" dirty="0" smtClean="0">
                <a:solidFill>
                  <a:srgbClr val="451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 творчих здібностей</a:t>
            </a:r>
          </a:p>
          <a:p>
            <a:pPr algn="ctr">
              <a:lnSpc>
                <a:spcPct val="150000"/>
              </a:lnSpc>
            </a:pPr>
            <a:r>
              <a:rPr lang="uk-UA" sz="4800" b="1" i="1" dirty="0" smtClean="0">
                <a:solidFill>
                  <a:srgbClr val="451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учнів шляхом впровадження </a:t>
            </a:r>
          </a:p>
          <a:p>
            <a:pPr algn="ctr">
              <a:lnSpc>
                <a:spcPct val="150000"/>
              </a:lnSpc>
            </a:pPr>
            <a:r>
              <a:rPr lang="uk-UA" sz="4800" b="1" i="1" dirty="0" smtClean="0">
                <a:solidFill>
                  <a:srgbClr val="451D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інноваційних технологій</a:t>
            </a:r>
            <a:endParaRPr lang="uk-UA" sz="4800" b="1" i="1" dirty="0">
              <a:solidFill>
                <a:srgbClr val="451D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1414"/>
            <a:ext cx="850112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i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Найважливішими визначаю такі принципи</a:t>
            </a:r>
          </a:p>
          <a:p>
            <a:pPr algn="ctr">
              <a:lnSpc>
                <a:spcPct val="150000"/>
              </a:lnSpc>
            </a:pPr>
            <a:r>
              <a:rPr lang="uk-UA" sz="2800" b="1" i="1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 навчального процесу: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uk-UA" sz="2800" dirty="0" smtClean="0"/>
              <a:t> 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дитина вчиться коли спілкується;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навчальний процес – це не підготовка до життя,</a:t>
            </a:r>
          </a:p>
          <a:p>
            <a:pPr>
              <a:lnSpc>
                <a:spcPct val="200000"/>
              </a:lnSpc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 частина життя;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оцінювання знань і вмінь - це процес навчання, </a:t>
            </a:r>
          </a:p>
          <a:p>
            <a:pPr>
              <a:lnSpc>
                <a:spcPct val="200000"/>
              </a:lnSpc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не його наслідок;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навчання повинно бути цікавим.</a:t>
            </a:r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428625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5" name="Рисунок 4" descr="230220121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9" y="3174924"/>
            <a:ext cx="4429156" cy="3321867"/>
          </a:xfrm>
          <a:prstGeom prst="rect">
            <a:avLst/>
          </a:prstGeom>
          <a:ln>
            <a:solidFill>
              <a:srgbClr val="451D07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428604"/>
            <a:ext cx="8874738" cy="2232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ВЧИТЕЛЯ – АКТИВІЗУВАТИ </a:t>
            </a:r>
          </a:p>
          <a:p>
            <a:pPr algn="ctr">
              <a:lnSpc>
                <a:spcPct val="150000"/>
              </a:lnSpc>
            </a:pP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 КОЖНОГО УЧНЯ, </a:t>
            </a:r>
          </a:p>
          <a:p>
            <a:pPr algn="ctr">
              <a:lnSpc>
                <a:spcPct val="150000"/>
              </a:lnSpc>
            </a:pP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СТВОРИТИ СИТУАЦІЮ ДЛЯ ТВОРЧОЇ АКТИВНОСТІ</a:t>
            </a: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785926"/>
            <a:ext cx="3428992" cy="2571744"/>
          </a:xfrm>
          <a:prstGeom prst="rect">
            <a:avLst/>
          </a:prstGeom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IMG_2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393413"/>
            <a:ext cx="3000396" cy="2250297"/>
          </a:xfrm>
          <a:prstGeom prst="rect">
            <a:avLst/>
          </a:prstGeom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0034" y="1831667"/>
            <a:ext cx="374570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“коло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ідей”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“мозковий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штурм”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“навчаючи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вчуся”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“мікрофон”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ü"/>
            </a:pPr>
            <a:endParaRPr lang="uk-UA" dirty="0" smtClean="0"/>
          </a:p>
        </p:txBody>
      </p:sp>
      <p:sp>
        <p:nvSpPr>
          <p:cNvPr id="12" name="Прямокутник 11"/>
          <p:cNvSpPr/>
          <p:nvPr/>
        </p:nvSpPr>
        <p:spPr>
          <a:xfrm>
            <a:off x="428596" y="214290"/>
            <a:ext cx="8215371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5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Методи, які я практикую на уроках:</a:t>
            </a:r>
            <a:endParaRPr lang="uk-UA" sz="45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428604"/>
            <a:ext cx="434792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“акваріум”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“ток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шоу”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робота в малих групах;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проектів;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“казка”</a:t>
            </a:r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uk-UA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40220121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4643446"/>
            <a:ext cx="2735762" cy="2051822"/>
          </a:xfrm>
          <a:prstGeom prst="rect">
            <a:avLst/>
          </a:prstGeom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IMG_2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500306"/>
            <a:ext cx="2571736" cy="1928802"/>
          </a:xfrm>
          <a:prstGeom prst="rect">
            <a:avLst/>
          </a:prstGeom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IMG_22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214290"/>
            <a:ext cx="2667018" cy="2000264"/>
          </a:xfrm>
          <a:prstGeom prst="rect">
            <a:avLst/>
          </a:prstGeom>
          <a:ln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360</Words>
  <Application>Microsoft Office PowerPoint</Application>
  <PresentationFormat>Екран (4:3)</PresentationFormat>
  <Paragraphs>112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Христя</dc:creator>
  <cp:lastModifiedBy>Христя</cp:lastModifiedBy>
  <cp:revision>55</cp:revision>
  <dcterms:created xsi:type="dcterms:W3CDTF">2003-03-20T22:07:54Z</dcterms:created>
  <dcterms:modified xsi:type="dcterms:W3CDTF">2003-03-20T23:28:31Z</dcterms:modified>
</cp:coreProperties>
</file>