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68" r:id="rId4"/>
    <p:sldId id="261" r:id="rId5"/>
    <p:sldId id="262" r:id="rId6"/>
    <p:sldId id="273" r:id="rId7"/>
    <p:sldId id="271" r:id="rId8"/>
    <p:sldId id="263" r:id="rId9"/>
    <p:sldId id="272" r:id="rId10"/>
    <p:sldId id="25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14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C0FC7-4659-4A82-A4ED-BD69F5D9D7F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47EE7-3BB3-47B3-A1B7-95267A046F9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3EE9B-3D0A-4232-95AA-88866248934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FB801-0B3C-4599-B534-D680841AC36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DE24D-82CF-4370-A320-715FB6B9BD7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18211-0832-4ECA-B30E-2E763605B59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7746E-ADAB-486A-B745-68972A8C6D0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6864F-E209-40DD-8754-AF390F92906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A3AC8-57BE-4948-8D0D-4BF0D2012AF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A2061-3B82-4FFD-A956-626D051F64E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2CB4C-84BB-4223-9AF6-1C17779D7EC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77ACF02-8565-4F4D-9B38-6E04D7BDF8A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71480"/>
            <a:ext cx="8229600" cy="2143140"/>
          </a:xfrm>
        </p:spPr>
        <p:txBody>
          <a:bodyPr/>
          <a:lstStyle/>
          <a:p>
            <a:pPr eaLnBrk="1" hangingPunct="1"/>
            <a:r>
              <a:rPr lang="uk-UA" sz="4800" dirty="0" smtClean="0"/>
              <a:t>Проектно-орієнтоване навчання на уроках інформатики</a:t>
            </a:r>
            <a:endParaRPr lang="ru-RU" sz="48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28868"/>
            <a:ext cx="8229600" cy="3952882"/>
          </a:xfrm>
        </p:spPr>
        <p:txBody>
          <a:bodyPr/>
          <a:lstStyle/>
          <a:p>
            <a:pPr eaLnBrk="1" hangingPunct="1"/>
            <a:endParaRPr lang="uk-UA" dirty="0" smtClean="0"/>
          </a:p>
          <a:p>
            <a:pPr eaLnBrk="1" hangingPunct="1"/>
            <a:endParaRPr lang="uk-UA" dirty="0" smtClean="0"/>
          </a:p>
          <a:p>
            <a:pPr algn="r" eaLnBrk="1" hangingPunct="1">
              <a:buFontTx/>
              <a:buNone/>
            </a:pPr>
            <a:r>
              <a:rPr lang="ru-RU" sz="2000" dirty="0" smtClean="0"/>
              <a:t>З </a:t>
            </a:r>
            <a:r>
              <a:rPr lang="uk-UA" sz="2000" dirty="0" smtClean="0"/>
              <a:t>досвіду роботи </a:t>
            </a:r>
            <a:br>
              <a:rPr lang="uk-UA" sz="2000" dirty="0" smtClean="0"/>
            </a:br>
            <a:r>
              <a:rPr lang="uk-UA" sz="2000" dirty="0" smtClean="0"/>
              <a:t>вчителя інформатики</a:t>
            </a:r>
            <a:br>
              <a:rPr lang="uk-UA" sz="2000" dirty="0" smtClean="0"/>
            </a:br>
            <a:r>
              <a:rPr lang="uk-UA" sz="2000" dirty="0" smtClean="0"/>
              <a:t> </a:t>
            </a:r>
            <a:r>
              <a:rPr lang="uk-UA" sz="2000" dirty="0" err="1" smtClean="0"/>
              <a:t>Горожанської</a:t>
            </a:r>
            <a:r>
              <a:rPr lang="uk-UA" sz="2000" dirty="0" smtClean="0"/>
              <a:t> ЗОШ І-ІІІ ст.</a:t>
            </a:r>
            <a:br>
              <a:rPr lang="uk-UA" sz="2000" dirty="0" smtClean="0"/>
            </a:br>
            <a:r>
              <a:rPr lang="uk-UA" sz="2000" dirty="0" smtClean="0"/>
              <a:t> </a:t>
            </a:r>
            <a:r>
              <a:rPr lang="uk-UA" sz="2000" dirty="0" err="1" smtClean="0"/>
              <a:t>Монастириського</a:t>
            </a:r>
            <a:r>
              <a:rPr lang="uk-UA" sz="2000" dirty="0" smtClean="0"/>
              <a:t> району</a:t>
            </a:r>
            <a:br>
              <a:rPr lang="uk-UA" sz="2000" dirty="0" smtClean="0"/>
            </a:br>
            <a:r>
              <a:rPr lang="uk-UA" sz="2000" dirty="0" err="1" smtClean="0"/>
              <a:t>Запухляка</a:t>
            </a:r>
            <a:r>
              <a:rPr lang="uk-UA" sz="2000" dirty="0" smtClean="0"/>
              <a:t>   </a:t>
            </a:r>
            <a:br>
              <a:rPr lang="uk-UA" sz="2000" dirty="0" smtClean="0"/>
            </a:br>
            <a:r>
              <a:rPr lang="uk-UA" sz="2000" dirty="0" smtClean="0"/>
              <a:t>Володимира Богдановича</a:t>
            </a:r>
            <a:endParaRPr lang="ru-RU" sz="2000" dirty="0" smtClean="0"/>
          </a:p>
        </p:txBody>
      </p:sp>
      <p:pic>
        <p:nvPicPr>
          <p:cNvPr id="2" name="Picture 2" descr="C:\Documents and Settings\викладач\Рабочий стол\проект Монастириськ\DSCN1183.JPG"/>
          <p:cNvPicPr>
            <a:picLocks noChangeAspect="1" noChangeArrowheads="1"/>
          </p:cNvPicPr>
          <p:nvPr/>
        </p:nvPicPr>
        <p:blipFill>
          <a:blip r:embed="rId2" cstate="print"/>
          <a:srcRect l="3056" r="8310" b="9696"/>
          <a:stretch>
            <a:fillRect/>
          </a:stretch>
        </p:blipFill>
        <p:spPr bwMode="auto">
          <a:xfrm>
            <a:off x="1357290" y="3071810"/>
            <a:ext cx="2500330" cy="3534949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00034" y="285728"/>
            <a:ext cx="8064500" cy="563231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/>
          </a:p>
          <a:p>
            <a:pPr algn="ctr">
              <a:defRPr/>
            </a:pPr>
            <a:r>
              <a:rPr lang="uk-UA" sz="2400" b="1" dirty="0"/>
              <a:t>В</a:t>
            </a:r>
            <a:r>
              <a:rPr lang="ru-RU" sz="2400" b="1" dirty="0" err="1"/>
              <a:t>икористан</a:t>
            </a:r>
            <a:r>
              <a:rPr lang="uk-UA" sz="2400" b="1" dirty="0"/>
              <a:t>і</a:t>
            </a:r>
            <a:r>
              <a:rPr lang="ru-RU" sz="2400" b="1" dirty="0"/>
              <a:t> </a:t>
            </a:r>
            <a:r>
              <a:rPr lang="ru-RU" sz="2400" b="1" dirty="0" err="1"/>
              <a:t>джерела</a:t>
            </a:r>
            <a:r>
              <a:rPr lang="uk-UA" sz="2400" b="1" smtClean="0"/>
              <a:t>:</a:t>
            </a:r>
          </a:p>
          <a:p>
            <a:pPr algn="ctr">
              <a:defRPr/>
            </a:pPr>
            <a:endParaRPr lang="ru-RU" sz="2400" b="1" dirty="0"/>
          </a:p>
          <a:p>
            <a:pPr marL="177800" indent="-177800">
              <a:defRPr/>
            </a:pPr>
            <a:r>
              <a:rPr lang="uk-UA" sz="2400" dirty="0"/>
              <a:t>1. Проектна діяльність у школі / </a:t>
            </a:r>
            <a:r>
              <a:rPr lang="uk-UA" sz="2400" dirty="0" err="1"/>
              <a:t>Упоряд</a:t>
            </a:r>
            <a:r>
              <a:rPr lang="uk-UA" sz="2400" dirty="0"/>
              <a:t>. М. </a:t>
            </a:r>
            <a:r>
              <a:rPr lang="uk-UA" sz="2400" dirty="0" err="1"/>
              <a:t>Голубенко</a:t>
            </a:r>
            <a:r>
              <a:rPr lang="uk-UA" sz="2400" dirty="0"/>
              <a:t>. – К.: Шк. світ, 2007. – 128с. – (Б-ка «Шк..світу»).</a:t>
            </a:r>
            <a:endParaRPr lang="ru-RU" sz="2400" dirty="0"/>
          </a:p>
          <a:p>
            <a:pPr marL="177800" indent="-177800">
              <a:defRPr/>
            </a:pPr>
            <a:r>
              <a:rPr lang="uk-UA" sz="2400" dirty="0"/>
              <a:t>2. Ірина </a:t>
            </a:r>
            <a:r>
              <a:rPr lang="uk-UA" sz="2400" dirty="0" err="1"/>
              <a:t>Буравська</a:t>
            </a:r>
            <a:r>
              <a:rPr lang="uk-UA" sz="2400" dirty="0"/>
              <a:t>. Проектні технології в школі. Застосування методу проектів.//Директор школи. – грудень 2006, № 48 (432). – с. 3 – 4 </a:t>
            </a:r>
            <a:br>
              <a:rPr lang="uk-UA" sz="2400" dirty="0"/>
            </a:br>
            <a:r>
              <a:rPr lang="uk-UA" sz="2400" dirty="0"/>
              <a:t>Комп'ютер у школі та сім'ї. 2009 № 4 30-32</a:t>
            </a:r>
            <a:endParaRPr lang="ru-RU" sz="2400" dirty="0"/>
          </a:p>
          <a:p>
            <a:pPr marL="177800" indent="-177800">
              <a:defRPr/>
            </a:pPr>
            <a:r>
              <a:rPr lang="uk-UA" sz="2400" dirty="0"/>
              <a:t>3. Проекти та наукові конференції як форма активації пізнавальної діяльності учнів./ Видавнича група «Основа», Харків – 2008</a:t>
            </a:r>
            <a:endParaRPr lang="ru-RU" sz="2400" dirty="0"/>
          </a:p>
          <a:p>
            <a:pPr marL="177800" indent="-177800">
              <a:defRPr/>
            </a:pPr>
            <a:r>
              <a:rPr lang="uk-UA" sz="2400" dirty="0"/>
              <a:t>4.</a:t>
            </a:r>
            <a:r>
              <a:rPr lang="en-US" sz="2400" dirty="0"/>
              <a:t> Intel.</a:t>
            </a:r>
            <a:r>
              <a:rPr lang="uk-UA" sz="2400" dirty="0"/>
              <a:t> Навчання для майбутнього. </a:t>
            </a:r>
            <a:r>
              <a:rPr lang="uk-UA" sz="2400" dirty="0" err="1"/>
              <a:t>Методмчні</a:t>
            </a:r>
            <a:r>
              <a:rPr lang="uk-UA" sz="2400" dirty="0"/>
              <a:t> рекомендації для тренерів – методистів/ Н. Морзе, Н. </a:t>
            </a:r>
            <a:r>
              <a:rPr lang="uk-UA" sz="2400" dirty="0" err="1"/>
              <a:t>Дементієвська</a:t>
            </a:r>
            <a:endParaRPr lang="uk-UA" sz="2400" dirty="0"/>
          </a:p>
          <a:p>
            <a:pPr>
              <a:defRPr/>
            </a:pPr>
            <a:endParaRPr lang="uk-UA" sz="24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62"/>
          </a:xfrm>
        </p:spPr>
        <p:txBody>
          <a:bodyPr/>
          <a:lstStyle/>
          <a:p>
            <a:r>
              <a:rPr lang="uk-UA" dirty="0" smtClean="0"/>
              <a:t>Сьогодні </a:t>
            </a:r>
            <a:r>
              <a:rPr lang="ru-RU" dirty="0" smtClean="0"/>
              <a:t>перед </a:t>
            </a:r>
            <a:r>
              <a:rPr lang="ru-RU" dirty="0" err="1" smtClean="0"/>
              <a:t>кожним</a:t>
            </a:r>
            <a:r>
              <a:rPr lang="ru-RU" dirty="0" smtClean="0"/>
              <a:t> </a:t>
            </a:r>
            <a:r>
              <a:rPr lang="ru-RU" dirty="0" err="1" smtClean="0"/>
              <a:t>вчителем</a:t>
            </a:r>
            <a:r>
              <a:rPr lang="ru-RU" dirty="0" smtClean="0"/>
              <a:t> </a:t>
            </a:r>
            <a:r>
              <a:rPr lang="ru-RU" dirty="0" err="1" smtClean="0"/>
              <a:t>постають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:</a:t>
            </a:r>
          </a:p>
        </p:txBody>
      </p:sp>
      <p:sp>
        <p:nvSpPr>
          <p:cNvPr id="4099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286280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800" dirty="0" smtClean="0"/>
              <a:t>як </a:t>
            </a:r>
            <a:r>
              <a:rPr lang="ru-RU" sz="2800" dirty="0" err="1" smtClean="0"/>
              <a:t>зацікавити</a:t>
            </a:r>
            <a:r>
              <a:rPr lang="ru-RU" sz="2800" dirty="0" smtClean="0"/>
              <a:t> кожного </a:t>
            </a:r>
            <a:r>
              <a:rPr lang="ru-RU" sz="2800" dirty="0" err="1" smtClean="0"/>
              <a:t>учня</a:t>
            </a:r>
            <a:r>
              <a:rPr lang="ru-RU" sz="2800" dirty="0" smtClean="0"/>
              <a:t> та </a:t>
            </a:r>
            <a:r>
              <a:rPr lang="ru-RU" sz="2800" dirty="0" err="1" smtClean="0"/>
              <a:t>активізувати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пізнавальну</a:t>
            </a:r>
            <a:r>
              <a:rPr lang="ru-RU" sz="2800" dirty="0" smtClean="0"/>
              <a:t> </a:t>
            </a:r>
            <a:r>
              <a:rPr lang="ru-RU" sz="2800" dirty="0" err="1" smtClean="0"/>
              <a:t>діяльність</a:t>
            </a:r>
            <a:r>
              <a:rPr lang="ru-RU" sz="2800" dirty="0" smtClean="0"/>
              <a:t>;</a:t>
            </a:r>
          </a:p>
          <a:p>
            <a:pPr>
              <a:buNone/>
            </a:pPr>
            <a:endParaRPr lang="ru-RU" sz="2800" dirty="0" smtClean="0"/>
          </a:p>
          <a:p>
            <a:pPr>
              <a:buFontTx/>
              <a:buChar char="-"/>
            </a:pPr>
            <a:r>
              <a:rPr lang="ru-RU" sz="2800" dirty="0" smtClean="0"/>
              <a:t>як  </a:t>
            </a:r>
            <a:r>
              <a:rPr lang="uk-UA" sz="2800" dirty="0" smtClean="0"/>
              <a:t>орієнтуватись не на «середнього» учня, а спрямуватись на ефективний розвиток усіх дітей;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uk-UA" sz="2800" dirty="0" smtClean="0"/>
              <a:t>- як виробляти уміння людини самостійно мислити, висувати нестандартні ідеї та прогнозування, виявляти творчий підхід у будь-якій діяльності.</a:t>
            </a:r>
            <a:endParaRPr lang="ru-RU" sz="2800" dirty="0" smtClean="0"/>
          </a:p>
          <a:p>
            <a:endParaRPr lang="ru-RU" dirty="0" smtClean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012825"/>
          </a:xfrm>
        </p:spPr>
        <p:txBody>
          <a:bodyPr/>
          <a:lstStyle/>
          <a:p>
            <a:pPr eaLnBrk="1" hangingPunct="1">
              <a:defRPr/>
            </a:pPr>
            <a:r>
              <a:rPr lang="uk-UA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uk-UA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uk-UA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Характеристики </a:t>
            </a:r>
            <a:r>
              <a:rPr lang="uk-UA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ПОН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571612"/>
            <a:ext cx="3571900" cy="4608512"/>
          </a:xfrm>
        </p:spPr>
        <p:txBody>
          <a:bodyPr/>
          <a:lstStyle/>
          <a:p>
            <a:r>
              <a:rPr lang="uk-UA" sz="2800" dirty="0" smtClean="0"/>
              <a:t>Життєвість. </a:t>
            </a:r>
            <a:endParaRPr lang="ru-RU" sz="2800" dirty="0" smtClean="0"/>
          </a:p>
          <a:p>
            <a:r>
              <a:rPr lang="uk-UA" sz="2800" dirty="0" smtClean="0"/>
              <a:t>Складність. </a:t>
            </a:r>
            <a:endParaRPr lang="ru-RU" sz="2800" dirty="0" smtClean="0"/>
          </a:p>
          <a:p>
            <a:r>
              <a:rPr lang="uk-UA" sz="2800" dirty="0" smtClean="0"/>
              <a:t>Мотивація. </a:t>
            </a:r>
            <a:endParaRPr lang="ru-RU" sz="2800" dirty="0" smtClean="0"/>
          </a:p>
          <a:p>
            <a:r>
              <a:rPr lang="uk-UA" sz="2800" dirty="0" err="1" smtClean="0"/>
              <a:t>Міжпредметні</a:t>
            </a:r>
            <a:r>
              <a:rPr lang="uk-UA" sz="2800" dirty="0" smtClean="0"/>
              <a:t> </a:t>
            </a:r>
            <a:br>
              <a:rPr lang="uk-UA" sz="2800" dirty="0" smtClean="0"/>
            </a:br>
            <a:r>
              <a:rPr lang="uk-UA" sz="2800" dirty="0" smtClean="0"/>
              <a:t>зв’язки. </a:t>
            </a: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uk-UA" sz="2800" dirty="0" smtClean="0"/>
              <a:t>Автентичність. </a:t>
            </a: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uk-UA" sz="2800" dirty="0" smtClean="0"/>
              <a:t>Співробітництво. </a:t>
            </a: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uk-UA" sz="2800" dirty="0" smtClean="0"/>
              <a:t>Зацікавлення</a:t>
            </a:r>
            <a:endParaRPr lang="ru-RU" sz="2800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4" name="Picture 2" descr="D:\F\вчитель року\проект Монастириськ\фото 3\DSCN1082.JPG"/>
          <p:cNvPicPr>
            <a:picLocks noChangeAspect="1" noChangeArrowheads="1"/>
          </p:cNvPicPr>
          <p:nvPr/>
        </p:nvPicPr>
        <p:blipFill>
          <a:blip r:embed="rId2" cstate="print"/>
          <a:srcRect r="16356" b="14145"/>
          <a:stretch>
            <a:fillRect/>
          </a:stretch>
        </p:blipFill>
        <p:spPr bwMode="auto">
          <a:xfrm>
            <a:off x="3956027" y="1857364"/>
            <a:ext cx="4732669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809609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Функції учасників проекту: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428736"/>
            <a:ext cx="8229600" cy="1571636"/>
          </a:xfrm>
        </p:spPr>
        <p:txBody>
          <a:bodyPr/>
          <a:lstStyle/>
          <a:p>
            <a:r>
              <a:rPr lang="uk-UA" dirty="0" smtClean="0"/>
              <a:t> УЧЕНЬ – активний розробник – виконавець  проекту.</a:t>
            </a:r>
          </a:p>
          <a:p>
            <a:r>
              <a:rPr lang="uk-UA" dirty="0" smtClean="0"/>
              <a:t> УЧИТЕЛЬ – координатор – консультант.</a:t>
            </a:r>
            <a:endParaRPr lang="ru-RU" dirty="0" smtClean="0"/>
          </a:p>
        </p:txBody>
      </p:sp>
      <p:pic>
        <p:nvPicPr>
          <p:cNvPr id="2050" name="Picture 2" descr="D:\F\вчитель року\проект Монастириськ\фото 3\DSCN1075.JPG"/>
          <p:cNvPicPr>
            <a:picLocks noChangeAspect="1" noChangeArrowheads="1"/>
          </p:cNvPicPr>
          <p:nvPr/>
        </p:nvPicPr>
        <p:blipFill>
          <a:blip r:embed="rId2" cstate="print"/>
          <a:srcRect l="6310" t="31144" b="12317"/>
          <a:stretch>
            <a:fillRect/>
          </a:stretch>
        </p:blipFill>
        <p:spPr bwMode="auto">
          <a:xfrm>
            <a:off x="785786" y="3097372"/>
            <a:ext cx="7786741" cy="3524338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012825"/>
          </a:xfrm>
        </p:spPr>
        <p:txBody>
          <a:bodyPr/>
          <a:lstStyle/>
          <a:p>
            <a:pPr eaLnBrk="1" hangingPunct="1">
              <a:defRPr/>
            </a:pPr>
            <a:r>
              <a:rPr lang="uk-UA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Перевагами методу проектів є:</a:t>
            </a:r>
            <a:endParaRPr lang="ru-RU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608512"/>
          </a:xfrm>
        </p:spPr>
        <p:txBody>
          <a:bodyPr/>
          <a:lstStyle/>
          <a:p>
            <a:r>
              <a:rPr lang="uk-UA" dirty="0" smtClean="0"/>
              <a:t>Самостійне здобування знань.</a:t>
            </a:r>
            <a:endParaRPr lang="ru-RU" dirty="0" smtClean="0"/>
          </a:p>
          <a:p>
            <a:r>
              <a:rPr lang="uk-UA" dirty="0" smtClean="0"/>
              <a:t>Досвід пізнавальної й комунікативної діяльності.</a:t>
            </a:r>
            <a:endParaRPr lang="ru-RU" dirty="0" smtClean="0"/>
          </a:p>
          <a:p>
            <a:r>
              <a:rPr lang="uk-UA" dirty="0" smtClean="0"/>
              <a:t>Висловлювання власних думок, відчуттів.</a:t>
            </a:r>
            <a:endParaRPr lang="ru-RU" dirty="0" smtClean="0"/>
          </a:p>
          <a:p>
            <a:r>
              <a:rPr lang="uk-UA" dirty="0" smtClean="0"/>
              <a:t>Вміння практично застосовувати набуті знання.</a:t>
            </a:r>
            <a:endParaRPr lang="ru-RU" dirty="0" smtClean="0"/>
          </a:p>
          <a:p>
            <a:r>
              <a:rPr lang="uk-UA" dirty="0" smtClean="0"/>
              <a:t>Особиста відповідальність за виконання роботи.</a:t>
            </a:r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857256"/>
          </a:xfrm>
        </p:spPr>
        <p:txBody>
          <a:bodyPr/>
          <a:lstStyle/>
          <a:p>
            <a:r>
              <a:rPr lang="uk-UA" sz="3200" b="1" dirty="0" smtClean="0"/>
              <a:t>5 «П»  ефективного навчання учня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6" name="AutoShape 29"/>
          <p:cNvSpPr>
            <a:spLocks noChangeArrowheads="1"/>
          </p:cNvSpPr>
          <p:nvPr/>
        </p:nvSpPr>
        <p:spPr bwMode="auto">
          <a:xfrm>
            <a:off x="1428728" y="1071546"/>
            <a:ext cx="6408737" cy="935038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>
              <a:defRPr/>
            </a:pPr>
            <a:r>
              <a:rPr lang="uk-UA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Постановка реальної, </a:t>
            </a:r>
          </a:p>
          <a:p>
            <a:pPr lvl="0" algn="ctr">
              <a:defRPr/>
            </a:pPr>
            <a:r>
              <a:rPr lang="uk-UA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життєвої проблеми, яка має значущість для учня.</a:t>
            </a:r>
            <a:endParaRPr lang="ru-RU" sz="11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>
              <a:defRPr/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AutoShape 29"/>
          <p:cNvSpPr>
            <a:spLocks noChangeArrowheads="1"/>
          </p:cNvSpPr>
          <p:nvPr/>
        </p:nvSpPr>
        <p:spPr bwMode="auto">
          <a:xfrm>
            <a:off x="1428728" y="2214554"/>
            <a:ext cx="6408737" cy="935038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>
              <a:defRPr/>
            </a:pPr>
            <a:r>
              <a:rPr lang="uk-UA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Пошук інформації </a:t>
            </a:r>
          </a:p>
          <a:p>
            <a:pPr lvl="0" algn="ctr">
              <a:defRPr/>
            </a:pPr>
            <a:r>
              <a:rPr lang="uk-UA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 конкретної теми.</a:t>
            </a:r>
            <a:endParaRPr lang="ru-RU" sz="11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>
              <a:defRPr/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AutoShape 29"/>
          <p:cNvSpPr>
            <a:spLocks noChangeArrowheads="1"/>
          </p:cNvSpPr>
          <p:nvPr/>
        </p:nvSpPr>
        <p:spPr bwMode="auto">
          <a:xfrm>
            <a:off x="1500166" y="3357562"/>
            <a:ext cx="6408737" cy="935038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>
              <a:defRPr/>
            </a:pPr>
            <a:endParaRPr lang="uk-UA" sz="20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uk-UA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Планування роботи та застосування сформованих </a:t>
            </a:r>
          </a:p>
          <a:p>
            <a:pPr lvl="0" algn="ctr">
              <a:defRPr/>
            </a:pPr>
            <a:r>
              <a:rPr lang="uk-UA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 набутих у процесі досягнення      </a:t>
            </a:r>
          </a:p>
          <a:p>
            <a:pPr lvl="0" algn="ctr">
              <a:defRPr/>
            </a:pPr>
            <a:r>
              <a:rPr lang="uk-UA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поставленої мети знань, умінь і навичок.</a:t>
            </a:r>
            <a:endParaRPr lang="ru-RU" sz="11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>
              <a:defRPr/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AutoShape 29"/>
          <p:cNvSpPr>
            <a:spLocks noChangeArrowheads="1"/>
          </p:cNvSpPr>
          <p:nvPr/>
        </p:nvSpPr>
        <p:spPr bwMode="auto">
          <a:xfrm>
            <a:off x="1428728" y="4500570"/>
            <a:ext cx="6408737" cy="935038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>
              <a:defRPr/>
            </a:pPr>
            <a:r>
              <a:rPr lang="uk-UA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Продукт - реальний результат творчої, </a:t>
            </a:r>
          </a:p>
          <a:p>
            <a:pPr lvl="0" algn="ctr">
              <a:defRPr/>
            </a:pPr>
            <a:r>
              <a:rPr lang="uk-UA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дослідницької або пошукової діяльності.</a:t>
            </a:r>
            <a:endParaRPr lang="ru-RU" sz="11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>
              <a:defRPr/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AutoShape 29"/>
          <p:cNvSpPr>
            <a:spLocks noChangeArrowheads="1"/>
          </p:cNvSpPr>
          <p:nvPr/>
        </p:nvSpPr>
        <p:spPr bwMode="auto">
          <a:xfrm>
            <a:off x="1500166" y="5572140"/>
            <a:ext cx="6408737" cy="935038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>
              <a:defRPr/>
            </a:pPr>
            <a:r>
              <a:rPr lang="uk-UA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Презентація - підбиття підсумків виконаної роботи, </a:t>
            </a:r>
          </a:p>
          <a:p>
            <a:pPr lvl="0" algn="ctr">
              <a:defRPr/>
            </a:pPr>
            <a:r>
              <a:rPr lang="uk-UA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представлення  свого результату.</a:t>
            </a:r>
            <a:endParaRPr lang="uk-UA" sz="28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>
              <a:defRPr/>
            </a:pP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WordArt 4"/>
          <p:cNvSpPr>
            <a:spLocks noChangeArrowheads="1" noChangeShapeType="1" noTextEdit="1"/>
          </p:cNvSpPr>
          <p:nvPr/>
        </p:nvSpPr>
        <p:spPr bwMode="auto">
          <a:xfrm>
            <a:off x="611188" y="0"/>
            <a:ext cx="8280400" cy="9810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b="1" kern="10" spc="-360" dirty="0" err="1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Book Antiqua"/>
              </a:rPr>
              <a:t>Етапи</a:t>
            </a:r>
            <a:r>
              <a:rPr lang="ru-RU" sz="3600" b="1" kern="10" spc="-36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Book Antiqua"/>
              </a:rPr>
              <a:t> </a:t>
            </a:r>
            <a:r>
              <a:rPr lang="ru-RU" sz="3600" b="1" kern="10" spc="-360" dirty="0" err="1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Book Antiqua"/>
              </a:rPr>
              <a:t>роботи</a:t>
            </a:r>
            <a:r>
              <a:rPr lang="ru-RU" sz="3600" b="1" kern="10" spc="-36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Book Antiqua"/>
              </a:rPr>
              <a:t> над проектом</a:t>
            </a:r>
          </a:p>
        </p:txBody>
      </p:sp>
      <p:sp>
        <p:nvSpPr>
          <p:cNvPr id="99351" name="AutoShape 23"/>
          <p:cNvSpPr>
            <a:spLocks noChangeArrowheads="1"/>
          </p:cNvSpPr>
          <p:nvPr/>
        </p:nvSpPr>
        <p:spPr bwMode="auto">
          <a:xfrm>
            <a:off x="179388" y="908050"/>
            <a:ext cx="2089150" cy="1079500"/>
          </a:xfrm>
          <a:prstGeom prst="rightArrow">
            <a:avLst>
              <a:gd name="adj1" fmla="val 50000"/>
              <a:gd name="adj2" fmla="val 48382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sz="2000" dirty="0">
                <a:solidFill>
                  <a:srgbClr val="006600"/>
                </a:solidFill>
              </a:rPr>
              <a:t>Пошуковий</a:t>
            </a:r>
            <a:endParaRPr lang="ru-RU" sz="2000" dirty="0">
              <a:solidFill>
                <a:srgbClr val="006600"/>
              </a:solidFill>
            </a:endParaRPr>
          </a:p>
        </p:txBody>
      </p:sp>
      <p:sp>
        <p:nvSpPr>
          <p:cNvPr id="99352" name="AutoShape 24"/>
          <p:cNvSpPr>
            <a:spLocks noChangeArrowheads="1"/>
          </p:cNvSpPr>
          <p:nvPr/>
        </p:nvSpPr>
        <p:spPr bwMode="auto">
          <a:xfrm>
            <a:off x="179388" y="2133600"/>
            <a:ext cx="2089150" cy="1079500"/>
          </a:xfrm>
          <a:prstGeom prst="rightArrow">
            <a:avLst>
              <a:gd name="adj1" fmla="val 50000"/>
              <a:gd name="adj2" fmla="val 48382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sz="2000" dirty="0">
                <a:solidFill>
                  <a:srgbClr val="006600"/>
                </a:solidFill>
              </a:rPr>
              <a:t>Аналітичний</a:t>
            </a:r>
            <a:endParaRPr lang="ru-RU" sz="2000" dirty="0">
              <a:solidFill>
                <a:srgbClr val="006600"/>
              </a:solidFill>
            </a:endParaRPr>
          </a:p>
        </p:txBody>
      </p:sp>
      <p:sp>
        <p:nvSpPr>
          <p:cNvPr id="99353" name="AutoShape 25"/>
          <p:cNvSpPr>
            <a:spLocks noChangeArrowheads="1"/>
          </p:cNvSpPr>
          <p:nvPr/>
        </p:nvSpPr>
        <p:spPr bwMode="auto">
          <a:xfrm>
            <a:off x="179388" y="3357563"/>
            <a:ext cx="2089150" cy="1079500"/>
          </a:xfrm>
          <a:prstGeom prst="rightArrow">
            <a:avLst>
              <a:gd name="adj1" fmla="val 50000"/>
              <a:gd name="adj2" fmla="val 48382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sz="2000">
                <a:solidFill>
                  <a:srgbClr val="006600"/>
                </a:solidFill>
              </a:rPr>
              <a:t>Практичний</a:t>
            </a:r>
            <a:endParaRPr lang="ru-RU" sz="2000">
              <a:solidFill>
                <a:srgbClr val="006600"/>
              </a:solidFill>
            </a:endParaRPr>
          </a:p>
        </p:txBody>
      </p:sp>
      <p:sp>
        <p:nvSpPr>
          <p:cNvPr id="99354" name="AutoShape 26"/>
          <p:cNvSpPr>
            <a:spLocks noChangeArrowheads="1"/>
          </p:cNvSpPr>
          <p:nvPr/>
        </p:nvSpPr>
        <p:spPr bwMode="auto">
          <a:xfrm>
            <a:off x="179388" y="4581525"/>
            <a:ext cx="2089150" cy="1079500"/>
          </a:xfrm>
          <a:prstGeom prst="rightArrow">
            <a:avLst>
              <a:gd name="adj1" fmla="val 50000"/>
              <a:gd name="adj2" fmla="val 48382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sz="2000" dirty="0">
                <a:solidFill>
                  <a:srgbClr val="006600"/>
                </a:solidFill>
              </a:rPr>
              <a:t> Презентаційний</a:t>
            </a:r>
            <a:endParaRPr lang="ru-RU" sz="2000" dirty="0">
              <a:solidFill>
                <a:srgbClr val="006600"/>
              </a:solidFill>
            </a:endParaRPr>
          </a:p>
        </p:txBody>
      </p:sp>
      <p:sp>
        <p:nvSpPr>
          <p:cNvPr id="99355" name="AutoShape 27"/>
          <p:cNvSpPr>
            <a:spLocks noChangeArrowheads="1"/>
          </p:cNvSpPr>
          <p:nvPr/>
        </p:nvSpPr>
        <p:spPr bwMode="auto">
          <a:xfrm>
            <a:off x="179388" y="5778500"/>
            <a:ext cx="2089150" cy="1079500"/>
          </a:xfrm>
          <a:prstGeom prst="rightArrow">
            <a:avLst>
              <a:gd name="adj1" fmla="val 50000"/>
              <a:gd name="adj2" fmla="val 48382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sz="2000">
                <a:solidFill>
                  <a:srgbClr val="006600"/>
                </a:solidFill>
              </a:rPr>
              <a:t>Контрольний</a:t>
            </a:r>
            <a:endParaRPr lang="ru-RU" sz="2000">
              <a:solidFill>
                <a:srgbClr val="006600"/>
              </a:solidFill>
            </a:endParaRPr>
          </a:p>
        </p:txBody>
      </p:sp>
      <p:sp>
        <p:nvSpPr>
          <p:cNvPr id="99357" name="AutoShape 29"/>
          <p:cNvSpPr>
            <a:spLocks noChangeArrowheads="1"/>
          </p:cNvSpPr>
          <p:nvPr/>
        </p:nvSpPr>
        <p:spPr bwMode="auto">
          <a:xfrm>
            <a:off x="2484438" y="981075"/>
            <a:ext cx="6408737" cy="935038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dirty="0" err="1">
                <a:solidFill>
                  <a:schemeClr val="tx1"/>
                </a:solidFill>
              </a:rPr>
              <a:t>визначення</a:t>
            </a:r>
            <a:r>
              <a:rPr lang="ru-RU" sz="2000" dirty="0">
                <a:solidFill>
                  <a:schemeClr val="tx1"/>
                </a:solidFill>
              </a:rPr>
              <a:t> теми проекту, </a:t>
            </a:r>
            <a:r>
              <a:rPr lang="ru-RU" sz="2000" dirty="0" err="1">
                <a:solidFill>
                  <a:schemeClr val="tx1"/>
                </a:solidFill>
              </a:rPr>
              <a:t>пошук</a:t>
            </a:r>
            <a:r>
              <a:rPr lang="ru-RU" sz="2000" dirty="0">
                <a:solidFill>
                  <a:schemeClr val="tx1"/>
                </a:solidFill>
              </a:rPr>
              <a:t> та </a:t>
            </a:r>
            <a:r>
              <a:rPr lang="ru-RU" sz="2000" dirty="0" err="1">
                <a:solidFill>
                  <a:schemeClr val="tx1"/>
                </a:solidFill>
              </a:rPr>
              <a:t>аналіз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ru-RU" sz="2000" dirty="0" err="1">
                <a:solidFill>
                  <a:schemeClr val="tx1"/>
                </a:solidFill>
              </a:rPr>
              <a:t>проблеми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висування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гіпотези</a:t>
            </a:r>
            <a:r>
              <a:rPr lang="ru-RU" sz="2000" dirty="0">
                <a:solidFill>
                  <a:schemeClr val="tx1"/>
                </a:solidFill>
              </a:rPr>
              <a:t>, постановка </a:t>
            </a:r>
            <a:r>
              <a:rPr lang="ru-RU" sz="2000" dirty="0" err="1">
                <a:solidFill>
                  <a:schemeClr val="tx1"/>
                </a:solidFill>
              </a:rPr>
              <a:t>цілі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</a:p>
          <a:p>
            <a:pPr algn="ctr">
              <a:defRPr/>
            </a:pPr>
            <a:r>
              <a:rPr lang="ru-RU" sz="2000" dirty="0" err="1">
                <a:solidFill>
                  <a:schemeClr val="tx1"/>
                </a:solidFill>
              </a:rPr>
              <a:t>обговорення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методів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дослідження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9358" name="AutoShape 30"/>
          <p:cNvSpPr>
            <a:spLocks noChangeArrowheads="1"/>
          </p:cNvSpPr>
          <p:nvPr/>
        </p:nvSpPr>
        <p:spPr bwMode="auto">
          <a:xfrm>
            <a:off x="2484438" y="2205038"/>
            <a:ext cx="6408737" cy="100965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16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000" dirty="0" err="1">
                <a:solidFill>
                  <a:schemeClr val="tx1"/>
                </a:solidFill>
              </a:rPr>
              <a:t>аналіз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вхідної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інформації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пошук</a:t>
            </a:r>
            <a:r>
              <a:rPr lang="ru-RU" sz="2000" dirty="0">
                <a:solidFill>
                  <a:schemeClr val="tx1"/>
                </a:solidFill>
              </a:rPr>
              <a:t> оптимального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000" dirty="0">
                <a:solidFill>
                  <a:schemeClr val="tx1"/>
                </a:solidFill>
              </a:rPr>
              <a:t>способу </a:t>
            </a:r>
            <a:r>
              <a:rPr lang="ru-RU" sz="2000" dirty="0" err="1">
                <a:solidFill>
                  <a:schemeClr val="tx1"/>
                </a:solidFill>
              </a:rPr>
              <a:t>досягнення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цілі</a:t>
            </a:r>
            <a:r>
              <a:rPr lang="ru-RU" sz="2000" dirty="0">
                <a:solidFill>
                  <a:schemeClr val="tx1"/>
                </a:solidFill>
              </a:rPr>
              <a:t> проекту, </a:t>
            </a:r>
            <a:r>
              <a:rPr lang="ru-RU" sz="2000" dirty="0" err="1">
                <a:solidFill>
                  <a:schemeClr val="tx1"/>
                </a:solidFill>
              </a:rPr>
              <a:t>побудова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000" dirty="0">
                <a:solidFill>
                  <a:schemeClr val="tx1"/>
                </a:solidFill>
              </a:rPr>
              <a:t>алгоритму </a:t>
            </a:r>
            <a:r>
              <a:rPr lang="ru-RU" sz="2000" dirty="0" err="1">
                <a:solidFill>
                  <a:schemeClr val="tx1"/>
                </a:solidFill>
              </a:rPr>
              <a:t>діяльності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покрокове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планування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роботи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9359" name="AutoShape 31"/>
          <p:cNvSpPr>
            <a:spLocks noChangeArrowheads="1"/>
          </p:cNvSpPr>
          <p:nvPr/>
        </p:nvSpPr>
        <p:spPr bwMode="auto">
          <a:xfrm>
            <a:off x="2484438" y="3429000"/>
            <a:ext cx="6408737" cy="935038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000" dirty="0" err="1">
                <a:solidFill>
                  <a:schemeClr val="tx1"/>
                </a:solidFill>
              </a:rPr>
              <a:t>виконання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запланованих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кроків</a:t>
            </a:r>
            <a:endParaRPr lang="ru-RU" sz="20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99360" name="AutoShape 32"/>
          <p:cNvSpPr>
            <a:spLocks noChangeArrowheads="1"/>
          </p:cNvSpPr>
          <p:nvPr/>
        </p:nvSpPr>
        <p:spPr bwMode="auto">
          <a:xfrm>
            <a:off x="2484438" y="4652963"/>
            <a:ext cx="6408737" cy="935037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dirty="0" err="1">
                <a:solidFill>
                  <a:schemeClr val="tx1"/>
                </a:solidFill>
              </a:rPr>
              <a:t>оформлення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кінцевих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результатів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підготовка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та </a:t>
            </a:r>
            <a:r>
              <a:rPr lang="ru-RU" sz="2000" dirty="0" err="1">
                <a:solidFill>
                  <a:schemeClr val="tx1"/>
                </a:solidFill>
              </a:rPr>
              <a:t>проведення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презентації</a:t>
            </a:r>
            <a:r>
              <a:rPr lang="ru-RU" sz="2000" dirty="0">
                <a:solidFill>
                  <a:schemeClr val="tx1"/>
                </a:solidFill>
              </a:rPr>
              <a:t>, “</a:t>
            </a:r>
            <a:r>
              <a:rPr lang="ru-RU" sz="2000" dirty="0" err="1">
                <a:solidFill>
                  <a:schemeClr val="tx1"/>
                </a:solidFill>
              </a:rPr>
              <a:t>захист</a:t>
            </a:r>
            <a:r>
              <a:rPr lang="ru-RU" sz="2000" dirty="0">
                <a:solidFill>
                  <a:schemeClr val="tx1"/>
                </a:solidFill>
              </a:rPr>
              <a:t>”  проекту</a:t>
            </a:r>
          </a:p>
        </p:txBody>
      </p:sp>
      <p:sp>
        <p:nvSpPr>
          <p:cNvPr id="99361" name="AutoShape 33"/>
          <p:cNvSpPr>
            <a:spLocks noChangeArrowheads="1"/>
          </p:cNvSpPr>
          <p:nvPr/>
        </p:nvSpPr>
        <p:spPr bwMode="auto">
          <a:xfrm>
            <a:off x="2500298" y="5922963"/>
            <a:ext cx="6408737" cy="935037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dirty="0" err="1">
                <a:solidFill>
                  <a:schemeClr val="tx1"/>
                </a:solidFill>
              </a:rPr>
              <a:t>аналіз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результатів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коригування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оцінка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ru-RU" sz="2000" dirty="0" err="1">
                <a:solidFill>
                  <a:schemeClr val="tx1"/>
                </a:solidFill>
              </a:rPr>
              <a:t>якості</a:t>
            </a:r>
            <a:r>
              <a:rPr lang="ru-RU" sz="2000" dirty="0">
                <a:solidFill>
                  <a:schemeClr val="tx1"/>
                </a:solidFill>
              </a:rPr>
              <a:t> проекту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9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99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99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99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9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9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9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9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9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9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9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9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9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9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9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 animBg="1"/>
      <p:bldP spid="99351" grpId="0" animBg="1"/>
      <p:bldP spid="99352" grpId="0" animBg="1"/>
      <p:bldP spid="99353" grpId="0" animBg="1"/>
      <p:bldP spid="99354" grpId="0" animBg="1"/>
      <p:bldP spid="99355" grpId="0" animBg="1"/>
      <p:bldP spid="99357" grpId="0" animBg="1"/>
      <p:bldP spid="99358" grpId="0" animBg="1"/>
      <p:bldP spid="99359" grpId="0" animBg="1"/>
      <p:bldP spid="99360" grpId="0" animBg="1"/>
      <p:bldP spid="993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595295"/>
          </a:xfrm>
        </p:spPr>
        <p:txBody>
          <a:bodyPr/>
          <a:lstStyle/>
          <a:p>
            <a:pPr eaLnBrk="1" hangingPunct="1"/>
            <a:r>
              <a:rPr lang="ru-RU" dirty="0" err="1" smtClean="0"/>
              <a:t>Висновки</a:t>
            </a:r>
            <a:r>
              <a:rPr lang="ru-RU" dirty="0" smtClean="0"/>
              <a:t>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71625"/>
            <a:ext cx="8229600" cy="4643438"/>
          </a:xfrm>
        </p:spPr>
        <p:txBody>
          <a:bodyPr/>
          <a:lstStyle/>
          <a:p>
            <a:r>
              <a:rPr lang="uk-UA" sz="24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Отже, проектне навчання заохочує й посилює прагнення до навчання з боку учнів, оскільки воно:</a:t>
            </a:r>
            <a:endParaRPr lang="ru-RU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2"/>
            <a:r>
              <a:rPr lang="uk-UA" sz="2000" dirty="0" smtClean="0">
                <a:solidFill>
                  <a:schemeClr val="tx1"/>
                </a:solidFill>
                <a:latin typeface="+mn-lt"/>
                <a:cs typeface="+mn-cs"/>
              </a:rPr>
              <a:t>Особисто – орієнтоване;</a:t>
            </a:r>
            <a:endParaRPr lang="ru-RU" sz="2000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 lvl="2"/>
            <a:r>
              <a:rPr lang="uk-UA" sz="2000" dirty="0" smtClean="0">
                <a:solidFill>
                  <a:schemeClr val="tx1"/>
                </a:solidFill>
                <a:latin typeface="+mn-lt"/>
                <a:cs typeface="+mn-cs"/>
              </a:rPr>
              <a:t>Використовує багато дидактичних підходів: евристичне та проблемне навчання, спільне навчання, </a:t>
            </a:r>
            <a:r>
              <a:rPr lang="uk-UA" sz="2000" dirty="0" err="1" smtClean="0">
                <a:solidFill>
                  <a:schemeClr val="tx1"/>
                </a:solidFill>
                <a:latin typeface="+mn-lt"/>
                <a:cs typeface="+mn-cs"/>
              </a:rPr>
              <a:t>навчання</a:t>
            </a:r>
            <a:r>
              <a:rPr lang="uk-UA" sz="2000" dirty="0" smtClean="0">
                <a:solidFill>
                  <a:schemeClr val="tx1"/>
                </a:solidFill>
                <a:latin typeface="+mn-lt"/>
                <a:cs typeface="+mn-cs"/>
              </a:rPr>
              <a:t> у справі.</a:t>
            </a:r>
            <a:endParaRPr lang="ru-RU" sz="2000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 lvl="2"/>
            <a:r>
              <a:rPr lang="uk-UA" sz="2000" dirty="0" smtClean="0">
                <a:solidFill>
                  <a:schemeClr val="tx1"/>
                </a:solidFill>
                <a:latin typeface="+mn-lt"/>
                <a:cs typeface="+mn-cs"/>
              </a:rPr>
              <a:t>Має високу мотивацію;</a:t>
            </a:r>
            <a:endParaRPr lang="ru-RU" sz="2000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 lvl="2"/>
            <a:r>
              <a:rPr lang="uk-UA" sz="2000" dirty="0" smtClean="0">
                <a:solidFill>
                  <a:schemeClr val="tx1"/>
                </a:solidFill>
                <a:latin typeface="+mn-lt"/>
                <a:cs typeface="+mn-cs"/>
              </a:rPr>
              <a:t>Підтримує педагогічне завдання на всіх рівнях – знання,  розуміння, застосування, аналіз, синтез.</a:t>
            </a:r>
            <a:endParaRPr lang="ru-RU" sz="2000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 lvl="2"/>
            <a:r>
              <a:rPr lang="uk-UA" sz="2000" dirty="0" smtClean="0">
                <a:solidFill>
                  <a:schemeClr val="tx1"/>
                </a:solidFill>
                <a:latin typeface="+mn-lt"/>
                <a:cs typeface="+mn-cs"/>
              </a:rPr>
              <a:t>Дає змогу вчитися на власному досвіді й досвіді інших у конкретній справі</a:t>
            </a:r>
            <a:endParaRPr lang="ru-RU" sz="2000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 eaLnBrk="1" hangingPunct="1"/>
            <a:endParaRPr lang="ru-RU" sz="2000" dirty="0" smtClean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uk-UA" sz="24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Під час виконання проектів вирішуються освітні, розвивальні й виховні завдання: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24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3500462"/>
          </a:xfrm>
        </p:spPr>
        <p:txBody>
          <a:bodyPr/>
          <a:lstStyle/>
          <a:p>
            <a:pPr marL="901700" indent="-279400" algn="just"/>
            <a:r>
              <a:rPr lang="uk-UA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створення образу цілісних знань; підвищення мотивації в отриманні додаткових знань;</a:t>
            </a:r>
            <a:endParaRPr lang="ru-RU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01700" lvl="0" indent="-279400" algn="just"/>
            <a:r>
              <a:rPr lang="uk-UA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розвиток дослідницьких і творчих якостей особистості;</a:t>
            </a:r>
            <a:endParaRPr lang="ru-RU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01700" lvl="0" indent="-279400" algn="just"/>
            <a:r>
              <a:rPr lang="uk-UA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метод проектів дозволяє перевірити та закріпити на практиці теоретичні знання;</a:t>
            </a:r>
            <a:endParaRPr lang="ru-RU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01700" lvl="0" indent="-279400" algn="just"/>
            <a:r>
              <a:rPr lang="uk-UA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проект забезпечує продуктивний зв'язок теорії та практики у процесі навчання;</a:t>
            </a:r>
            <a:endParaRPr lang="ru-RU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01700" lvl="0" indent="-279400" algn="just"/>
            <a:r>
              <a:rPr lang="uk-UA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життєвим результатом проекту є продукт (що забезпечує цілісність проекту, адже оцінюється завершений проект).</a:t>
            </a:r>
            <a:endParaRPr lang="ru-RU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D:\F\вчитель року\фото 2\DSCN1087.JPG"/>
          <p:cNvPicPr>
            <a:picLocks noChangeAspect="1" noChangeArrowheads="1"/>
          </p:cNvPicPr>
          <p:nvPr/>
        </p:nvPicPr>
        <p:blipFill>
          <a:blip r:embed="rId2" cstate="print"/>
          <a:srcRect t="35427" b="28593"/>
          <a:stretch>
            <a:fillRect/>
          </a:stretch>
        </p:blipFill>
        <p:spPr bwMode="auto">
          <a:xfrm>
            <a:off x="571472" y="4357694"/>
            <a:ext cx="8274069" cy="2232738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440</Words>
  <Application>Microsoft Office PowerPoint</Application>
  <PresentationFormat>Екран (4:3)</PresentationFormat>
  <Paragraphs>79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Проектно-орієнтоване навчання на уроках інформатики</vt:lpstr>
      <vt:lpstr>Сьогодні перед кожним вчителем постають такі проблеми:</vt:lpstr>
      <vt:lpstr> Характеристики ПОН </vt:lpstr>
      <vt:lpstr> Функції учасників проекту: </vt:lpstr>
      <vt:lpstr>Перевагами методу проектів є:</vt:lpstr>
      <vt:lpstr>5 «П»  ефективного навчання учня </vt:lpstr>
      <vt:lpstr>Слайд 7</vt:lpstr>
      <vt:lpstr>Висновки:</vt:lpstr>
      <vt:lpstr>Під час виконання проектів вирішуються освітні, розвивальні й виховні завдання: </vt:lpstr>
      <vt:lpstr>Слайд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Проектно-орієнтоване навчання на уроках інформатики</dc:title>
  <dc:creator>Горожанка</dc:creator>
  <cp:lastModifiedBy>shkola</cp:lastModifiedBy>
  <cp:revision>44</cp:revision>
  <dcterms:created xsi:type="dcterms:W3CDTF">2012-09-18T19:05:21Z</dcterms:created>
  <dcterms:modified xsi:type="dcterms:W3CDTF">2013-01-09T09:02:44Z</dcterms:modified>
</cp:coreProperties>
</file>