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9"/>
  </p:notesMasterIdLst>
  <p:sldIdLst>
    <p:sldId id="256" r:id="rId2"/>
    <p:sldId id="273" r:id="rId3"/>
    <p:sldId id="274" r:id="rId4"/>
    <p:sldId id="259" r:id="rId5"/>
    <p:sldId id="260" r:id="rId6"/>
    <p:sldId id="270" r:id="rId7"/>
    <p:sldId id="269" r:id="rId8"/>
    <p:sldId id="268" r:id="rId9"/>
    <p:sldId id="262" r:id="rId10"/>
    <p:sldId id="267" r:id="rId11"/>
    <p:sldId id="263" r:id="rId12"/>
    <p:sldId id="283" r:id="rId13"/>
    <p:sldId id="271" r:id="rId14"/>
    <p:sldId id="272" r:id="rId15"/>
    <p:sldId id="275" r:id="rId16"/>
    <p:sldId id="278" r:id="rId17"/>
    <p:sldId id="279" r:id="rId18"/>
    <p:sldId id="277" r:id="rId19"/>
    <p:sldId id="280" r:id="rId20"/>
    <p:sldId id="281" r:id="rId21"/>
    <p:sldId id="282" r:id="rId22"/>
    <p:sldId id="284" r:id="rId23"/>
    <p:sldId id="285" r:id="rId24"/>
    <p:sldId id="286" r:id="rId25"/>
    <p:sldId id="287" r:id="rId26"/>
    <p:sldId id="288" r:id="rId27"/>
    <p:sldId id="289" r:id="rId2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45F468B8-9DEE-4D34-8B40-0264013D4180}" type="datetimeFigureOut">
              <a:rPr lang="ru-RU"/>
              <a:pPr>
                <a:defRPr/>
              </a:pPr>
              <a:t>14.02.2012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smtClean="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DFFE07C7-6E26-402E-ABE5-ACFF436EB11B}"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pPr>
              <a:defRPr/>
            </a:pPr>
            <a:fld id="{C0D61A4E-6793-4A0E-8971-0A3C6A32C33C}" type="datetimeFigureOut">
              <a:rPr lang="en-US" smtClean="0"/>
              <a:pPr>
                <a:defRPr/>
              </a:pPr>
              <a:t>2/14/2012</a:t>
            </a:fld>
            <a:endParaRPr lang="en-US"/>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pPr>
              <a:defRPr/>
            </a:pPr>
            <a:endParaRPr lang="en-US"/>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pPr>
              <a:defRPr/>
            </a:pPr>
            <a:fld id="{C62650D3-8D81-473A-B530-57C20663AEDD}"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pPr>
              <a:defRPr/>
            </a:pPr>
            <a:fld id="{6267C759-4A33-4CC1-8AF8-30503FFED3E8}" type="datetimeFigureOut">
              <a:rPr lang="en-US" smtClean="0"/>
              <a:pPr>
                <a:defRPr/>
              </a:pPr>
              <a:t>2/14/2012</a:t>
            </a:fld>
            <a:endParaRPr lang="en-US"/>
          </a:p>
        </p:txBody>
      </p:sp>
      <p:sp>
        <p:nvSpPr>
          <p:cNvPr id="5" name="Нижний колонтитул 4"/>
          <p:cNvSpPr>
            <a:spLocks noGrp="1"/>
          </p:cNvSpPr>
          <p:nvPr>
            <p:ph type="ftr" sz="quarter" idx="11"/>
          </p:nvPr>
        </p:nvSpPr>
        <p:spPr/>
        <p:txBody>
          <a:bodyPr/>
          <a:lstStyle>
            <a:extLst/>
          </a:lstStyle>
          <a:p>
            <a:pPr>
              <a:defRPr/>
            </a:pPr>
            <a:endParaRPr lang="en-US"/>
          </a:p>
        </p:txBody>
      </p:sp>
      <p:sp>
        <p:nvSpPr>
          <p:cNvPr id="6" name="Номер слайда 5"/>
          <p:cNvSpPr>
            <a:spLocks noGrp="1"/>
          </p:cNvSpPr>
          <p:nvPr>
            <p:ph type="sldNum" sz="quarter" idx="12"/>
          </p:nvPr>
        </p:nvSpPr>
        <p:spPr/>
        <p:txBody>
          <a:bodyPr/>
          <a:lstStyle>
            <a:extLst/>
          </a:lstStyle>
          <a:p>
            <a:pPr>
              <a:defRPr/>
            </a:pPr>
            <a:fld id="{9E4D08D6-CA6B-4208-BA01-057BEE212AED}"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pPr>
              <a:defRPr/>
            </a:pPr>
            <a:fld id="{0654FF75-C859-407D-A9B4-D7F68F06D642}" type="datetimeFigureOut">
              <a:rPr lang="en-US" smtClean="0"/>
              <a:pPr>
                <a:defRPr/>
              </a:pPr>
              <a:t>2/14/2012</a:t>
            </a:fld>
            <a:endParaRPr lang="en-US"/>
          </a:p>
        </p:txBody>
      </p:sp>
      <p:sp>
        <p:nvSpPr>
          <p:cNvPr id="5" name="Нижний колонтитул 4"/>
          <p:cNvSpPr>
            <a:spLocks noGrp="1"/>
          </p:cNvSpPr>
          <p:nvPr>
            <p:ph type="ftr" sz="quarter" idx="11"/>
          </p:nvPr>
        </p:nvSpPr>
        <p:spPr>
          <a:xfrm>
            <a:off x="457200" y="6556248"/>
            <a:ext cx="3657600" cy="228600"/>
          </a:xfrm>
        </p:spPr>
        <p:txBody>
          <a:bodyPr/>
          <a:lstStyle>
            <a:extLst/>
          </a:lstStyle>
          <a:p>
            <a:pPr>
              <a:defRPr/>
            </a:pPr>
            <a:endParaRPr lang="en-US"/>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pPr>
              <a:defRPr/>
            </a:pPr>
            <a:fld id="{7497F678-8C55-4760-AB00-52F9848B9B5E}"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pPr>
              <a:defRPr/>
            </a:pPr>
            <a:fld id="{1CCE12BB-C2CE-47A6-86EE-3CE02ADBB1BB}" type="datetimeFigureOut">
              <a:rPr lang="en-US" smtClean="0"/>
              <a:pPr>
                <a:defRPr/>
              </a:pPr>
              <a:t>2/14/2012</a:t>
            </a:fld>
            <a:endParaRPr lang="en-US"/>
          </a:p>
        </p:txBody>
      </p:sp>
      <p:sp>
        <p:nvSpPr>
          <p:cNvPr id="5" name="Нижний колонтитул 4"/>
          <p:cNvSpPr>
            <a:spLocks noGrp="1"/>
          </p:cNvSpPr>
          <p:nvPr>
            <p:ph type="ftr" sz="quarter" idx="11"/>
          </p:nvPr>
        </p:nvSpPr>
        <p:spPr/>
        <p:txBody>
          <a:bodyPr/>
          <a:lstStyle>
            <a:extLst/>
          </a:lstStyle>
          <a:p>
            <a:pPr>
              <a:defRPr/>
            </a:pPr>
            <a:endParaRPr lang="en-US"/>
          </a:p>
        </p:txBody>
      </p:sp>
      <p:sp>
        <p:nvSpPr>
          <p:cNvPr id="6" name="Номер слайда 5"/>
          <p:cNvSpPr>
            <a:spLocks noGrp="1"/>
          </p:cNvSpPr>
          <p:nvPr>
            <p:ph type="sldNum" sz="quarter" idx="12"/>
          </p:nvPr>
        </p:nvSpPr>
        <p:spPr/>
        <p:txBody>
          <a:bodyPr/>
          <a:lstStyle>
            <a:extLst/>
          </a:lstStyle>
          <a:p>
            <a:pPr>
              <a:defRPr/>
            </a:pPr>
            <a:fld id="{16B8CD92-D3C1-48F3-B16E-76DD724A7DB6}"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pPr>
              <a:defRPr/>
            </a:pPr>
            <a:fld id="{8694233B-1AA3-4496-B30C-A8C5AB0C4BFF}" type="datetimeFigureOut">
              <a:rPr lang="en-US" smtClean="0"/>
              <a:pPr>
                <a:defRPr/>
              </a:pPr>
              <a:t>2/14/2012</a:t>
            </a:fld>
            <a:endParaRPr lang="en-US"/>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pPr>
              <a:defRPr/>
            </a:pPr>
            <a:endParaRPr lang="en-US"/>
          </a:p>
        </p:txBody>
      </p:sp>
      <p:sp>
        <p:nvSpPr>
          <p:cNvPr id="6" name="Номер слайда 5"/>
          <p:cNvSpPr>
            <a:spLocks noGrp="1"/>
          </p:cNvSpPr>
          <p:nvPr>
            <p:ph type="sldNum" sz="quarter" idx="12"/>
          </p:nvPr>
        </p:nvSpPr>
        <p:spPr>
          <a:xfrm>
            <a:off x="6733952" y="6555112"/>
            <a:ext cx="588336" cy="228600"/>
          </a:xfrm>
        </p:spPr>
        <p:txBody>
          <a:bodyPr/>
          <a:lstStyle>
            <a:extLst/>
          </a:lstStyle>
          <a:p>
            <a:pPr>
              <a:defRPr/>
            </a:pPr>
            <a:fld id="{15F04769-48F5-42EE-8D69-ED3C92DDA5E7}"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pPr>
              <a:defRPr/>
            </a:pPr>
            <a:fld id="{A8C4B6B1-B735-41D1-BB4D-D29294F2EA93}" type="datetimeFigureOut">
              <a:rPr lang="en-US" smtClean="0"/>
              <a:pPr>
                <a:defRPr/>
              </a:pPr>
              <a:t>2/14/2012</a:t>
            </a:fld>
            <a:endParaRPr lang="en-US"/>
          </a:p>
        </p:txBody>
      </p:sp>
      <p:sp>
        <p:nvSpPr>
          <p:cNvPr id="6" name="Нижний колонтитул 5"/>
          <p:cNvSpPr>
            <a:spLocks noGrp="1"/>
          </p:cNvSpPr>
          <p:nvPr>
            <p:ph type="ftr" sz="quarter" idx="11"/>
          </p:nvPr>
        </p:nvSpPr>
        <p:spPr/>
        <p:txBody>
          <a:bodyPr/>
          <a:lstStyle>
            <a:extLst/>
          </a:lstStyle>
          <a:p>
            <a:pPr>
              <a:defRPr/>
            </a:pPr>
            <a:endParaRPr lang="en-US"/>
          </a:p>
        </p:txBody>
      </p:sp>
      <p:sp>
        <p:nvSpPr>
          <p:cNvPr id="7" name="Номер слайда 6"/>
          <p:cNvSpPr>
            <a:spLocks noGrp="1"/>
          </p:cNvSpPr>
          <p:nvPr>
            <p:ph type="sldNum" sz="quarter" idx="12"/>
          </p:nvPr>
        </p:nvSpPr>
        <p:spPr/>
        <p:txBody>
          <a:bodyPr/>
          <a:lstStyle>
            <a:extLst/>
          </a:lstStyle>
          <a:p>
            <a:pPr>
              <a:defRPr/>
            </a:pPr>
            <a:fld id="{6178C1B0-EAFF-4394-A4C3-68156256C585}"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pPr>
              <a:defRPr/>
            </a:pPr>
            <a:fld id="{597ACB6A-3F23-4DBC-A960-C577433628C0}" type="datetimeFigureOut">
              <a:rPr lang="en-US" smtClean="0"/>
              <a:pPr>
                <a:defRPr/>
              </a:pPr>
              <a:t>2/14/2012</a:t>
            </a:fld>
            <a:endParaRPr lang="en-US"/>
          </a:p>
        </p:txBody>
      </p:sp>
      <p:sp>
        <p:nvSpPr>
          <p:cNvPr id="8" name="Нижний колонтитул 7"/>
          <p:cNvSpPr>
            <a:spLocks noGrp="1"/>
          </p:cNvSpPr>
          <p:nvPr>
            <p:ph type="ftr" sz="quarter" idx="11"/>
          </p:nvPr>
        </p:nvSpPr>
        <p:spPr/>
        <p:txBody>
          <a:bodyPr/>
          <a:lstStyle>
            <a:extLst/>
          </a:lstStyle>
          <a:p>
            <a:pPr>
              <a:defRPr/>
            </a:pPr>
            <a:endParaRPr lang="en-US"/>
          </a:p>
        </p:txBody>
      </p:sp>
      <p:sp>
        <p:nvSpPr>
          <p:cNvPr id="9" name="Номер слайда 8"/>
          <p:cNvSpPr>
            <a:spLocks noGrp="1"/>
          </p:cNvSpPr>
          <p:nvPr>
            <p:ph type="sldNum" sz="quarter" idx="12"/>
          </p:nvPr>
        </p:nvSpPr>
        <p:spPr/>
        <p:txBody>
          <a:bodyPr/>
          <a:lstStyle>
            <a:extLst/>
          </a:lstStyle>
          <a:p>
            <a:pPr>
              <a:defRPr/>
            </a:pPr>
            <a:fld id="{0812791B-3026-48DE-A1B7-4C298AB613A3}"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pPr>
              <a:defRPr/>
            </a:pPr>
            <a:fld id="{A7C5FD65-C624-4BFE-8FC7-CCE67820F5FA}" type="datetimeFigureOut">
              <a:rPr lang="en-US" smtClean="0"/>
              <a:pPr>
                <a:defRPr/>
              </a:pPr>
              <a:t>2/14/2012</a:t>
            </a:fld>
            <a:endParaRPr lang="en-US"/>
          </a:p>
        </p:txBody>
      </p:sp>
      <p:sp>
        <p:nvSpPr>
          <p:cNvPr id="4" name="Нижний колонтитул 3"/>
          <p:cNvSpPr>
            <a:spLocks noGrp="1"/>
          </p:cNvSpPr>
          <p:nvPr>
            <p:ph type="ftr" sz="quarter" idx="11"/>
          </p:nvPr>
        </p:nvSpPr>
        <p:spPr/>
        <p:txBody>
          <a:bodyPr/>
          <a:lstStyle>
            <a:extLst/>
          </a:lstStyle>
          <a:p>
            <a:pPr>
              <a:defRPr/>
            </a:pPr>
            <a:endParaRPr lang="en-US"/>
          </a:p>
        </p:txBody>
      </p:sp>
      <p:sp>
        <p:nvSpPr>
          <p:cNvPr id="5" name="Номер слайда 4"/>
          <p:cNvSpPr>
            <a:spLocks noGrp="1"/>
          </p:cNvSpPr>
          <p:nvPr>
            <p:ph type="sldNum" sz="quarter" idx="12"/>
          </p:nvPr>
        </p:nvSpPr>
        <p:spPr/>
        <p:txBody>
          <a:bodyPr/>
          <a:lstStyle>
            <a:extLst/>
          </a:lstStyle>
          <a:p>
            <a:pPr>
              <a:defRPr/>
            </a:pPr>
            <a:fld id="{AC3E3082-8191-4FE1-BE63-7260553299E7}"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pPr>
              <a:defRPr/>
            </a:pPr>
            <a:fld id="{A36C241C-F6CE-48E2-8396-69F62350E6E8}" type="datetimeFigureOut">
              <a:rPr lang="en-US" smtClean="0"/>
              <a:pPr>
                <a:defRPr/>
              </a:pPr>
              <a:t>2/14/2012</a:t>
            </a:fld>
            <a:endParaRPr lang="en-US"/>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pPr>
              <a:defRPr/>
            </a:pPr>
            <a:endParaRPr lang="en-US"/>
          </a:p>
        </p:txBody>
      </p:sp>
      <p:sp>
        <p:nvSpPr>
          <p:cNvPr id="4" name="Номер слайда 3"/>
          <p:cNvSpPr>
            <a:spLocks noGrp="1"/>
          </p:cNvSpPr>
          <p:nvPr>
            <p:ph type="sldNum" sz="quarter" idx="12"/>
          </p:nvPr>
        </p:nvSpPr>
        <p:spPr/>
        <p:txBody>
          <a:bodyPr/>
          <a:lstStyle>
            <a:extLst/>
          </a:lstStyle>
          <a:p>
            <a:pPr>
              <a:defRPr/>
            </a:pPr>
            <a:fld id="{A0B623ED-0D96-4732-8D15-5FC873E4C3D0}"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pPr>
              <a:defRPr/>
            </a:pPr>
            <a:fld id="{B6EA67AD-0BA2-48EB-A0FE-896C54E7BEA3}" type="datetimeFigureOut">
              <a:rPr lang="en-US" smtClean="0"/>
              <a:pPr>
                <a:defRPr/>
              </a:pPr>
              <a:t>2/14/2012</a:t>
            </a:fld>
            <a:endParaRPr lang="en-US"/>
          </a:p>
        </p:txBody>
      </p:sp>
      <p:sp>
        <p:nvSpPr>
          <p:cNvPr id="6" name="Нижний колонтитул 5"/>
          <p:cNvSpPr>
            <a:spLocks noGrp="1"/>
          </p:cNvSpPr>
          <p:nvPr>
            <p:ph type="ftr" sz="quarter" idx="11"/>
          </p:nvPr>
        </p:nvSpPr>
        <p:spPr/>
        <p:txBody>
          <a:bodyPr/>
          <a:lstStyle>
            <a:extLst/>
          </a:lstStyle>
          <a:p>
            <a:pPr>
              <a:defRPr/>
            </a:pPr>
            <a:endParaRPr lang="en-US"/>
          </a:p>
        </p:txBody>
      </p:sp>
      <p:sp>
        <p:nvSpPr>
          <p:cNvPr id="7" name="Номер слайда 6"/>
          <p:cNvSpPr>
            <a:spLocks noGrp="1"/>
          </p:cNvSpPr>
          <p:nvPr>
            <p:ph type="sldNum" sz="quarter" idx="12"/>
          </p:nvPr>
        </p:nvSpPr>
        <p:spPr/>
        <p:txBody>
          <a:bodyPr/>
          <a:lstStyle>
            <a:extLst/>
          </a:lstStyle>
          <a:p>
            <a:pPr>
              <a:defRPr/>
            </a:pPr>
            <a:fld id="{FBFCA9E1-0708-4C03-86F3-26C1055C6972}"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pPr>
              <a:defRPr/>
            </a:pPr>
            <a:fld id="{28DCB867-902C-48FC-BA5C-A0D39260D798}" type="datetimeFigureOut">
              <a:rPr lang="en-US" smtClean="0"/>
              <a:pPr>
                <a:defRPr/>
              </a:pPr>
              <a:t>2/14/2012</a:t>
            </a:fld>
            <a:endParaRPr lang="en-US"/>
          </a:p>
        </p:txBody>
      </p:sp>
      <p:sp>
        <p:nvSpPr>
          <p:cNvPr id="6" name="Нижний колонтитул 5"/>
          <p:cNvSpPr>
            <a:spLocks noGrp="1"/>
          </p:cNvSpPr>
          <p:nvPr>
            <p:ph type="ftr" sz="quarter" idx="11"/>
          </p:nvPr>
        </p:nvSpPr>
        <p:spPr/>
        <p:txBody>
          <a:bodyPr/>
          <a:lstStyle>
            <a:extLst/>
          </a:lstStyle>
          <a:p>
            <a:pPr>
              <a:defRPr/>
            </a:pPr>
            <a:endParaRPr lang="en-US"/>
          </a:p>
        </p:txBody>
      </p:sp>
      <p:sp>
        <p:nvSpPr>
          <p:cNvPr id="7" name="Номер слайда 6"/>
          <p:cNvSpPr>
            <a:spLocks noGrp="1"/>
          </p:cNvSpPr>
          <p:nvPr>
            <p:ph type="sldNum" sz="quarter" idx="12"/>
          </p:nvPr>
        </p:nvSpPr>
        <p:spPr/>
        <p:txBody>
          <a:bodyPr/>
          <a:lstStyle>
            <a:extLst/>
          </a:lstStyle>
          <a:p>
            <a:pPr>
              <a:defRPr/>
            </a:pPr>
            <a:fld id="{6B76C9C4-BD57-4C06-BBDB-4BC252921AD4}" type="slidenum">
              <a:rPr lang="en-US" smtClean="0"/>
              <a:pPr>
                <a:defRPr/>
              </a:pPr>
              <a:t>‹#›</a:t>
            </a:fld>
            <a:endParaRPr lang="en-US"/>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pPr>
              <a:defRPr/>
            </a:pPr>
            <a:fld id="{EF27F38B-8962-4EA6-949C-B581665D0611}" type="datetimeFigureOut">
              <a:rPr lang="en-US" smtClean="0"/>
              <a:pPr>
                <a:defRPr/>
              </a:pPr>
              <a:t>2/14/2012</a:t>
            </a:fld>
            <a:endParaRPr lang="en-US"/>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pPr>
              <a:defRPr/>
            </a:pPr>
            <a:endParaRPr lang="en-US"/>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pPr>
              <a:defRPr/>
            </a:pPr>
            <a:fld id="{B44769C2-0E1D-462C-94EC-ACF2F06B9657}"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09600" y="1143000"/>
            <a:ext cx="8077200" cy="3276600"/>
          </a:xfrm>
        </p:spPr>
        <p:txBody>
          <a:bodyPr/>
          <a:lstStyle/>
          <a:p>
            <a:pPr eaLnBrk="1" fontAlgn="auto" hangingPunct="1">
              <a:spcAft>
                <a:spcPts val="0"/>
              </a:spcAft>
              <a:defRPr/>
            </a:pPr>
            <a:r>
              <a:rPr lang="ru-RU" sz="8000" i="1" dirty="0" err="1" smtClean="0">
                <a:solidFill>
                  <a:srgbClr val="002060"/>
                </a:solidFill>
              </a:rPr>
              <a:t>Мутації.види</a:t>
            </a:r>
            <a:r>
              <a:rPr lang="ru-RU" sz="8000" i="1" dirty="0" smtClean="0">
                <a:solidFill>
                  <a:srgbClr val="002060"/>
                </a:solidFill>
              </a:rPr>
              <a:t> </a:t>
            </a:r>
            <a:r>
              <a:rPr lang="ru-RU" sz="8000" i="1" dirty="0" err="1" smtClean="0">
                <a:solidFill>
                  <a:srgbClr val="002060"/>
                </a:solidFill>
              </a:rPr>
              <a:t>мутацій</a:t>
            </a:r>
            <a:r>
              <a:rPr lang="ru-RU" sz="8000" i="1" dirty="0" smtClean="0">
                <a:solidFill>
                  <a:srgbClr val="002060"/>
                </a:solidFill>
              </a:rPr>
              <a:t>.</a:t>
            </a:r>
            <a:br>
              <a:rPr lang="ru-RU" sz="8000" i="1" dirty="0" smtClean="0">
                <a:solidFill>
                  <a:srgbClr val="002060"/>
                </a:solidFill>
              </a:rPr>
            </a:br>
            <a:r>
              <a:rPr lang="ru-RU" sz="8000" i="1" dirty="0" err="1" smtClean="0">
                <a:solidFill>
                  <a:srgbClr val="002060"/>
                </a:solidFill>
              </a:rPr>
              <a:t>мутагени</a:t>
            </a:r>
            <a:r>
              <a:rPr lang="ru-RU" sz="8000" i="1" dirty="0" smtClean="0">
                <a:solidFill>
                  <a:srgbClr val="002060"/>
                </a:solidFill>
              </a:rPr>
              <a:t>  </a:t>
            </a:r>
            <a:endParaRPr lang="ru-RU" sz="8000" i="1" dirty="0">
              <a:solidFill>
                <a:srgbClr val="002060"/>
              </a:solidFill>
            </a:endParaRPr>
          </a:p>
        </p:txBody>
      </p:sp>
      <p:sp>
        <p:nvSpPr>
          <p:cNvPr id="3" name="Подзаголовок 2"/>
          <p:cNvSpPr>
            <a:spLocks noGrp="1"/>
          </p:cNvSpPr>
          <p:nvPr>
            <p:ph type="subTitle" idx="1"/>
          </p:nvPr>
        </p:nvSpPr>
        <p:spPr>
          <a:xfrm>
            <a:off x="5715000" y="4648200"/>
            <a:ext cx="2895600" cy="1371600"/>
          </a:xfrm>
        </p:spPr>
        <p:txBody>
          <a:bodyPr>
            <a:normAutofit/>
          </a:bodyPr>
          <a:lstStyle/>
          <a:p>
            <a:pPr eaLnBrk="1" fontAlgn="auto" hangingPunct="1">
              <a:lnSpc>
                <a:spcPct val="90000"/>
              </a:lnSpc>
              <a:spcAft>
                <a:spcPts val="0"/>
              </a:spcAft>
              <a:buClr>
                <a:schemeClr val="tx1">
                  <a:shade val="95000"/>
                </a:schemeClr>
              </a:buClr>
              <a:buFont typeface="Wingdings 2"/>
              <a:buNone/>
              <a:defRPr/>
            </a:pPr>
            <a:r>
              <a:rPr lang="ru-RU" b="1" dirty="0" err="1" smtClean="0">
                <a:solidFill>
                  <a:srgbClr val="00B0F0"/>
                </a:solidFill>
                <a:latin typeface="Times New Roman" pitchFamily="18" charset="0"/>
              </a:rPr>
              <a:t>Виконала</a:t>
            </a:r>
            <a:endParaRPr lang="ru-RU" b="1" dirty="0" smtClean="0">
              <a:solidFill>
                <a:srgbClr val="00B0F0"/>
              </a:solidFill>
              <a:latin typeface="Times New Roman" pitchFamily="18" charset="0"/>
            </a:endParaRPr>
          </a:p>
          <a:p>
            <a:pPr eaLnBrk="1" fontAlgn="auto" hangingPunct="1">
              <a:lnSpc>
                <a:spcPct val="90000"/>
              </a:lnSpc>
              <a:spcAft>
                <a:spcPts val="0"/>
              </a:spcAft>
              <a:buClr>
                <a:schemeClr val="tx1">
                  <a:shade val="95000"/>
                </a:schemeClr>
              </a:buClr>
              <a:buFont typeface="Wingdings 2"/>
              <a:buNone/>
              <a:defRPr/>
            </a:pPr>
            <a:r>
              <a:rPr lang="ru-RU" b="1" dirty="0" err="1" smtClean="0">
                <a:solidFill>
                  <a:srgbClr val="00B0F0"/>
                </a:solidFill>
                <a:latin typeface="Times New Roman" pitchFamily="18" charset="0"/>
              </a:rPr>
              <a:t>Учениця</a:t>
            </a:r>
            <a:r>
              <a:rPr lang="ru-RU" b="1" dirty="0" smtClean="0">
                <a:solidFill>
                  <a:srgbClr val="00B0F0"/>
                </a:solidFill>
                <a:latin typeface="Times New Roman" pitchFamily="18" charset="0"/>
              </a:rPr>
              <a:t> 11 </a:t>
            </a:r>
            <a:r>
              <a:rPr lang="ru-RU" b="1" dirty="0" err="1" smtClean="0">
                <a:solidFill>
                  <a:srgbClr val="00B0F0"/>
                </a:solidFill>
                <a:latin typeface="Times New Roman" pitchFamily="18" charset="0"/>
              </a:rPr>
              <a:t>класу</a:t>
            </a:r>
            <a:r>
              <a:rPr lang="ru-RU" b="1" dirty="0" smtClean="0">
                <a:solidFill>
                  <a:srgbClr val="00B0F0"/>
                </a:solidFill>
              </a:rPr>
              <a:t> </a:t>
            </a:r>
          </a:p>
          <a:p>
            <a:pPr eaLnBrk="1" fontAlgn="auto" hangingPunct="1">
              <a:lnSpc>
                <a:spcPct val="90000"/>
              </a:lnSpc>
              <a:spcAft>
                <a:spcPts val="0"/>
              </a:spcAft>
              <a:buClr>
                <a:schemeClr val="tx1">
                  <a:shade val="95000"/>
                </a:schemeClr>
              </a:buClr>
              <a:buFont typeface="Wingdings 2"/>
              <a:buNone/>
              <a:defRPr/>
            </a:pPr>
            <a:r>
              <a:rPr lang="ru-RU" b="1" dirty="0" smtClean="0">
                <a:solidFill>
                  <a:srgbClr val="00B0F0"/>
                </a:solidFill>
                <a:latin typeface="Times New Roman" pitchFamily="18" charset="0"/>
              </a:rPr>
              <a:t> </a:t>
            </a:r>
            <a:r>
              <a:rPr lang="ru-RU" b="1" dirty="0" err="1" smtClean="0">
                <a:solidFill>
                  <a:srgbClr val="00B0F0"/>
                </a:solidFill>
                <a:latin typeface="Times New Roman" pitchFamily="18" charset="0"/>
              </a:rPr>
              <a:t>Білоросюк</a:t>
            </a:r>
            <a:r>
              <a:rPr lang="ru-RU" b="1" dirty="0" smtClean="0">
                <a:solidFill>
                  <a:srgbClr val="00B0F0"/>
                </a:solidFill>
                <a:latin typeface="Times New Roman" pitchFamily="18" charset="0"/>
              </a:rPr>
              <a:t> </a:t>
            </a:r>
            <a:r>
              <a:rPr lang="ru-RU" b="1" dirty="0" err="1" smtClean="0">
                <a:solidFill>
                  <a:srgbClr val="00B0F0"/>
                </a:solidFill>
                <a:latin typeface="Times New Roman" pitchFamily="18" charset="0"/>
              </a:rPr>
              <a:t>Марія</a:t>
            </a:r>
            <a:endParaRPr lang="ru-RU" b="1" dirty="0" smtClean="0">
              <a:solidFill>
                <a:srgbClr val="00B0F0"/>
              </a:solidFill>
              <a:latin typeface="Times New Roman" pitchFamily="18" charset="0"/>
            </a:endParaRPr>
          </a:p>
          <a:p>
            <a:pPr eaLnBrk="1" fontAlgn="auto" hangingPunct="1">
              <a:lnSpc>
                <a:spcPct val="90000"/>
              </a:lnSpc>
              <a:spcAft>
                <a:spcPts val="0"/>
              </a:spcAft>
              <a:buClr>
                <a:schemeClr val="tx1">
                  <a:shade val="95000"/>
                </a:schemeClr>
              </a:buClr>
              <a:buFont typeface="Wingdings 2"/>
              <a:buNone/>
              <a:defRPr/>
            </a:pPr>
            <a:endParaRPr lang="ru-RU" b="1" dirty="0" smtClean="0">
              <a:solidFill>
                <a:srgbClr val="00B0F0"/>
              </a:solidFill>
            </a:endParaRPr>
          </a:p>
          <a:p>
            <a:pPr eaLnBrk="1" fontAlgn="auto" hangingPunct="1">
              <a:spcAft>
                <a:spcPts val="0"/>
              </a:spcAft>
              <a:buClr>
                <a:schemeClr val="tx1">
                  <a:shade val="95000"/>
                </a:schemeClr>
              </a:buClr>
              <a:buFont typeface="Wingdings 2"/>
              <a:buNone/>
              <a:defRPr/>
            </a:pPr>
            <a:endParaRPr lang="ru-RU" dirty="0"/>
          </a:p>
        </p:txBody>
      </p:sp>
    </p:spTree>
  </p:cSld>
  <p:clrMapOvr>
    <a:masterClrMapping/>
  </p:clrMapOvr>
  <p:transition>
    <p:comb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Текст 3"/>
          <p:cNvSpPr>
            <a:spLocks noGrp="1"/>
          </p:cNvSpPr>
          <p:nvPr>
            <p:ph type="body" idx="2"/>
          </p:nvPr>
        </p:nvSpPr>
        <p:spPr>
          <a:xfrm>
            <a:off x="5105400" y="838200"/>
            <a:ext cx="2590800" cy="5562600"/>
          </a:xfrm>
        </p:spPr>
        <p:txBody>
          <a:bodyPr/>
          <a:lstStyle/>
          <a:p>
            <a:pPr eaLnBrk="1" hangingPunct="1"/>
            <a:r>
              <a:rPr lang="ru-RU" sz="2400" dirty="0" err="1" smtClean="0"/>
              <a:t>Різні</a:t>
            </a:r>
            <a:r>
              <a:rPr lang="ru-RU" sz="2400" dirty="0" smtClean="0"/>
              <a:t> </a:t>
            </a:r>
            <a:r>
              <a:rPr lang="ru-RU" sz="2400" dirty="0" err="1" smtClean="0"/>
              <a:t>типи</a:t>
            </a:r>
            <a:r>
              <a:rPr lang="ru-RU" sz="2400" dirty="0" smtClean="0"/>
              <a:t> </a:t>
            </a:r>
            <a:r>
              <a:rPr lang="ru-RU" sz="2400" dirty="0" err="1" smtClean="0"/>
              <a:t>хромосомних</a:t>
            </a:r>
            <a:r>
              <a:rPr lang="ru-RU" sz="2400" dirty="0" smtClean="0"/>
              <a:t> </a:t>
            </a:r>
            <a:r>
              <a:rPr lang="ru-RU" sz="2400" dirty="0" err="1" smtClean="0"/>
              <a:t>мутацій</a:t>
            </a:r>
            <a:r>
              <a:rPr lang="ru-RU" sz="2400" dirty="0" smtClean="0"/>
              <a:t>:</a:t>
            </a:r>
            <a:br>
              <a:rPr lang="ru-RU" sz="2400" dirty="0" smtClean="0"/>
            </a:br>
            <a:r>
              <a:rPr lang="ru-RU" sz="2400" dirty="0" smtClean="0"/>
              <a:t>1 — нормальна хромосома; 2 — </a:t>
            </a:r>
            <a:r>
              <a:rPr lang="ru-RU" sz="2400" dirty="0" err="1" smtClean="0"/>
              <a:t>ділення</a:t>
            </a:r>
            <a:r>
              <a:rPr lang="ru-RU" sz="2400" dirty="0" smtClean="0"/>
              <a:t>; 3 — </a:t>
            </a:r>
            <a:r>
              <a:rPr lang="ru-RU" sz="2400" dirty="0" err="1" smtClean="0"/>
              <a:t>дуплікація</a:t>
            </a:r>
            <a:r>
              <a:rPr lang="ru-RU" sz="2400" dirty="0" smtClean="0"/>
              <a:t>; 4 — </a:t>
            </a:r>
            <a:r>
              <a:rPr lang="ru-RU" sz="2400" dirty="0" err="1" smtClean="0"/>
              <a:t>інверсія</a:t>
            </a:r>
            <a:r>
              <a:rPr lang="ru-RU" sz="2400" dirty="0" smtClean="0"/>
              <a:t>; 5 — </a:t>
            </a:r>
            <a:r>
              <a:rPr lang="ru-RU" sz="2400" dirty="0" err="1" smtClean="0"/>
              <a:t>транслокація</a:t>
            </a:r>
            <a:r>
              <a:rPr lang="ru-RU" sz="2400" dirty="0" smtClean="0"/>
              <a:t>.</a:t>
            </a:r>
            <a:br>
              <a:rPr lang="ru-RU" sz="2400" dirty="0" smtClean="0"/>
            </a:br>
            <a:endParaRPr lang="ru-RU" sz="2400" dirty="0" smtClean="0"/>
          </a:p>
        </p:txBody>
      </p:sp>
      <p:pic>
        <p:nvPicPr>
          <p:cNvPr id="12291" name="Содержимое 4" descr="strmutations.gif"/>
          <p:cNvPicPr>
            <a:picLocks noGrp="1" noChangeAspect="1"/>
          </p:cNvPicPr>
          <p:nvPr>
            <p:ph sz="half" idx="1"/>
          </p:nvPr>
        </p:nvPicPr>
        <p:blipFill>
          <a:blip r:embed="rId2" cstate="print"/>
          <a:srcRect/>
          <a:stretch>
            <a:fillRect/>
          </a:stretch>
        </p:blipFill>
        <p:spPr>
          <a:xfrm>
            <a:off x="533401" y="304800"/>
            <a:ext cx="3962400" cy="6327775"/>
          </a:xfrm>
        </p:spPr>
      </p:pic>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nodeType="withEffect">
                                  <p:stCondLst>
                                    <p:cond delay="0"/>
                                  </p:stCondLst>
                                  <p:childTnLst>
                                    <p:set>
                                      <p:cBhvr>
                                        <p:cTn id="6" dur="1" fill="hold">
                                          <p:stCondLst>
                                            <p:cond delay="0"/>
                                          </p:stCondLst>
                                        </p:cTn>
                                        <p:tgtEl>
                                          <p:spTgt spid="12291"/>
                                        </p:tgtEl>
                                        <p:attrNameLst>
                                          <p:attrName>style.visibility</p:attrName>
                                        </p:attrNameLst>
                                      </p:cBhvr>
                                      <p:to>
                                        <p:strVal val="visible"/>
                                      </p:to>
                                    </p:set>
                                    <p:anim to="" calcmode="lin" valueType="num">
                                      <p:cBhvr>
                                        <p:cTn id="7" dur="1" fill="hold"/>
                                        <p:tgtEl>
                                          <p:spTgt spid="12291"/>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0"/>
            <a:ext cx="7467600" cy="838200"/>
          </a:xfrm>
        </p:spPr>
        <p:txBody>
          <a:bodyPr/>
          <a:lstStyle/>
          <a:p>
            <a:pPr eaLnBrk="1" fontAlgn="auto" hangingPunct="1">
              <a:spcAft>
                <a:spcPts val="0"/>
              </a:spcAft>
              <a:defRPr/>
            </a:pPr>
            <a:r>
              <a:rPr lang="ru-RU" sz="4000" dirty="0" err="1" smtClean="0">
                <a:solidFill>
                  <a:srgbClr val="002060"/>
                </a:solidFill>
              </a:rPr>
              <a:t>Генні</a:t>
            </a:r>
            <a:r>
              <a:rPr lang="ru-RU" sz="4000" dirty="0" smtClean="0">
                <a:solidFill>
                  <a:srgbClr val="002060"/>
                </a:solidFill>
              </a:rPr>
              <a:t> </a:t>
            </a:r>
            <a:r>
              <a:rPr lang="ru-RU" sz="4000" dirty="0" err="1" smtClean="0">
                <a:solidFill>
                  <a:srgbClr val="002060"/>
                </a:solidFill>
              </a:rPr>
              <a:t>мутації</a:t>
            </a:r>
            <a:r>
              <a:rPr lang="ru-RU" sz="4000" dirty="0" smtClean="0">
                <a:solidFill>
                  <a:srgbClr val="002060"/>
                </a:solidFill>
              </a:rPr>
              <a:t>. </a:t>
            </a:r>
            <a:endParaRPr lang="ru-RU" sz="4000" dirty="0">
              <a:solidFill>
                <a:srgbClr val="002060"/>
              </a:solidFill>
            </a:endParaRPr>
          </a:p>
        </p:txBody>
      </p:sp>
      <p:sp>
        <p:nvSpPr>
          <p:cNvPr id="13315" name="Содержимое 2"/>
          <p:cNvSpPr>
            <a:spLocks noGrp="1"/>
          </p:cNvSpPr>
          <p:nvPr>
            <p:ph idx="1"/>
          </p:nvPr>
        </p:nvSpPr>
        <p:spPr>
          <a:xfrm>
            <a:off x="381000" y="990600"/>
            <a:ext cx="7467600" cy="5410200"/>
          </a:xfrm>
        </p:spPr>
        <p:txBody>
          <a:bodyPr>
            <a:normAutofit/>
          </a:bodyPr>
          <a:lstStyle/>
          <a:p>
            <a:r>
              <a:rPr lang="uk-UA" sz="2000" dirty="0" smtClean="0"/>
              <a:t>При пошкодженні або порушенні в порядку або заміні </a:t>
            </a:r>
            <a:r>
              <a:rPr lang="uk-UA" sz="2000" dirty="0" err="1" smtClean="0"/>
              <a:t>нуклеотидів</a:t>
            </a:r>
            <a:r>
              <a:rPr lang="uk-UA" sz="2000" dirty="0" smtClean="0"/>
              <a:t>, появі внутрішньої </a:t>
            </a:r>
            <a:r>
              <a:rPr lang="uk-UA" sz="2000" dirty="0" err="1" smtClean="0"/>
              <a:t>дуплікаціі</a:t>
            </a:r>
            <a:r>
              <a:rPr lang="uk-UA" sz="2000" dirty="0" smtClean="0"/>
              <a:t> або </a:t>
            </a:r>
            <a:r>
              <a:rPr lang="uk-UA" sz="2000" dirty="0" err="1" smtClean="0"/>
              <a:t>делеції</a:t>
            </a:r>
            <a:r>
              <a:rPr lang="uk-UA" sz="2000" dirty="0" smtClean="0"/>
              <a:t> в молекулі ДНК виникають генні мутації. Ці зміни окремих генів часто призводять до важких дегенеративних захворювань, зокрема, численних хвороб обміну речовин через порушення синтезу білків, ферментів. Прикладом може служити мутація, яка призводить до появи </a:t>
            </a:r>
            <a:r>
              <a:rPr lang="uk-UA" sz="2000" dirty="0" err="1" smtClean="0"/>
              <a:t>серпоклітинної</a:t>
            </a:r>
            <a:r>
              <a:rPr lang="uk-UA" sz="2000" dirty="0" smtClean="0"/>
              <a:t> анемії - спадкового захворювання,яке, як правило, викликає смерть в дітей і підлітків. В цьому випадку в еритроцитах замість нормального гемоглобіну </a:t>
            </a:r>
            <a:r>
              <a:rPr lang="en-US" sz="2000" dirty="0" smtClean="0"/>
              <a:t>A </a:t>
            </a:r>
            <a:r>
              <a:rPr lang="uk-UA" sz="2000" dirty="0" smtClean="0"/>
              <a:t>міститься аномальний гемоглобін </a:t>
            </a:r>
            <a:r>
              <a:rPr lang="en-US" sz="2000" dirty="0" smtClean="0"/>
              <a:t>S. </a:t>
            </a:r>
            <a:r>
              <a:rPr lang="uk-UA" sz="2000" dirty="0" smtClean="0"/>
              <a:t>Аномалію викликає мутація в шостому </a:t>
            </a:r>
            <a:r>
              <a:rPr lang="uk-UA" sz="2000" dirty="0" err="1" smtClean="0"/>
              <a:t>нуклеотидному</a:t>
            </a:r>
            <a:r>
              <a:rPr lang="uk-UA" sz="2000" dirty="0" smtClean="0"/>
              <a:t> триплеті ДНК гена гемоглобіну, що призводить до заміни в альфа-ланцюзі білка гемоглобіну </a:t>
            </a:r>
            <a:r>
              <a:rPr lang="uk-UA" sz="2000" dirty="0" err="1" smtClean="0"/>
              <a:t>глутамінової</a:t>
            </a:r>
            <a:r>
              <a:rPr lang="uk-UA" sz="2000" dirty="0" smtClean="0"/>
              <a:t> кислоти на валін.</a:t>
            </a:r>
          </a:p>
          <a:p>
            <a:pPr eaLnBrk="1" hangingPunct="1">
              <a:buNone/>
            </a:pPr>
            <a:r>
              <a:rPr lang="ru-RU" sz="2000" dirty="0" smtClean="0"/>
              <a:t/>
            </a:r>
            <a:br>
              <a:rPr lang="ru-RU" sz="2000" dirty="0" smtClean="0"/>
            </a:br>
            <a:endParaRPr lang="ru-RU" sz="2000" dirty="0" smtClean="0"/>
          </a:p>
          <a:p>
            <a:pPr eaLnBrk="1" hangingPunct="1"/>
            <a:endParaRPr lang="ru-RU" sz="1600" dirty="0" smtClean="0"/>
          </a:p>
        </p:txBody>
      </p:sp>
    </p:spTree>
  </p:cSld>
  <p:clrMapOvr>
    <a:masterClrMapping/>
  </p:clrMapOvr>
  <p:transition>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219200"/>
            <a:ext cx="7467600" cy="5254625"/>
          </a:xfrm>
        </p:spPr>
        <p:txBody>
          <a:bodyPr>
            <a:normAutofit fontScale="92500" lnSpcReduction="20000"/>
          </a:bodyPr>
          <a:lstStyle/>
          <a:p>
            <a:pPr marL="548640" indent="-411480" eaLnBrk="1" fontAlgn="auto" hangingPunct="1">
              <a:spcAft>
                <a:spcPts val="0"/>
              </a:spcAft>
              <a:buClr>
                <a:schemeClr val="tx1">
                  <a:shade val="95000"/>
                </a:schemeClr>
              </a:buClr>
              <a:buNone/>
              <a:defRPr/>
            </a:pPr>
            <a:endParaRPr lang="ru-RU" dirty="0" smtClean="0"/>
          </a:p>
          <a:p>
            <a:pPr marL="548640" indent="-411480">
              <a:buClr>
                <a:schemeClr val="tx1">
                  <a:shade val="95000"/>
                </a:schemeClr>
              </a:buClr>
              <a:buFont typeface="Wingdings 2"/>
              <a:buChar char=""/>
              <a:defRPr/>
            </a:pPr>
            <a:r>
              <a:rPr lang="uk-UA" dirty="0" smtClean="0"/>
              <a:t>Спадкове захворювання </a:t>
            </a:r>
            <a:r>
              <a:rPr lang="uk-UA" dirty="0" err="1" smtClean="0"/>
              <a:t>фенілкетонурія</a:t>
            </a:r>
            <a:r>
              <a:rPr lang="uk-UA" dirty="0" smtClean="0"/>
              <a:t>, що виявляється в одного з 10 000 новонароджених. Захворювання характеризується різко вираженою розумовою відсталістю, що розвивається внаслідок порушення нормальних біохімічних процесів у мозку через накопичення в організмі фенілаланіну. Що стосується шкідливих домінантних мутацій, то кожен з її носіїв специфічно страждає від порушень життєздатності. Таким чином, негативні домінантні гени прямо входять до складу генетичного вантажу даного покоління через мутації, які виникають в зародкових клітинах батьків.</a:t>
            </a:r>
          </a:p>
          <a:p>
            <a:pPr marL="548640" indent="-411480" eaLnBrk="1" fontAlgn="auto" hangingPunct="1">
              <a:spcAft>
                <a:spcPts val="0"/>
              </a:spcAft>
              <a:buClr>
                <a:schemeClr val="tx1">
                  <a:shade val="95000"/>
                </a:schemeClr>
              </a:buClr>
              <a:buFont typeface="Wingdings 2"/>
              <a:buChar char=""/>
              <a:defRPr/>
            </a:pPr>
            <a:endParaRPr lang="ru-RU" dirty="0" smtClean="0"/>
          </a:p>
          <a:p>
            <a:pPr marL="548640" indent="-411480" eaLnBrk="1" fontAlgn="auto" hangingPunct="1">
              <a:spcAft>
                <a:spcPts val="0"/>
              </a:spcAft>
              <a:buClr>
                <a:schemeClr val="tx1">
                  <a:shade val="95000"/>
                </a:schemeClr>
              </a:buClr>
              <a:buFont typeface="Wingdings 2"/>
              <a:buChar char=""/>
              <a:defRPr/>
            </a:pPr>
            <a:endParaRPr lang="ru-R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Содержимое 3" descr="mutationscheme.gif"/>
          <p:cNvPicPr>
            <a:picLocks noGrp="1" noChangeAspect="1"/>
          </p:cNvPicPr>
          <p:nvPr>
            <p:ph idx="1"/>
          </p:nvPr>
        </p:nvPicPr>
        <p:blipFill>
          <a:blip r:embed="rId2" cstate="print"/>
          <a:srcRect/>
          <a:stretch>
            <a:fillRect/>
          </a:stretch>
        </p:blipFill>
        <p:spPr>
          <a:xfrm>
            <a:off x="381000" y="304800"/>
            <a:ext cx="8382000" cy="6248400"/>
          </a:xfrm>
        </p:spPr>
      </p:pic>
    </p:spTree>
  </p:cSld>
  <p:clrMapOvr>
    <a:masterClrMapping/>
  </p:clrMapOvr>
  <p:transition>
    <p:pull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eaLnBrk="1" fontAlgn="auto" hangingPunct="1">
              <a:spcAft>
                <a:spcPts val="0"/>
              </a:spcAft>
              <a:defRPr/>
            </a:pPr>
            <a:r>
              <a:rPr lang="ru-RU" dirty="0" err="1" smtClean="0">
                <a:solidFill>
                  <a:srgbClr val="002060"/>
                </a:solidFill>
              </a:rPr>
              <a:t>індукований</a:t>
            </a:r>
            <a:r>
              <a:rPr lang="ru-RU" dirty="0" smtClean="0">
                <a:solidFill>
                  <a:srgbClr val="002060"/>
                </a:solidFill>
              </a:rPr>
              <a:t> мутагенез</a:t>
            </a:r>
            <a:br>
              <a:rPr lang="ru-RU" dirty="0" smtClean="0">
                <a:solidFill>
                  <a:srgbClr val="002060"/>
                </a:solidFill>
              </a:rPr>
            </a:br>
            <a:endParaRPr lang="ru-RU" dirty="0">
              <a:solidFill>
                <a:srgbClr val="002060"/>
              </a:solidFill>
            </a:endParaRPr>
          </a:p>
        </p:txBody>
      </p:sp>
      <p:sp>
        <p:nvSpPr>
          <p:cNvPr id="3" name="Содержимое 2"/>
          <p:cNvSpPr>
            <a:spLocks noGrp="1"/>
          </p:cNvSpPr>
          <p:nvPr>
            <p:ph idx="1"/>
          </p:nvPr>
        </p:nvSpPr>
        <p:spPr/>
        <p:txBody>
          <a:bodyPr>
            <a:normAutofit lnSpcReduction="10000"/>
          </a:bodyPr>
          <a:lstStyle/>
          <a:p>
            <a:pPr marL="548640" indent="-411480">
              <a:buClr>
                <a:schemeClr val="tx1">
                  <a:shade val="95000"/>
                </a:schemeClr>
              </a:buClr>
              <a:buFont typeface="Wingdings 2"/>
              <a:buChar char=""/>
              <a:defRPr/>
            </a:pPr>
            <a:r>
              <a:rPr lang="uk-UA" sz="1800" dirty="0" smtClean="0"/>
              <a:t> Щоб оцінити тиск мутацій на популяції людини, необхідно з'ясувати ряд особливостей про вплив на ДНК хімічних і фізичних мутагенів як щодо зародкових клітин, так і для соматичних клітин людини.</a:t>
            </a:r>
          </a:p>
          <a:p>
            <a:pPr marL="548640" indent="-411480" eaLnBrk="1" fontAlgn="auto" hangingPunct="1">
              <a:spcAft>
                <a:spcPts val="0"/>
              </a:spcAft>
              <a:buClr>
                <a:schemeClr val="tx1">
                  <a:shade val="95000"/>
                </a:schemeClr>
              </a:buClr>
              <a:buFont typeface="Wingdings 2"/>
              <a:buChar char=""/>
              <a:defRPr/>
            </a:pPr>
            <a:endParaRPr lang="ru-RU" sz="2000" dirty="0" smtClean="0"/>
          </a:p>
          <a:p>
            <a:pPr marL="548640" indent="-411480">
              <a:buClr>
                <a:schemeClr val="tx1">
                  <a:shade val="95000"/>
                </a:schemeClr>
              </a:buClr>
              <a:buFont typeface="Wingdings 2"/>
              <a:buChar char=""/>
              <a:defRPr/>
            </a:pPr>
            <a:r>
              <a:rPr lang="ru-RU" sz="2000" dirty="0" smtClean="0"/>
              <a:t> </a:t>
            </a:r>
            <a:r>
              <a:rPr lang="uk-UA" sz="1800" dirty="0" smtClean="0"/>
              <a:t>Для загальної радіочутливості цілих організмів велику роль відіграють їх еволюційні особливості. Для людини смертельна доза опромінення дорівнює 6 </a:t>
            </a:r>
            <a:r>
              <a:rPr lang="uk-UA" sz="1800" dirty="0" err="1" smtClean="0"/>
              <a:t>Гр</a:t>
            </a:r>
            <a:r>
              <a:rPr lang="uk-UA" sz="1800" dirty="0" smtClean="0"/>
              <a:t>, для миші - 9 </a:t>
            </a:r>
            <a:r>
              <a:rPr lang="uk-UA" sz="1800" dirty="0" err="1" smtClean="0"/>
              <a:t>Гр</a:t>
            </a:r>
            <a:r>
              <a:rPr lang="uk-UA" sz="1800" dirty="0" smtClean="0"/>
              <a:t>, для амеби - 100 </a:t>
            </a:r>
            <a:r>
              <a:rPr lang="uk-UA" sz="1800" dirty="0" err="1" smtClean="0"/>
              <a:t>Гр</a:t>
            </a:r>
            <a:r>
              <a:rPr lang="uk-UA" sz="1800" dirty="0" smtClean="0"/>
              <a:t>, для ряду бактерій - до кількох сотень тисяч. Особливою ефективністю володіють радіонукліди при проникненні їх в клітину. Радіація викликає весь спектр генних і хромосомних мутацій. Серед мутацій, що виникають в соматичних клітинах, є ті, які викликають канцерогенез. Мутації, виникаючи в зародкових клітинах, при розмноженні особин можуть передаватися наступним поколінням. При виникненні в соматичній клітині всі її нащадки будуть мати мутацією.</a:t>
            </a:r>
          </a:p>
          <a:p>
            <a:pPr marL="548640" indent="-411480" eaLnBrk="1" fontAlgn="auto" hangingPunct="1">
              <a:spcAft>
                <a:spcPts val="0"/>
              </a:spcAft>
              <a:buClr>
                <a:schemeClr val="tx1">
                  <a:shade val="95000"/>
                </a:schemeClr>
              </a:buClr>
              <a:buFont typeface="Wingdings 2"/>
              <a:buChar char=""/>
              <a:defRPr/>
            </a:pPr>
            <a:endParaRPr lang="ru-RU" sz="2000" dirty="0"/>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85800"/>
            <a:ext cx="7772400" cy="5410200"/>
          </a:xfrm>
        </p:spPr>
        <p:txBody>
          <a:bodyPr>
            <a:normAutofit fontScale="92500"/>
          </a:bodyPr>
          <a:lstStyle/>
          <a:p>
            <a:pPr marL="548640" indent="-411480">
              <a:buClr>
                <a:schemeClr val="tx1">
                  <a:shade val="95000"/>
                </a:schemeClr>
              </a:buClr>
              <a:buFont typeface="Wingdings 2"/>
              <a:buChar char=""/>
              <a:defRPr/>
            </a:pPr>
            <a:r>
              <a:rPr lang="uk-UA" dirty="0" smtClean="0"/>
              <a:t>Фундаментальним принципом радіаційної генетики, встановленим при дії іонізуючих випромінювань, служить лінійна залежність від дози опромінення при індукції генних мутацій. Встановлено, що кількість зчеплених зі статтю рецесивних летальних мутацій, що виникають у дрозофіли, змінюється в лінійній залежності при різних дозах опромінення рентгенівським випромінюванням. Істотно, що лінійна залежність числа мутацій від дози зберігається при малих дозах опромінення. Більш складна залежність від дози опромінення встановлена ​​для хромосомних аберацій. При високих дозах відбувається спад числа мутацій.</a:t>
            </a:r>
          </a:p>
          <a:p>
            <a:pPr marL="548640" indent="-411480" eaLnBrk="1" fontAlgn="auto" hangingPunct="1">
              <a:spcAft>
                <a:spcPts val="0"/>
              </a:spcAft>
              <a:buClr>
                <a:schemeClr val="tx1">
                  <a:shade val="95000"/>
                </a:schemeClr>
              </a:buClr>
              <a:buFont typeface="Wingdings 2"/>
              <a:buChar char=""/>
              <a:defRPr/>
            </a:pPr>
            <a:endParaRPr lang="ru-RU" dirty="0"/>
          </a:p>
        </p:txBody>
      </p:sp>
      <p:pic>
        <p:nvPicPr>
          <p:cNvPr id="17411" name="Рисунок 7" descr="muh.gif"/>
          <p:cNvPicPr>
            <a:picLocks noChangeAspect="1"/>
          </p:cNvPicPr>
          <p:nvPr/>
        </p:nvPicPr>
        <p:blipFill>
          <a:blip r:embed="rId2" cstate="print"/>
          <a:srcRect/>
          <a:stretch>
            <a:fillRect/>
          </a:stretch>
        </p:blipFill>
        <p:spPr bwMode="auto">
          <a:xfrm>
            <a:off x="152400" y="5715000"/>
            <a:ext cx="1019175" cy="857250"/>
          </a:xfrm>
          <a:prstGeom prst="rect">
            <a:avLst/>
          </a:prstGeom>
          <a:noFill/>
          <a:ln w="9525">
            <a:noFill/>
            <a:miter lim="800000"/>
            <a:headEnd/>
            <a:tailEnd/>
          </a:ln>
        </p:spPr>
      </p:pic>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7411"/>
                                        </p:tgtEl>
                                        <p:attrNameLst>
                                          <p:attrName>style.visibility</p:attrName>
                                        </p:attrNameLst>
                                      </p:cBhvr>
                                      <p:to>
                                        <p:strVal val="visible"/>
                                      </p:to>
                                    </p:set>
                                    <p:anim calcmode="lin" valueType="num">
                                      <p:cBhvr additive="base">
                                        <p:cTn id="7" dur="500" fill="hold"/>
                                        <p:tgtEl>
                                          <p:spTgt spid="17411"/>
                                        </p:tgtEl>
                                        <p:attrNameLst>
                                          <p:attrName>ppt_x</p:attrName>
                                        </p:attrNameLst>
                                      </p:cBhvr>
                                      <p:tavLst>
                                        <p:tav tm="0">
                                          <p:val>
                                            <p:strVal val="#ppt_x"/>
                                          </p:val>
                                        </p:tav>
                                        <p:tav tm="100000">
                                          <p:val>
                                            <p:strVal val="#ppt_x"/>
                                          </p:val>
                                        </p:tav>
                                      </p:tavLst>
                                    </p:anim>
                                    <p:anim calcmode="lin" valueType="num">
                                      <p:cBhvr additive="base">
                                        <p:cTn id="8" dur="500" fill="hold"/>
                                        <p:tgtEl>
                                          <p:spTgt spid="174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Текст 3"/>
          <p:cNvSpPr>
            <a:spLocks noGrp="1"/>
          </p:cNvSpPr>
          <p:nvPr>
            <p:ph type="body" idx="2"/>
          </p:nvPr>
        </p:nvSpPr>
        <p:spPr>
          <a:xfrm>
            <a:off x="5181600" y="609600"/>
            <a:ext cx="2971800" cy="5287963"/>
          </a:xfrm>
        </p:spPr>
        <p:txBody>
          <a:bodyPr>
            <a:normAutofit/>
          </a:bodyPr>
          <a:lstStyle/>
          <a:p>
            <a:pPr eaLnBrk="1" fontAlgn="auto" hangingPunct="1">
              <a:spcAft>
                <a:spcPts val="0"/>
              </a:spcAft>
              <a:buClr>
                <a:schemeClr val="tx1">
                  <a:shade val="95000"/>
                </a:schemeClr>
              </a:buClr>
              <a:buFont typeface="Wingdings 2"/>
              <a:buNone/>
              <a:defRPr/>
            </a:pPr>
            <a:r>
              <a:rPr lang="ru-RU" sz="2400" b="1" i="1" dirty="0" err="1" smtClean="0">
                <a:solidFill>
                  <a:srgbClr val="002060"/>
                </a:solidFill>
                <a:effectLst>
                  <a:outerShdw blurRad="38100" dist="38100" dir="2700000" algn="tl">
                    <a:srgbClr val="000000">
                      <a:alpha val="43137"/>
                    </a:srgbClr>
                  </a:outerShdw>
                </a:effectLst>
              </a:rPr>
              <a:t>ФЕНіЛАЛАНіН</a:t>
            </a:r>
            <a:r>
              <a:rPr lang="ru-RU" sz="2000" dirty="0" smtClean="0"/>
              <a:t>, </a:t>
            </a:r>
            <a:r>
              <a:rPr lang="ru-RU" sz="2000" dirty="0" err="1" smtClean="0"/>
              <a:t>ароматична</a:t>
            </a:r>
            <a:r>
              <a:rPr lang="ru-RU" sz="2000" dirty="0" smtClean="0"/>
              <a:t> </a:t>
            </a:r>
            <a:r>
              <a:rPr lang="ru-RU" sz="2000" dirty="0" err="1" smtClean="0"/>
              <a:t>амінокислота</a:t>
            </a:r>
            <a:r>
              <a:rPr lang="ru-RU" sz="2000" dirty="0" smtClean="0"/>
              <a:t>. В </a:t>
            </a:r>
            <a:r>
              <a:rPr lang="ru-RU" sz="2000" dirty="0" err="1" smtClean="0"/>
              <a:t>організмах</a:t>
            </a:r>
            <a:r>
              <a:rPr lang="ru-RU" sz="2000" dirty="0" smtClean="0"/>
              <a:t> </a:t>
            </a:r>
            <a:r>
              <a:rPr lang="ru-RU" sz="2000" dirty="0" err="1" smtClean="0"/>
              <a:t>присутній</a:t>
            </a:r>
            <a:r>
              <a:rPr lang="ru-RU" sz="2000" dirty="0" smtClean="0"/>
              <a:t> у </a:t>
            </a:r>
            <a:r>
              <a:rPr lang="ru-RU" sz="2000" dirty="0" err="1" smtClean="0"/>
              <a:t>вільному</a:t>
            </a:r>
            <a:r>
              <a:rPr lang="ru-RU" sz="2000" dirty="0" smtClean="0"/>
              <a:t> </a:t>
            </a:r>
            <a:r>
              <a:rPr lang="ru-RU" sz="2000" dirty="0" err="1" smtClean="0"/>
              <a:t>стані</a:t>
            </a:r>
            <a:r>
              <a:rPr lang="ru-RU" sz="2000" dirty="0" smtClean="0"/>
              <a:t> </a:t>
            </a:r>
            <a:r>
              <a:rPr lang="ru-RU" sz="2000" dirty="0" err="1" smtClean="0"/>
              <a:t>і</a:t>
            </a:r>
            <a:r>
              <a:rPr lang="ru-RU" sz="2000" dirty="0" smtClean="0"/>
              <a:t> в </a:t>
            </a:r>
            <a:r>
              <a:rPr lang="ru-RU" sz="2000" dirty="0" err="1" smtClean="0"/>
              <a:t>складі</a:t>
            </a:r>
            <a:r>
              <a:rPr lang="ru-RU" sz="2000" dirty="0" smtClean="0"/>
              <a:t> </a:t>
            </a:r>
            <a:r>
              <a:rPr lang="ru-RU" sz="2000" dirty="0" err="1" smtClean="0"/>
              <a:t>білків</a:t>
            </a:r>
            <a:r>
              <a:rPr lang="ru-RU" sz="2000" dirty="0" smtClean="0"/>
              <a:t>; </a:t>
            </a:r>
            <a:r>
              <a:rPr lang="ru-RU" sz="2000" dirty="0" err="1" smtClean="0"/>
              <a:t>перетворюється</a:t>
            </a:r>
            <a:r>
              <a:rPr lang="ru-RU" sz="2000" dirty="0" smtClean="0"/>
              <a:t> </a:t>
            </a:r>
            <a:r>
              <a:rPr lang="ru-RU" sz="2000" dirty="0" err="1" smtClean="0"/>
              <a:t>в</a:t>
            </a:r>
            <a:r>
              <a:rPr lang="ru-RU" sz="2000" dirty="0" smtClean="0"/>
              <a:t> </a:t>
            </a:r>
            <a:r>
              <a:rPr lang="ru-RU" sz="2000" dirty="0" err="1" smtClean="0"/>
              <a:t>амінокислоту</a:t>
            </a:r>
            <a:r>
              <a:rPr lang="ru-RU" sz="2000" dirty="0" smtClean="0"/>
              <a:t> тирозин. </a:t>
            </a:r>
            <a:r>
              <a:rPr lang="ru-RU" sz="2000" dirty="0" err="1" smtClean="0"/>
              <a:t>Незамінна</a:t>
            </a:r>
            <a:r>
              <a:rPr lang="ru-RU" sz="2000" dirty="0" smtClean="0"/>
              <a:t> </a:t>
            </a:r>
            <a:r>
              <a:rPr lang="ru-RU" sz="2000" dirty="0" err="1" smtClean="0"/>
              <a:t>амінокислота</a:t>
            </a:r>
            <a:r>
              <a:rPr lang="ru-RU" sz="2000" dirty="0" smtClean="0"/>
              <a:t>. </a:t>
            </a:r>
            <a:r>
              <a:rPr lang="ru-RU" sz="2000" dirty="0" err="1" smtClean="0"/>
              <a:t>Вроджене</a:t>
            </a:r>
            <a:r>
              <a:rPr lang="ru-RU" sz="2000" dirty="0" smtClean="0"/>
              <a:t> </a:t>
            </a:r>
            <a:r>
              <a:rPr lang="ru-RU" sz="2000" dirty="0" err="1" smtClean="0"/>
              <a:t>порушення</a:t>
            </a:r>
            <a:r>
              <a:rPr lang="ru-RU" sz="2000" dirty="0" smtClean="0"/>
              <a:t> </a:t>
            </a:r>
            <a:r>
              <a:rPr lang="ru-RU" sz="2000" dirty="0" err="1" smtClean="0"/>
              <a:t>обміну</a:t>
            </a:r>
            <a:r>
              <a:rPr lang="ru-RU" sz="2000" dirty="0" smtClean="0"/>
              <a:t> </a:t>
            </a:r>
            <a:r>
              <a:rPr lang="ru-RU" sz="2000" dirty="0" err="1" smtClean="0"/>
              <a:t>фенілаланіна</a:t>
            </a:r>
            <a:r>
              <a:rPr lang="ru-RU" sz="2000" dirty="0" smtClean="0"/>
              <a:t> в </a:t>
            </a:r>
            <a:r>
              <a:rPr lang="ru-RU" sz="2000" dirty="0" err="1" smtClean="0"/>
              <a:t>організмі</a:t>
            </a:r>
            <a:r>
              <a:rPr lang="ru-RU" sz="2000" dirty="0" smtClean="0"/>
              <a:t> </a:t>
            </a:r>
            <a:r>
              <a:rPr lang="ru-RU" sz="2000" dirty="0" err="1" smtClean="0"/>
              <a:t>людини</a:t>
            </a:r>
            <a:r>
              <a:rPr lang="ru-RU" sz="2000" dirty="0" smtClean="0"/>
              <a:t> (</a:t>
            </a:r>
            <a:r>
              <a:rPr lang="ru-RU" sz="2000" dirty="0" err="1" smtClean="0"/>
              <a:t>фенілкетонурія</a:t>
            </a:r>
            <a:r>
              <a:rPr lang="ru-RU" sz="2000" dirty="0" smtClean="0"/>
              <a:t>) </a:t>
            </a:r>
            <a:r>
              <a:rPr lang="ru-RU" sz="2000" dirty="0" err="1" smtClean="0"/>
              <a:t>призводить</a:t>
            </a:r>
            <a:r>
              <a:rPr lang="ru-RU" sz="2000" dirty="0" smtClean="0"/>
              <a:t> до </a:t>
            </a:r>
            <a:r>
              <a:rPr lang="ru-RU" sz="2000" dirty="0" err="1" smtClean="0"/>
              <a:t>розумової</a:t>
            </a:r>
            <a:r>
              <a:rPr lang="ru-RU" sz="2000" dirty="0" smtClean="0"/>
              <a:t> </a:t>
            </a:r>
            <a:r>
              <a:rPr lang="ru-RU" sz="2000" dirty="0" err="1" smtClean="0"/>
              <a:t>відсталості</a:t>
            </a:r>
            <a:r>
              <a:rPr lang="ru-RU" sz="2000" dirty="0" smtClean="0"/>
              <a:t>. </a:t>
            </a:r>
          </a:p>
          <a:p>
            <a:pPr eaLnBrk="1" fontAlgn="auto" hangingPunct="1">
              <a:spcAft>
                <a:spcPts val="0"/>
              </a:spcAft>
              <a:buClr>
                <a:schemeClr val="tx1">
                  <a:shade val="95000"/>
                </a:schemeClr>
              </a:buClr>
              <a:buFont typeface="Wingdings 2"/>
              <a:buNone/>
              <a:defRPr/>
            </a:pPr>
            <a:endParaRPr lang="ru-RU" dirty="0"/>
          </a:p>
        </p:txBody>
      </p:sp>
      <p:pic>
        <p:nvPicPr>
          <p:cNvPr id="18435" name="Содержимое 4" descr="phenilalanin.jpg"/>
          <p:cNvPicPr>
            <a:picLocks noGrp="1" noChangeAspect="1"/>
          </p:cNvPicPr>
          <p:nvPr>
            <p:ph sz="half" idx="1"/>
          </p:nvPr>
        </p:nvPicPr>
        <p:blipFill>
          <a:blip r:embed="rId2" cstate="print"/>
          <a:srcRect/>
          <a:stretch>
            <a:fillRect/>
          </a:stretch>
        </p:blipFill>
        <p:spPr>
          <a:xfrm>
            <a:off x="304800" y="533400"/>
            <a:ext cx="4343400" cy="5486400"/>
          </a:xfrm>
        </p:spPr>
      </p:pic>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nodeType="withEffect">
                                  <p:stCondLst>
                                    <p:cond delay="0"/>
                                  </p:stCondLst>
                                  <p:childTnLst>
                                    <p:set>
                                      <p:cBhvr>
                                        <p:cTn id="6" dur="1" fill="hold">
                                          <p:stCondLst>
                                            <p:cond delay="0"/>
                                          </p:stCondLst>
                                        </p:cTn>
                                        <p:tgtEl>
                                          <p:spTgt spid="18435"/>
                                        </p:tgtEl>
                                        <p:attrNameLst>
                                          <p:attrName>style.visibility</p:attrName>
                                        </p:attrNameLst>
                                      </p:cBhvr>
                                      <p:to>
                                        <p:strVal val="visible"/>
                                      </p:to>
                                    </p:set>
                                    <p:anim to="" calcmode="lin" valueType="num">
                                      <p:cBhvr>
                                        <p:cTn id="7" dur="1" fill="hold"/>
                                        <p:tgtEl>
                                          <p:spTgt spid="18435"/>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Текст 3"/>
          <p:cNvSpPr>
            <a:spLocks noGrp="1"/>
          </p:cNvSpPr>
          <p:nvPr>
            <p:ph type="body" idx="2"/>
          </p:nvPr>
        </p:nvSpPr>
        <p:spPr>
          <a:xfrm>
            <a:off x="5181600" y="762000"/>
            <a:ext cx="2971800" cy="5364163"/>
          </a:xfrm>
        </p:spPr>
        <p:txBody>
          <a:bodyPr>
            <a:normAutofit fontScale="92500" lnSpcReduction="20000"/>
          </a:bodyPr>
          <a:lstStyle/>
          <a:p>
            <a:pPr eaLnBrk="1" fontAlgn="auto" hangingPunct="1">
              <a:spcAft>
                <a:spcPts val="0"/>
              </a:spcAft>
              <a:buClr>
                <a:schemeClr val="tx1">
                  <a:shade val="95000"/>
                </a:schemeClr>
              </a:buClr>
              <a:buFont typeface="Wingdings 2"/>
              <a:buNone/>
              <a:defRPr/>
            </a:pPr>
            <a:r>
              <a:rPr lang="ru-RU" sz="2600" b="1" i="1" u="sng" dirty="0" smtClean="0">
                <a:solidFill>
                  <a:srgbClr val="002060"/>
                </a:solidFill>
                <a:effectLst>
                  <a:outerShdw blurRad="38100" dist="38100" dir="2700000" algn="tl">
                    <a:srgbClr val="000000">
                      <a:alpha val="43137"/>
                    </a:srgbClr>
                  </a:outerShdw>
                </a:effectLst>
              </a:rPr>
              <a:t>ТИРОЗИН,</a:t>
            </a:r>
            <a:r>
              <a:rPr lang="ru-RU" sz="2200" dirty="0" smtClean="0">
                <a:solidFill>
                  <a:srgbClr val="002060"/>
                </a:solidFill>
              </a:rPr>
              <a:t> </a:t>
            </a:r>
            <a:r>
              <a:rPr lang="ru-RU" sz="2200" dirty="0" err="1" smtClean="0"/>
              <a:t>ароматична</a:t>
            </a:r>
            <a:r>
              <a:rPr lang="ru-RU" sz="2200" dirty="0" smtClean="0"/>
              <a:t> </a:t>
            </a:r>
            <a:r>
              <a:rPr lang="ru-RU" sz="2200" dirty="0" err="1" smtClean="0"/>
              <a:t>амінокислота</a:t>
            </a:r>
            <a:r>
              <a:rPr lang="ru-RU" sz="2200" dirty="0" smtClean="0"/>
              <a:t>. Входить до складу </a:t>
            </a:r>
            <a:r>
              <a:rPr lang="ru-RU" sz="2200" dirty="0" err="1" smtClean="0"/>
              <a:t>багатьох</a:t>
            </a:r>
            <a:r>
              <a:rPr lang="ru-RU" sz="2200" dirty="0" smtClean="0"/>
              <a:t> </a:t>
            </a:r>
            <a:r>
              <a:rPr lang="ru-RU" sz="2200" dirty="0" err="1" smtClean="0"/>
              <a:t>білків</a:t>
            </a:r>
            <a:r>
              <a:rPr lang="ru-RU" sz="2200" dirty="0" smtClean="0"/>
              <a:t> </a:t>
            </a:r>
            <a:r>
              <a:rPr lang="ru-RU" sz="2200" dirty="0" err="1" smtClean="0"/>
              <a:t>і</a:t>
            </a:r>
            <a:r>
              <a:rPr lang="ru-RU" sz="2200" dirty="0" smtClean="0"/>
              <a:t> </a:t>
            </a:r>
            <a:r>
              <a:rPr lang="ru-RU" sz="2200" dirty="0" err="1" smtClean="0"/>
              <a:t>пептидів</a:t>
            </a:r>
            <a:r>
              <a:rPr lang="ru-RU" sz="2200" dirty="0" smtClean="0"/>
              <a:t> (</a:t>
            </a:r>
            <a:r>
              <a:rPr lang="ru-RU" sz="2200" dirty="0" err="1" smtClean="0"/>
              <a:t>казеїн</a:t>
            </a:r>
            <a:r>
              <a:rPr lang="ru-RU" sz="2200" dirty="0" smtClean="0"/>
              <a:t>, </a:t>
            </a:r>
            <a:r>
              <a:rPr lang="ru-RU" sz="2200" dirty="0" err="1" smtClean="0"/>
              <a:t>інсулін</a:t>
            </a:r>
            <a:r>
              <a:rPr lang="ru-RU" sz="2200" dirty="0" smtClean="0"/>
              <a:t> </a:t>
            </a:r>
            <a:r>
              <a:rPr lang="ru-RU" sz="2200" dirty="0" err="1" smtClean="0"/>
              <a:t>і</a:t>
            </a:r>
            <a:r>
              <a:rPr lang="ru-RU" sz="2200" dirty="0" smtClean="0"/>
              <a:t> </a:t>
            </a:r>
            <a:r>
              <a:rPr lang="ru-RU" sz="2200" dirty="0" err="1" smtClean="0"/>
              <a:t>ін</a:t>
            </a:r>
            <a:r>
              <a:rPr lang="ru-RU" sz="2200" dirty="0" smtClean="0"/>
              <a:t>.); в </a:t>
            </a:r>
            <a:r>
              <a:rPr lang="ru-RU" sz="2200" dirty="0" err="1" smtClean="0"/>
              <a:t>організмі</a:t>
            </a:r>
            <a:r>
              <a:rPr lang="ru-RU" sz="2200" dirty="0" smtClean="0"/>
              <a:t> </a:t>
            </a:r>
            <a:r>
              <a:rPr lang="ru-RU" sz="2200" dirty="0" err="1" smtClean="0"/>
              <a:t>тварин</a:t>
            </a:r>
            <a:r>
              <a:rPr lang="ru-RU" sz="2200" dirty="0" smtClean="0"/>
              <a:t> </a:t>
            </a:r>
            <a:r>
              <a:rPr lang="ru-RU" sz="2200" dirty="0" err="1" smtClean="0"/>
              <a:t>і</a:t>
            </a:r>
            <a:r>
              <a:rPr lang="ru-RU" sz="2200" dirty="0" smtClean="0"/>
              <a:t> </a:t>
            </a:r>
            <a:r>
              <a:rPr lang="ru-RU" sz="2200" dirty="0" err="1" smtClean="0"/>
              <a:t>людини</a:t>
            </a:r>
            <a:r>
              <a:rPr lang="ru-RU" sz="2200" dirty="0" smtClean="0"/>
              <a:t>—</a:t>
            </a:r>
            <a:r>
              <a:rPr lang="ru-RU" sz="2200" dirty="0" err="1" smtClean="0"/>
              <a:t>складова</a:t>
            </a:r>
            <a:r>
              <a:rPr lang="ru-RU" sz="2200" dirty="0" smtClean="0"/>
              <a:t> </a:t>
            </a:r>
            <a:r>
              <a:rPr lang="ru-RU" sz="2200" dirty="0" err="1" smtClean="0"/>
              <a:t>речовина</a:t>
            </a:r>
            <a:r>
              <a:rPr lang="ru-RU" sz="2200" dirty="0" smtClean="0"/>
              <a:t> для синтезу </a:t>
            </a:r>
            <a:r>
              <a:rPr lang="ru-RU" sz="2200" dirty="0" err="1" smtClean="0"/>
              <a:t>гормонів</a:t>
            </a:r>
            <a:r>
              <a:rPr lang="ru-RU" sz="2200" dirty="0" smtClean="0"/>
              <a:t> </a:t>
            </a:r>
            <a:r>
              <a:rPr lang="ru-RU" sz="2200" dirty="0" err="1" smtClean="0"/>
              <a:t>щитоподібна</a:t>
            </a:r>
            <a:r>
              <a:rPr lang="ru-RU" sz="2200" dirty="0" smtClean="0"/>
              <a:t> </a:t>
            </a:r>
            <a:r>
              <a:rPr lang="ru-RU" sz="2200" dirty="0" err="1" smtClean="0"/>
              <a:t>залоза</a:t>
            </a:r>
            <a:r>
              <a:rPr lang="ru-RU" sz="2200" dirty="0" smtClean="0"/>
              <a:t>, </a:t>
            </a:r>
            <a:r>
              <a:rPr lang="ru-RU" sz="2200" dirty="0" err="1" smtClean="0"/>
              <a:t>адреналіна</a:t>
            </a:r>
            <a:r>
              <a:rPr lang="ru-RU" sz="2200" dirty="0" smtClean="0"/>
              <a:t> </a:t>
            </a:r>
            <a:r>
              <a:rPr lang="ru-RU" sz="2200" dirty="0" err="1" smtClean="0"/>
              <a:t>і</a:t>
            </a:r>
            <a:r>
              <a:rPr lang="ru-RU" sz="2200" dirty="0" smtClean="0"/>
              <a:t> </a:t>
            </a:r>
            <a:r>
              <a:rPr lang="ru-RU" sz="2200" dirty="0" err="1" smtClean="0"/>
              <a:t>ін</a:t>
            </a:r>
            <a:r>
              <a:rPr lang="ru-RU" sz="2200" dirty="0" smtClean="0"/>
              <a:t>., в </a:t>
            </a:r>
            <a:r>
              <a:rPr lang="ru-RU" sz="2200" dirty="0" err="1" smtClean="0"/>
              <a:t>деяких</a:t>
            </a:r>
            <a:r>
              <a:rPr lang="ru-RU" sz="2200" dirty="0" smtClean="0"/>
              <a:t> </a:t>
            </a:r>
            <a:r>
              <a:rPr lang="ru-RU" sz="2200" dirty="0" err="1" smtClean="0"/>
              <a:t>рослинах</a:t>
            </a:r>
            <a:r>
              <a:rPr lang="ru-RU" sz="2200" dirty="0" smtClean="0"/>
              <a:t> — для синтезу </a:t>
            </a:r>
            <a:r>
              <a:rPr lang="ru-RU" sz="2200" dirty="0" err="1" smtClean="0"/>
              <a:t>алкалоїдів</a:t>
            </a:r>
            <a:r>
              <a:rPr lang="ru-RU" sz="2200" dirty="0" smtClean="0"/>
              <a:t> (</a:t>
            </a:r>
            <a:r>
              <a:rPr lang="ru-RU" sz="2200" dirty="0" err="1" smtClean="0"/>
              <a:t>морфін</a:t>
            </a:r>
            <a:r>
              <a:rPr lang="ru-RU" sz="2200" dirty="0" smtClean="0"/>
              <a:t>, </a:t>
            </a:r>
            <a:r>
              <a:rPr lang="ru-RU" sz="2200" dirty="0" err="1" smtClean="0"/>
              <a:t>кодеїн</a:t>
            </a:r>
            <a:r>
              <a:rPr lang="ru-RU" sz="2200" dirty="0" smtClean="0"/>
              <a:t>). </a:t>
            </a:r>
            <a:r>
              <a:rPr lang="ru-RU" sz="2200" dirty="0" err="1" smtClean="0"/>
              <a:t>Спадкові</a:t>
            </a:r>
            <a:r>
              <a:rPr lang="ru-RU" sz="2200" dirty="0" smtClean="0"/>
              <a:t> </a:t>
            </a:r>
            <a:r>
              <a:rPr lang="ru-RU" sz="2200" dirty="0" err="1" smtClean="0"/>
              <a:t>порушення</a:t>
            </a:r>
            <a:r>
              <a:rPr lang="ru-RU" sz="2200" dirty="0" smtClean="0"/>
              <a:t> </a:t>
            </a:r>
            <a:r>
              <a:rPr lang="ru-RU" sz="2200" dirty="0" err="1" smtClean="0"/>
              <a:t>обміну</a:t>
            </a:r>
            <a:r>
              <a:rPr lang="ru-RU" sz="2200" dirty="0" smtClean="0"/>
              <a:t> тирозина в </a:t>
            </a:r>
            <a:r>
              <a:rPr lang="ru-RU" sz="2200" dirty="0" err="1" smtClean="0"/>
              <a:t>організмі</a:t>
            </a:r>
            <a:r>
              <a:rPr lang="ru-RU" sz="2200" dirty="0" smtClean="0"/>
              <a:t> </a:t>
            </a:r>
            <a:r>
              <a:rPr lang="ru-RU" sz="2200" dirty="0" err="1" smtClean="0"/>
              <a:t>людини</a:t>
            </a:r>
            <a:r>
              <a:rPr lang="ru-RU" sz="2200" dirty="0" smtClean="0"/>
              <a:t> </a:t>
            </a:r>
            <a:r>
              <a:rPr lang="ru-RU" sz="2200" dirty="0" err="1" smtClean="0"/>
              <a:t>призводять</a:t>
            </a:r>
            <a:r>
              <a:rPr lang="ru-RU" sz="2200" dirty="0" smtClean="0"/>
              <a:t> до </a:t>
            </a:r>
            <a:r>
              <a:rPr lang="ru-RU" sz="2200" dirty="0" err="1" smtClean="0"/>
              <a:t>важких</a:t>
            </a:r>
            <a:r>
              <a:rPr lang="ru-RU" sz="2200" dirty="0" smtClean="0"/>
              <a:t> </a:t>
            </a:r>
            <a:r>
              <a:rPr lang="ru-RU" sz="2200" dirty="0" err="1" smtClean="0"/>
              <a:t>захворювань</a:t>
            </a:r>
            <a:r>
              <a:rPr lang="ru-RU" sz="2200" dirty="0" smtClean="0"/>
              <a:t>.</a:t>
            </a:r>
            <a:r>
              <a:rPr lang="ru-RU" dirty="0" smtClean="0"/>
              <a:t/>
            </a:r>
            <a:br>
              <a:rPr lang="ru-RU" dirty="0" smtClean="0"/>
            </a:br>
            <a:endParaRPr lang="ru-RU" dirty="0" smtClean="0"/>
          </a:p>
          <a:p>
            <a:pPr eaLnBrk="1" fontAlgn="auto" hangingPunct="1">
              <a:spcAft>
                <a:spcPts val="0"/>
              </a:spcAft>
              <a:buClr>
                <a:schemeClr val="tx1">
                  <a:shade val="95000"/>
                </a:schemeClr>
              </a:buClr>
              <a:buFont typeface="Wingdings 2"/>
              <a:buNone/>
              <a:defRPr/>
            </a:pPr>
            <a:endParaRPr lang="ru-RU" dirty="0"/>
          </a:p>
        </p:txBody>
      </p:sp>
      <p:pic>
        <p:nvPicPr>
          <p:cNvPr id="19459" name="Содержимое 4" descr="tirozin.jpg"/>
          <p:cNvPicPr>
            <a:picLocks noGrp="1" noChangeAspect="1"/>
          </p:cNvPicPr>
          <p:nvPr>
            <p:ph sz="half" idx="1"/>
          </p:nvPr>
        </p:nvPicPr>
        <p:blipFill>
          <a:blip r:embed="rId2" cstate="print"/>
          <a:srcRect/>
          <a:stretch>
            <a:fillRect/>
          </a:stretch>
        </p:blipFill>
        <p:spPr>
          <a:xfrm>
            <a:off x="152400" y="685800"/>
            <a:ext cx="4648200" cy="5486400"/>
          </a:xfrm>
        </p:spPr>
      </p:pic>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nodeType="withEffect">
                                  <p:stCondLst>
                                    <p:cond delay="0"/>
                                  </p:stCondLst>
                                  <p:childTnLst>
                                    <p:set>
                                      <p:cBhvr>
                                        <p:cTn id="6" dur="1" fill="hold">
                                          <p:stCondLst>
                                            <p:cond delay="0"/>
                                          </p:stCondLst>
                                        </p:cTn>
                                        <p:tgtEl>
                                          <p:spTgt spid="19459"/>
                                        </p:tgtEl>
                                        <p:attrNameLst>
                                          <p:attrName>style.visibility</p:attrName>
                                        </p:attrNameLst>
                                      </p:cBhvr>
                                      <p:to>
                                        <p:strVal val="visible"/>
                                      </p:to>
                                    </p:set>
                                    <p:anim to="" calcmode="lin" valueType="num">
                                      <p:cBhvr>
                                        <p:cTn id="7" dur="1" fill="hold"/>
                                        <p:tgtEl>
                                          <p:spTgt spid="19459"/>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066800"/>
            <a:ext cx="7696200" cy="5059363"/>
          </a:xfrm>
        </p:spPr>
        <p:txBody>
          <a:bodyPr>
            <a:normAutofit fontScale="85000" lnSpcReduction="20000"/>
          </a:bodyPr>
          <a:lstStyle/>
          <a:p>
            <a:pPr marL="548640" indent="-411480">
              <a:buClr>
                <a:schemeClr val="tx1">
                  <a:shade val="95000"/>
                </a:schemeClr>
              </a:buClr>
              <a:buNone/>
              <a:defRPr/>
            </a:pPr>
            <a:r>
              <a:rPr lang="ru-RU" dirty="0" smtClean="0"/>
              <a:t>    </a:t>
            </a:r>
            <a:r>
              <a:rPr lang="ru-RU" sz="2600" dirty="0" smtClean="0"/>
              <a:t> </a:t>
            </a:r>
            <a:r>
              <a:rPr lang="uk-UA" dirty="0" smtClean="0"/>
              <a:t>При обробці клітин радіацією і хімічними мутагенами з речовинами, що мають захисне значення, число мутацій різко зменшується. Щодо дії радіації такі речовини отримали назву радіопротекторів. До радіопротекторів відносяться в першу чергу сірковмісні речовини, а саме сульфгідрильні сполуки, </a:t>
            </a:r>
            <a:r>
              <a:rPr lang="uk-UA" dirty="0" err="1" smtClean="0"/>
              <a:t>амінотіоли</a:t>
            </a:r>
            <a:r>
              <a:rPr lang="uk-UA" dirty="0" smtClean="0"/>
              <a:t>.</a:t>
            </a:r>
          </a:p>
          <a:p>
            <a:pPr marL="548640" indent="-411480" eaLnBrk="1" fontAlgn="auto" hangingPunct="1">
              <a:spcAft>
                <a:spcPts val="0"/>
              </a:spcAft>
              <a:buClr>
                <a:schemeClr val="tx1">
                  <a:shade val="95000"/>
                </a:schemeClr>
              </a:buClr>
              <a:buFont typeface="Wingdings 2"/>
              <a:buChar char=""/>
              <a:defRPr/>
            </a:pPr>
            <a:endParaRPr lang="ru-RU" sz="2600" dirty="0" smtClean="0"/>
          </a:p>
          <a:p>
            <a:pPr marL="548640" indent="-411480">
              <a:buClr>
                <a:schemeClr val="tx1">
                  <a:shade val="95000"/>
                </a:schemeClr>
              </a:buClr>
              <a:buFont typeface="Wingdings 2"/>
              <a:buChar char=""/>
              <a:defRPr/>
            </a:pPr>
            <a:r>
              <a:rPr lang="uk-UA" dirty="0" smtClean="0"/>
              <a:t>В останні роки людству загрожує поява нового могутнього мутагенного фактора. Мова йде про короткохвильове ультрафіолетове випромінювання. Все минуле існування життя на Землі відбувалося під захисним покровом озонового шару, розташованого у верхніх шарах атмосфери. В останнє десятиліття зафіксований найвищий рівень хімічних речовин в атмосфері, які руйнують озоновий шар.</a:t>
            </a:r>
          </a:p>
          <a:p>
            <a:pPr marL="548640" indent="-411480" eaLnBrk="1" fontAlgn="auto" hangingPunct="1">
              <a:spcAft>
                <a:spcPts val="0"/>
              </a:spcAft>
              <a:buClr>
                <a:schemeClr val="tx1">
                  <a:shade val="95000"/>
                </a:schemeClr>
              </a:buClr>
              <a:buNone/>
              <a:defRPr/>
            </a:pPr>
            <a:endParaRPr lang="ru-RU" sz="2600" dirty="0" smtClean="0"/>
          </a:p>
          <a:p>
            <a:pPr marL="548640" indent="-411480" eaLnBrk="1" fontAlgn="auto" hangingPunct="1">
              <a:spcAft>
                <a:spcPts val="0"/>
              </a:spcAft>
              <a:buClr>
                <a:schemeClr val="tx1">
                  <a:shade val="95000"/>
                </a:schemeClr>
              </a:buClr>
              <a:buFont typeface="Wingdings 2"/>
              <a:buChar char=""/>
              <a:defRPr/>
            </a:pPr>
            <a:endParaRPr lang="ru-RU" sz="2400" dirty="0"/>
          </a:p>
        </p:txBody>
      </p:sp>
    </p:spTree>
  </p:cSld>
  <p:clrMapOvr>
    <a:masterClrMapping/>
  </p:clrMapOvr>
  <p:transition>
    <p:split dir="in"/>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eaLnBrk="1" fontAlgn="auto" hangingPunct="1">
              <a:spcAft>
                <a:spcPts val="0"/>
              </a:spcAft>
              <a:defRPr/>
            </a:pPr>
            <a:r>
              <a:rPr lang="ru-RU" dirty="0" err="1" smtClean="0">
                <a:solidFill>
                  <a:srgbClr val="002060"/>
                </a:solidFill>
              </a:rPr>
              <a:t>Генна</a:t>
            </a:r>
            <a:r>
              <a:rPr lang="ru-RU" dirty="0" smtClean="0">
                <a:solidFill>
                  <a:srgbClr val="002060"/>
                </a:solidFill>
              </a:rPr>
              <a:t> </a:t>
            </a:r>
            <a:r>
              <a:rPr lang="ru-RU" dirty="0" err="1" smtClean="0">
                <a:solidFill>
                  <a:srgbClr val="002060"/>
                </a:solidFill>
              </a:rPr>
              <a:t>терапія</a:t>
            </a:r>
            <a:r>
              <a:rPr lang="ru-RU" dirty="0" smtClean="0">
                <a:solidFill>
                  <a:srgbClr val="002060"/>
                </a:solidFill>
              </a:rPr>
              <a:t/>
            </a:r>
            <a:br>
              <a:rPr lang="ru-RU" dirty="0" smtClean="0">
                <a:solidFill>
                  <a:srgbClr val="002060"/>
                </a:solidFill>
              </a:rPr>
            </a:br>
            <a:endParaRPr lang="ru-RU" dirty="0">
              <a:solidFill>
                <a:srgbClr val="002060"/>
              </a:solidFill>
            </a:endParaRPr>
          </a:p>
        </p:txBody>
      </p:sp>
      <p:sp>
        <p:nvSpPr>
          <p:cNvPr id="21507" name="Содержимое 2"/>
          <p:cNvSpPr>
            <a:spLocks noGrp="1"/>
          </p:cNvSpPr>
          <p:nvPr>
            <p:ph idx="1"/>
          </p:nvPr>
        </p:nvSpPr>
        <p:spPr/>
        <p:txBody>
          <a:bodyPr>
            <a:normAutofit/>
          </a:bodyPr>
          <a:lstStyle/>
          <a:p>
            <a:r>
              <a:rPr lang="uk-UA" sz="2000" dirty="0" smtClean="0"/>
              <a:t>Генна терапія - це метод введення фрагмента ДНК в клітини хворої людини з метою заміщення функції мутантного гена і лікування спадкових хвороб. Найскладніша проблема - перенесення фрагмента ДНК (гена) в клітину. В більшості випадків для цих цілей використовуються генетично модифіковані віруси або вірусні вектори, і найчастіше мишачі </a:t>
            </a:r>
            <a:r>
              <a:rPr lang="uk-UA" sz="2000" dirty="0" err="1" smtClean="0"/>
              <a:t>ретровіруси</a:t>
            </a:r>
            <a:r>
              <a:rPr lang="uk-UA" sz="2000" dirty="0" smtClean="0"/>
              <a:t>. Вони здатні інфікувати будь-яку клітину і разом з бажаним фрагментом ДНК легко включаються в геном клітини-господаря ДНК.</a:t>
            </a:r>
            <a:endParaRPr lang="uk-UA" sz="2000" dirty="0"/>
          </a:p>
        </p:txBody>
      </p:sp>
    </p:spTree>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fontAlgn="auto" hangingPunct="1">
              <a:spcAft>
                <a:spcPts val="0"/>
              </a:spcAft>
              <a:defRPr/>
            </a:pPr>
            <a:r>
              <a:rPr lang="ru-RU" dirty="0" err="1" smtClean="0">
                <a:solidFill>
                  <a:srgbClr val="002060"/>
                </a:solidFill>
              </a:rPr>
              <a:t>Цілі</a:t>
            </a:r>
            <a:r>
              <a:rPr lang="ru-RU" dirty="0" smtClean="0">
                <a:solidFill>
                  <a:srgbClr val="002060"/>
                </a:solidFill>
              </a:rPr>
              <a:t> </a:t>
            </a:r>
            <a:r>
              <a:rPr lang="ru-RU" dirty="0" err="1" smtClean="0">
                <a:solidFill>
                  <a:srgbClr val="002060"/>
                </a:solidFill>
              </a:rPr>
              <a:t>роботи</a:t>
            </a:r>
            <a:r>
              <a:rPr lang="ru-RU" dirty="0" smtClean="0">
                <a:solidFill>
                  <a:srgbClr val="002060"/>
                </a:solidFill>
              </a:rPr>
              <a:t>:</a:t>
            </a:r>
            <a:endParaRPr lang="ru-RU" dirty="0">
              <a:solidFill>
                <a:srgbClr val="002060"/>
              </a:solidFill>
            </a:endParaRPr>
          </a:p>
        </p:txBody>
      </p:sp>
      <p:sp>
        <p:nvSpPr>
          <p:cNvPr id="4099" name="Содержимое 2"/>
          <p:cNvSpPr>
            <a:spLocks noGrp="1"/>
          </p:cNvSpPr>
          <p:nvPr>
            <p:ph idx="1"/>
          </p:nvPr>
        </p:nvSpPr>
        <p:spPr/>
        <p:txBody>
          <a:bodyPr/>
          <a:lstStyle/>
          <a:p>
            <a:pPr eaLnBrk="1" hangingPunct="1"/>
            <a:r>
              <a:rPr lang="ru-RU" dirty="0" err="1" smtClean="0"/>
              <a:t>Визначити</a:t>
            </a:r>
            <a:r>
              <a:rPr lang="ru-RU" dirty="0" smtClean="0"/>
              <a:t>, </a:t>
            </a:r>
            <a:r>
              <a:rPr lang="ru-RU" dirty="0" err="1" smtClean="0"/>
              <a:t>що</a:t>
            </a:r>
            <a:r>
              <a:rPr lang="ru-RU" dirty="0" smtClean="0"/>
              <a:t> </a:t>
            </a:r>
            <a:r>
              <a:rPr lang="ru-RU" dirty="0" err="1" smtClean="0"/>
              <a:t>таке</a:t>
            </a:r>
            <a:r>
              <a:rPr lang="ru-RU" dirty="0" smtClean="0"/>
              <a:t> </a:t>
            </a:r>
            <a:r>
              <a:rPr lang="ru-RU" dirty="0" err="1" smtClean="0"/>
              <a:t>мутація</a:t>
            </a:r>
            <a:r>
              <a:rPr lang="ru-RU" dirty="0" smtClean="0"/>
              <a:t>;</a:t>
            </a:r>
          </a:p>
          <a:p>
            <a:pPr eaLnBrk="1" hangingPunct="1"/>
            <a:r>
              <a:rPr lang="ru-RU" dirty="0" err="1" smtClean="0"/>
              <a:t>Визначити</a:t>
            </a:r>
            <a:r>
              <a:rPr lang="ru-RU" dirty="0" smtClean="0"/>
              <a:t>, </a:t>
            </a:r>
            <a:r>
              <a:rPr lang="ru-RU" dirty="0" err="1" smtClean="0"/>
              <a:t>що</a:t>
            </a:r>
            <a:r>
              <a:rPr lang="ru-RU" dirty="0" smtClean="0"/>
              <a:t> </a:t>
            </a:r>
            <a:r>
              <a:rPr lang="ru-RU" dirty="0" err="1" smtClean="0"/>
              <a:t>таке</a:t>
            </a:r>
            <a:r>
              <a:rPr lang="ru-RU" dirty="0" smtClean="0"/>
              <a:t> </a:t>
            </a:r>
            <a:r>
              <a:rPr lang="ru-RU" dirty="0" err="1" smtClean="0"/>
              <a:t>індукований</a:t>
            </a:r>
            <a:r>
              <a:rPr lang="ru-RU" dirty="0" smtClean="0"/>
              <a:t> мутагенез;</a:t>
            </a:r>
          </a:p>
          <a:p>
            <a:pPr eaLnBrk="1" hangingPunct="1"/>
            <a:r>
              <a:rPr lang="ru-RU" dirty="0" err="1" smtClean="0"/>
              <a:t>З’ясувати</a:t>
            </a:r>
            <a:r>
              <a:rPr lang="ru-RU" dirty="0" smtClean="0"/>
              <a:t> </a:t>
            </a:r>
            <a:r>
              <a:rPr lang="ru-RU" dirty="0" err="1" smtClean="0"/>
              <a:t>категорії</a:t>
            </a:r>
            <a:r>
              <a:rPr lang="ru-RU" dirty="0" smtClean="0"/>
              <a:t> </a:t>
            </a:r>
            <a:r>
              <a:rPr lang="ru-RU" dirty="0" err="1" smtClean="0"/>
              <a:t>мутацій</a:t>
            </a:r>
            <a:r>
              <a:rPr lang="ru-RU" dirty="0" smtClean="0"/>
              <a:t> для </a:t>
            </a:r>
            <a:r>
              <a:rPr lang="ru-RU" dirty="0" err="1" smtClean="0"/>
              <a:t>індукованого</a:t>
            </a:r>
            <a:r>
              <a:rPr lang="ru-RU" dirty="0" smtClean="0"/>
              <a:t> мутагенезу;</a:t>
            </a:r>
          </a:p>
          <a:p>
            <a:pPr eaLnBrk="1" hangingPunct="1"/>
            <a:r>
              <a:rPr lang="ru-RU" dirty="0" err="1" smtClean="0"/>
              <a:t>З’ясувати</a:t>
            </a:r>
            <a:r>
              <a:rPr lang="ru-RU" dirty="0" smtClean="0"/>
              <a:t> </a:t>
            </a:r>
            <a:r>
              <a:rPr lang="ru-RU" dirty="0" err="1" smtClean="0"/>
              <a:t>можливості</a:t>
            </a:r>
            <a:r>
              <a:rPr lang="ru-RU" dirty="0" smtClean="0"/>
              <a:t> </a:t>
            </a:r>
            <a:r>
              <a:rPr lang="ru-RU" dirty="0" err="1" smtClean="0"/>
              <a:t>генної</a:t>
            </a:r>
            <a:r>
              <a:rPr lang="ru-RU" dirty="0" smtClean="0"/>
              <a:t> </a:t>
            </a:r>
            <a:r>
              <a:rPr lang="ru-RU" dirty="0" err="1" smtClean="0"/>
              <a:t>терапії</a:t>
            </a:r>
            <a:r>
              <a:rPr lang="ru-RU" dirty="0" smtClean="0"/>
              <a:t>;</a:t>
            </a:r>
          </a:p>
          <a:p>
            <a:pPr eaLnBrk="1" hangingPunct="1"/>
            <a:r>
              <a:rPr lang="uk-UA" dirty="0" smtClean="0"/>
              <a:t>Мутагени. Їх класифікація.</a:t>
            </a:r>
            <a:endParaRPr lang="ru-RU" dirty="0" smtClean="0"/>
          </a:p>
          <a:p>
            <a:pPr eaLnBrk="1" hangingPunct="1">
              <a:buFont typeface="Wingdings 2" pitchFamily="18" charset="2"/>
              <a:buNone/>
            </a:pPr>
            <a:r>
              <a:rPr lang="ru-RU" dirty="0" smtClean="0"/>
              <a:t> </a:t>
            </a: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38200"/>
            <a:ext cx="7696200" cy="5562600"/>
          </a:xfrm>
        </p:spPr>
        <p:txBody>
          <a:bodyPr>
            <a:normAutofit fontScale="77500" lnSpcReduction="20000"/>
          </a:bodyPr>
          <a:lstStyle/>
          <a:p>
            <a:r>
              <a:rPr lang="uk-UA" dirty="0" smtClean="0"/>
              <a:t> Методи трансплантації тканин можуть бути віднесені до категорії генної терапії, зокрема, трансплантація кісткового мозку. Гени стовбурових клітин,що вводяться,  можуть активізувати диференціювання багатьох клітинних ліній - лімфоцитів, моноцитів, </a:t>
            </a:r>
            <a:r>
              <a:rPr lang="uk-UA" dirty="0" err="1" smtClean="0"/>
              <a:t>полінуклеарів</a:t>
            </a:r>
            <a:r>
              <a:rPr lang="uk-UA" dirty="0" smtClean="0"/>
              <a:t>, </a:t>
            </a:r>
            <a:r>
              <a:rPr lang="uk-UA" dirty="0" err="1" smtClean="0"/>
              <a:t>етітробластов</a:t>
            </a:r>
            <a:r>
              <a:rPr lang="uk-UA" dirty="0" smtClean="0"/>
              <a:t>. Це дозволяє застосовувати даний метод при лікуванні деяких первинних імунодефіцитів </a:t>
            </a:r>
            <a:r>
              <a:rPr lang="uk-UA" dirty="0" err="1" smtClean="0"/>
              <a:t>гемоглобінопатій</a:t>
            </a:r>
            <a:r>
              <a:rPr lang="uk-UA" dirty="0" smtClean="0"/>
              <a:t>, хвороби </a:t>
            </a:r>
            <a:r>
              <a:rPr lang="uk-UA" dirty="0" err="1" smtClean="0"/>
              <a:t>Гоше</a:t>
            </a:r>
            <a:r>
              <a:rPr lang="uk-UA" dirty="0" smtClean="0"/>
              <a:t>. Пересадка </a:t>
            </a:r>
            <a:r>
              <a:rPr lang="uk-UA" dirty="0" err="1" smtClean="0"/>
              <a:t>гепатоцитів</a:t>
            </a:r>
            <a:r>
              <a:rPr lang="uk-UA" dirty="0" smtClean="0"/>
              <a:t> відкриває іншу можливість лікування </a:t>
            </a:r>
            <a:r>
              <a:rPr lang="uk-UA" dirty="0" err="1" smtClean="0"/>
              <a:t>фенілкетонурії</a:t>
            </a:r>
            <a:r>
              <a:rPr lang="uk-UA" dirty="0" smtClean="0"/>
              <a:t>, </a:t>
            </a:r>
            <a:r>
              <a:rPr lang="uk-UA" dirty="0" err="1" smtClean="0"/>
              <a:t>гіперхолестеринемії</a:t>
            </a:r>
            <a:r>
              <a:rPr lang="uk-UA" dirty="0" smtClean="0"/>
              <a:t>, недостатності </a:t>
            </a:r>
            <a:r>
              <a:rPr lang="uk-UA" dirty="0" err="1" smtClean="0"/>
              <a:t>альфа-</a:t>
            </a:r>
            <a:r>
              <a:rPr lang="en-US" dirty="0" smtClean="0"/>
              <a:t>I-</a:t>
            </a:r>
            <a:r>
              <a:rPr lang="uk-UA" dirty="0" err="1" smtClean="0"/>
              <a:t>антитрипсину</a:t>
            </a:r>
            <a:r>
              <a:rPr lang="uk-UA" dirty="0" smtClean="0"/>
              <a:t>. Пересадка клітин </a:t>
            </a:r>
            <a:r>
              <a:rPr lang="uk-UA" dirty="0" err="1" smtClean="0"/>
              <a:t>острівкового</a:t>
            </a:r>
            <a:r>
              <a:rPr lang="uk-UA" dirty="0" smtClean="0"/>
              <a:t> апарату підшлункової залози запропонована для лікування ювенальної форми цукрового діабету. Поєднання можливостей генетики і клінічної педіатрії дозволить вже в недалекому майбутньому вирішувати найскладніші питання лікування та профілактики спадкових </a:t>
            </a:r>
            <a:r>
              <a:rPr lang="uk-UA" dirty="0" err="1" smtClean="0"/>
              <a:t>моногенних</a:t>
            </a:r>
            <a:r>
              <a:rPr lang="uk-UA" dirty="0" smtClean="0"/>
              <a:t> хвороб. Сучасна медична та клінічна генетика є найяскравіших прикладом поєднання науки і практики. Дослідження, ще недавно були суто теоретичними, в лічені роки отримують реальний практичний вихід на благо здоров'я теперішнього і майбутніх поколінь.</a:t>
            </a:r>
          </a:p>
          <a:p>
            <a:pPr>
              <a:buNone/>
            </a:pPr>
            <a:endParaRPr lang="uk-UA" dirty="0" smtClean="0"/>
          </a:p>
          <a:p>
            <a:pPr marL="548640" indent="-411480" eaLnBrk="1" fontAlgn="auto" hangingPunct="1">
              <a:spcAft>
                <a:spcPts val="0"/>
              </a:spcAft>
              <a:buClr>
                <a:schemeClr val="tx1">
                  <a:shade val="95000"/>
                </a:schemeClr>
              </a:buClr>
              <a:buFont typeface="Wingdings 2"/>
              <a:buChar char=""/>
              <a:defRPr/>
            </a:pPr>
            <a:endParaRPr lang="ru-RU" dirty="0" smtClean="0"/>
          </a:p>
        </p:txBody>
      </p:sp>
    </p:spTree>
  </p:cSld>
  <p:clrMapOvr>
    <a:masterClrMapping/>
  </p:clrMapOvr>
  <p:transition>
    <p:zo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696200" cy="2011362"/>
          </a:xfrm>
        </p:spPr>
        <p:txBody>
          <a:bodyPr>
            <a:noAutofit/>
          </a:bodyPr>
          <a:lstStyle/>
          <a:p>
            <a:pPr eaLnBrk="1" fontAlgn="auto" hangingPunct="1">
              <a:spcAft>
                <a:spcPts val="0"/>
              </a:spcAft>
              <a:defRPr/>
            </a:pPr>
            <a:r>
              <a:rPr lang="ru-RU" sz="1600" dirty="0" err="1" smtClean="0">
                <a:solidFill>
                  <a:schemeClr val="bg1"/>
                </a:solidFill>
                <a:effectLst/>
                <a:latin typeface="Arial" pitchFamily="34" charset="0"/>
                <a:cs typeface="Arial" pitchFamily="34" charset="0"/>
              </a:rPr>
              <a:t>Легені</a:t>
            </a:r>
            <a:r>
              <a:rPr lang="ru-RU" sz="1600" dirty="0" smtClean="0">
                <a:solidFill>
                  <a:schemeClr val="bg1"/>
                </a:solidFill>
                <a:effectLst/>
                <a:latin typeface="Arial" pitchFamily="34" charset="0"/>
                <a:cs typeface="Arial" pitchFamily="34" charset="0"/>
              </a:rPr>
              <a:t> </a:t>
            </a:r>
            <a:r>
              <a:rPr lang="ru-RU" sz="1600" dirty="0" err="1" smtClean="0">
                <a:solidFill>
                  <a:schemeClr val="bg1"/>
                </a:solidFill>
                <a:effectLst/>
                <a:latin typeface="Arial" pitchFamily="34" charset="0"/>
                <a:cs typeface="Arial" pitchFamily="34" charset="0"/>
              </a:rPr>
              <a:t>мишей</a:t>
            </a:r>
            <a:r>
              <a:rPr lang="ru-RU" sz="1600" dirty="0" smtClean="0">
                <a:solidFill>
                  <a:schemeClr val="bg1"/>
                </a:solidFill>
                <a:effectLst/>
                <a:latin typeface="Arial" pitchFamily="34" charset="0"/>
                <a:cs typeface="Arial" pitchFamily="34" charset="0"/>
              </a:rPr>
              <a:t> через 3 </a:t>
            </a:r>
            <a:r>
              <a:rPr lang="ru-RU" sz="1600" dirty="0" err="1" smtClean="0">
                <a:solidFill>
                  <a:schemeClr val="bg1"/>
                </a:solidFill>
                <a:effectLst/>
                <a:latin typeface="Arial" pitchFamily="34" charset="0"/>
                <a:cs typeface="Arial" pitchFamily="34" charset="0"/>
              </a:rPr>
              <a:t>дні</a:t>
            </a:r>
            <a:r>
              <a:rPr lang="ru-RU" sz="1600" dirty="0" smtClean="0">
                <a:solidFill>
                  <a:schemeClr val="bg1"/>
                </a:solidFill>
                <a:effectLst/>
                <a:latin typeface="Arial" pitchFamily="34" charset="0"/>
                <a:cs typeface="Arial" pitchFamily="34" charset="0"/>
              </a:rPr>
              <a:t> </a:t>
            </a:r>
            <a:r>
              <a:rPr lang="ru-RU" sz="1600" dirty="0" err="1" smtClean="0">
                <a:solidFill>
                  <a:schemeClr val="bg1"/>
                </a:solidFill>
                <a:effectLst/>
                <a:latin typeface="Arial" pitchFamily="34" charset="0"/>
                <a:cs typeface="Arial" pitchFamily="34" charset="0"/>
              </a:rPr>
              <a:t>після</a:t>
            </a:r>
            <a:r>
              <a:rPr lang="ru-RU" sz="1600" dirty="0" smtClean="0">
                <a:solidFill>
                  <a:schemeClr val="bg1"/>
                </a:solidFill>
                <a:effectLst/>
                <a:latin typeface="Arial" pitchFamily="34" charset="0"/>
                <a:cs typeface="Arial" pitchFamily="34" charset="0"/>
              </a:rPr>
              <a:t> </a:t>
            </a:r>
            <a:r>
              <a:rPr lang="ru-RU" sz="1600" dirty="0" err="1" smtClean="0">
                <a:solidFill>
                  <a:schemeClr val="bg1"/>
                </a:solidFill>
                <a:effectLst/>
                <a:latin typeface="Arial" pitchFamily="34" charset="0"/>
                <a:cs typeface="Arial" pitchFamily="34" charset="0"/>
              </a:rPr>
              <a:t>зараження</a:t>
            </a:r>
            <a:r>
              <a:rPr lang="ru-RU" sz="1600" dirty="0" smtClean="0">
                <a:solidFill>
                  <a:schemeClr val="bg1"/>
                </a:solidFill>
                <a:effectLst/>
                <a:latin typeface="Arial" pitchFamily="34" charset="0"/>
                <a:cs typeface="Arial" pitchFamily="34" charset="0"/>
              </a:rPr>
              <a:t> </a:t>
            </a:r>
            <a:r>
              <a:rPr lang="ru-RU" sz="1600" dirty="0" err="1" smtClean="0">
                <a:solidFill>
                  <a:schemeClr val="bg1"/>
                </a:solidFill>
                <a:latin typeface="Arial" pitchFamily="34" charset="0"/>
                <a:cs typeface="Arial" pitchFamily="34" charset="0"/>
              </a:rPr>
              <a:t>ї</a:t>
            </a:r>
            <a:r>
              <a:rPr lang="ru-RU" sz="1600" dirty="0" err="1" smtClean="0">
                <a:solidFill>
                  <a:schemeClr val="bg1"/>
                </a:solidFill>
                <a:effectLst/>
                <a:latin typeface="Arial" pitchFamily="34" charset="0"/>
                <a:cs typeface="Arial" pitchFamily="34" charset="0"/>
              </a:rPr>
              <a:t>х</a:t>
            </a:r>
            <a:r>
              <a:rPr lang="ru-RU" sz="1600" dirty="0" smtClean="0">
                <a:solidFill>
                  <a:schemeClr val="bg1"/>
                </a:solidFill>
                <a:effectLst/>
                <a:latin typeface="Arial" pitchFamily="34" charset="0"/>
                <a:cs typeface="Arial" pitchFamily="34" charset="0"/>
              </a:rPr>
              <a:t> </a:t>
            </a:r>
            <a:r>
              <a:rPr lang="ru-RU" sz="1600" dirty="0" err="1" smtClean="0">
                <a:solidFill>
                  <a:schemeClr val="bg1"/>
                </a:solidFill>
                <a:effectLst/>
                <a:latin typeface="Arial" pitchFamily="34" charset="0"/>
                <a:cs typeface="Arial" pitchFamily="34" charset="0"/>
              </a:rPr>
              <a:t>раковими</a:t>
            </a:r>
            <a:r>
              <a:rPr lang="ru-RU" sz="1600" dirty="0" smtClean="0">
                <a:solidFill>
                  <a:schemeClr val="bg1"/>
                </a:solidFill>
                <a:effectLst/>
                <a:latin typeface="Arial" pitchFamily="34" charset="0"/>
                <a:cs typeface="Arial" pitchFamily="34" charset="0"/>
              </a:rPr>
              <a:t> </a:t>
            </a:r>
            <a:r>
              <a:rPr lang="ru-RU" sz="1600" dirty="0" err="1" smtClean="0">
                <a:solidFill>
                  <a:schemeClr val="bg1"/>
                </a:solidFill>
                <a:effectLst/>
                <a:latin typeface="Arial" pitchFamily="34" charset="0"/>
                <a:cs typeface="Arial" pitchFamily="34" charset="0"/>
              </a:rPr>
              <a:t>клітинами</a:t>
            </a:r>
            <a:r>
              <a:rPr lang="ru-RU" sz="1600" dirty="0" smtClean="0">
                <a:solidFill>
                  <a:schemeClr val="bg1"/>
                </a:solidFill>
                <a:effectLst/>
                <a:latin typeface="Arial" pitchFamily="34" charset="0"/>
                <a:cs typeface="Arial" pitchFamily="34" charset="0"/>
              </a:rPr>
              <a:t>:</a:t>
            </a:r>
            <a:br>
              <a:rPr lang="ru-RU" sz="1600" dirty="0" smtClean="0">
                <a:solidFill>
                  <a:schemeClr val="bg1"/>
                </a:solidFill>
                <a:effectLst/>
                <a:latin typeface="Arial" pitchFamily="34" charset="0"/>
                <a:cs typeface="Arial" pitchFamily="34" charset="0"/>
              </a:rPr>
            </a:br>
            <a:r>
              <a:rPr lang="ru-RU" sz="1600" dirty="0" smtClean="0">
                <a:solidFill>
                  <a:schemeClr val="bg1"/>
                </a:solidFill>
                <a:effectLst/>
                <a:latin typeface="Arial" pitchFamily="34" charset="0"/>
                <a:cs typeface="Arial" pitchFamily="34" charset="0"/>
              </a:rPr>
              <a:t>1 - </a:t>
            </a:r>
            <a:r>
              <a:rPr lang="ru-RU" sz="1600" dirty="0" err="1" smtClean="0">
                <a:solidFill>
                  <a:schemeClr val="bg1"/>
                </a:solidFill>
                <a:effectLst/>
                <a:latin typeface="Arial" pitchFamily="34" charset="0"/>
                <a:cs typeface="Arial" pitchFamily="34" charset="0"/>
              </a:rPr>
              <a:t>миша</a:t>
            </a:r>
            <a:r>
              <a:rPr lang="ru-RU" sz="1600" dirty="0" smtClean="0">
                <a:solidFill>
                  <a:schemeClr val="bg1"/>
                </a:solidFill>
                <a:effectLst/>
                <a:latin typeface="Arial" pitchFamily="34" charset="0"/>
                <a:cs typeface="Arial" pitchFamily="34" charset="0"/>
              </a:rPr>
              <a:t>, яка </a:t>
            </a:r>
            <a:r>
              <a:rPr lang="ru-RU" sz="1600" dirty="0" err="1" smtClean="0">
                <a:solidFill>
                  <a:schemeClr val="bg1"/>
                </a:solidFill>
                <a:effectLst/>
                <a:latin typeface="Arial" pitchFamily="34" charset="0"/>
                <a:cs typeface="Arial" pitchFamily="34" charset="0"/>
              </a:rPr>
              <a:t>отримала</a:t>
            </a:r>
            <a:r>
              <a:rPr lang="ru-RU" sz="1600" dirty="0" smtClean="0">
                <a:solidFill>
                  <a:schemeClr val="bg1"/>
                </a:solidFill>
                <a:effectLst/>
                <a:latin typeface="Arial" pitchFamily="34" charset="0"/>
                <a:cs typeface="Arial" pitchFamily="34" charset="0"/>
              </a:rPr>
              <a:t> </a:t>
            </a:r>
            <a:r>
              <a:rPr lang="ru-RU" sz="1600" dirty="0" err="1" smtClean="0">
                <a:solidFill>
                  <a:schemeClr val="bg1"/>
                </a:solidFill>
                <a:latin typeface="Arial" pitchFamily="34" charset="0"/>
                <a:cs typeface="Arial" pitchFamily="34" charset="0"/>
              </a:rPr>
              <a:t>е</a:t>
            </a:r>
            <a:r>
              <a:rPr lang="ru-RU" sz="1600" dirty="0" err="1" smtClean="0">
                <a:solidFill>
                  <a:schemeClr val="bg1"/>
                </a:solidFill>
                <a:effectLst/>
                <a:latin typeface="Arial" pitchFamily="34" charset="0"/>
                <a:cs typeface="Arial" pitchFamily="34" charset="0"/>
              </a:rPr>
              <a:t>ндостатин</a:t>
            </a:r>
            <a:r>
              <a:rPr lang="ru-RU" sz="1600" dirty="0" smtClean="0">
                <a:solidFill>
                  <a:schemeClr val="bg1"/>
                </a:solidFill>
                <a:effectLst/>
                <a:latin typeface="Arial" pitchFamily="34" charset="0"/>
                <a:cs typeface="Arial" pitchFamily="34" charset="0"/>
              </a:rPr>
              <a:t>; 2 - </a:t>
            </a:r>
            <a:r>
              <a:rPr lang="ru-RU" sz="1600" dirty="0" err="1" smtClean="0">
                <a:solidFill>
                  <a:schemeClr val="bg1"/>
                </a:solidFill>
                <a:effectLst/>
                <a:latin typeface="Arial" pitchFamily="34" charset="0"/>
                <a:cs typeface="Arial" pitchFamily="34" charset="0"/>
              </a:rPr>
              <a:t>миша</a:t>
            </a:r>
            <a:r>
              <a:rPr lang="ru-RU" sz="1600" dirty="0" smtClean="0">
                <a:solidFill>
                  <a:schemeClr val="bg1"/>
                </a:solidFill>
                <a:effectLst/>
                <a:latin typeface="Arial" pitchFamily="34" charset="0"/>
                <a:cs typeface="Arial" pitchFamily="34" charset="0"/>
              </a:rPr>
              <a:t> </a:t>
            </a:r>
            <a:r>
              <a:rPr lang="ru-RU" sz="1600" dirty="0" err="1" smtClean="0">
                <a:solidFill>
                  <a:schemeClr val="bg1"/>
                </a:solidFill>
                <a:effectLst/>
                <a:latin typeface="Arial" pitchFamily="34" charset="0"/>
                <a:cs typeface="Arial" pitchFamily="34" charset="0"/>
              </a:rPr>
              <a:t>з</a:t>
            </a:r>
            <a:r>
              <a:rPr lang="ru-RU" sz="1600" dirty="0" smtClean="0">
                <a:solidFill>
                  <a:schemeClr val="bg1"/>
                </a:solidFill>
                <a:effectLst/>
                <a:latin typeface="Arial" pitchFamily="34" charset="0"/>
                <a:cs typeface="Arial" pitchFamily="34" charset="0"/>
              </a:rPr>
              <a:t> </a:t>
            </a:r>
            <a:r>
              <a:rPr lang="ru-RU" sz="1600" dirty="0" err="1" smtClean="0">
                <a:solidFill>
                  <a:schemeClr val="bg1"/>
                </a:solidFill>
                <a:effectLst/>
                <a:latin typeface="Arial" pitchFamily="34" charset="0"/>
                <a:cs typeface="Arial" pitchFamily="34" charset="0"/>
              </a:rPr>
              <a:t>контрольної</a:t>
            </a:r>
            <a:r>
              <a:rPr lang="ru-RU" sz="1600" dirty="0" smtClean="0">
                <a:solidFill>
                  <a:schemeClr val="bg1"/>
                </a:solidFill>
                <a:effectLst/>
                <a:latin typeface="Arial" pitchFamily="34" charset="0"/>
                <a:cs typeface="Arial" pitchFamily="34" charset="0"/>
              </a:rPr>
              <a:t> </a:t>
            </a:r>
            <a:r>
              <a:rPr lang="ru-RU" sz="1600" dirty="0" err="1" smtClean="0">
                <a:solidFill>
                  <a:schemeClr val="bg1"/>
                </a:solidFill>
                <a:effectLst/>
                <a:latin typeface="Arial" pitchFamily="34" charset="0"/>
                <a:cs typeface="Arial" pitchFamily="34" charset="0"/>
              </a:rPr>
              <a:t>групи</a:t>
            </a:r>
            <a:r>
              <a:rPr lang="ru-RU" sz="1600" dirty="0" smtClean="0">
                <a:solidFill>
                  <a:schemeClr val="bg1"/>
                </a:solidFill>
                <a:effectLst/>
                <a:latin typeface="Arial" pitchFamily="34" charset="0"/>
                <a:cs typeface="Arial" pitchFamily="34" charset="0"/>
              </a:rPr>
              <a:t>.</a:t>
            </a:r>
            <a:br>
              <a:rPr lang="ru-RU" sz="1600" dirty="0" smtClean="0">
                <a:solidFill>
                  <a:schemeClr val="bg1"/>
                </a:solidFill>
                <a:effectLst/>
                <a:latin typeface="Arial" pitchFamily="34" charset="0"/>
                <a:cs typeface="Arial" pitchFamily="34" charset="0"/>
              </a:rPr>
            </a:br>
            <a:r>
              <a:rPr lang="ru-RU" sz="1600" dirty="0" smtClean="0">
                <a:solidFill>
                  <a:schemeClr val="bg1"/>
                </a:solidFill>
                <a:effectLst/>
                <a:latin typeface="Arial" pitchFamily="34" charset="0"/>
                <a:cs typeface="Arial" pitchFamily="34" charset="0"/>
              </a:rPr>
              <a:t>Через 11 </a:t>
            </a:r>
            <a:r>
              <a:rPr lang="ru-RU" sz="1600" dirty="0" err="1" smtClean="0">
                <a:solidFill>
                  <a:schemeClr val="bg1"/>
                </a:solidFill>
                <a:effectLst/>
                <a:latin typeface="Arial" pitchFamily="34" charset="0"/>
                <a:cs typeface="Arial" pitchFamily="34" charset="0"/>
              </a:rPr>
              <a:t>днів</a:t>
            </a:r>
            <a:r>
              <a:rPr lang="ru-RU" sz="1600" dirty="0" smtClean="0">
                <a:solidFill>
                  <a:schemeClr val="bg1"/>
                </a:solidFill>
                <a:effectLst/>
                <a:latin typeface="Arial" pitchFamily="34" charset="0"/>
                <a:cs typeface="Arial" pitchFamily="34" charset="0"/>
              </a:rPr>
              <a:t> </a:t>
            </a:r>
            <a:r>
              <a:rPr lang="ru-RU" sz="1600" dirty="0" err="1" smtClean="0">
                <a:solidFill>
                  <a:schemeClr val="bg1"/>
                </a:solidFill>
                <a:effectLst/>
                <a:latin typeface="Arial" pitchFamily="34" charset="0"/>
                <a:cs typeface="Arial" pitchFamily="34" charset="0"/>
              </a:rPr>
              <a:t>після</a:t>
            </a:r>
            <a:r>
              <a:rPr lang="ru-RU" sz="1600" dirty="0" smtClean="0">
                <a:solidFill>
                  <a:schemeClr val="bg1"/>
                </a:solidFill>
                <a:effectLst/>
                <a:latin typeface="Arial" pitchFamily="34" charset="0"/>
                <a:cs typeface="Arial" pitchFamily="34" charset="0"/>
              </a:rPr>
              <a:t> </a:t>
            </a:r>
            <a:r>
              <a:rPr lang="ru-RU" sz="1600" dirty="0" err="1" smtClean="0">
                <a:solidFill>
                  <a:schemeClr val="bg1"/>
                </a:solidFill>
                <a:effectLst/>
                <a:latin typeface="Arial" pitchFamily="34" charset="0"/>
                <a:cs typeface="Arial" pitchFamily="34" charset="0"/>
              </a:rPr>
              <a:t>зараження</a:t>
            </a:r>
            <a:r>
              <a:rPr lang="ru-RU" sz="1600" dirty="0" smtClean="0">
                <a:solidFill>
                  <a:schemeClr val="bg1"/>
                </a:solidFill>
                <a:effectLst/>
                <a:latin typeface="Arial" pitchFamily="34" charset="0"/>
                <a:cs typeface="Arial" pitchFamily="34" charset="0"/>
              </a:rPr>
              <a:t>:</a:t>
            </a:r>
            <a:br>
              <a:rPr lang="ru-RU" sz="1600" dirty="0" smtClean="0">
                <a:solidFill>
                  <a:schemeClr val="bg1"/>
                </a:solidFill>
                <a:effectLst/>
                <a:latin typeface="Arial" pitchFamily="34" charset="0"/>
                <a:cs typeface="Arial" pitchFamily="34" charset="0"/>
              </a:rPr>
            </a:br>
            <a:r>
              <a:rPr lang="ru-RU" sz="1600" dirty="0" smtClean="0">
                <a:solidFill>
                  <a:schemeClr val="bg1"/>
                </a:solidFill>
                <a:effectLst/>
                <a:latin typeface="Arial" pitchFamily="34" charset="0"/>
                <a:cs typeface="Arial" pitchFamily="34" charset="0"/>
              </a:rPr>
              <a:t>3 - </a:t>
            </a:r>
            <a:r>
              <a:rPr lang="ru-RU" sz="1600" dirty="0" err="1" smtClean="0">
                <a:solidFill>
                  <a:schemeClr val="bg1"/>
                </a:solidFill>
                <a:effectLst/>
                <a:latin typeface="Arial" pitchFamily="34" charset="0"/>
                <a:cs typeface="Arial" pitchFamily="34" charset="0"/>
              </a:rPr>
              <a:t>миша</a:t>
            </a:r>
            <a:r>
              <a:rPr lang="ru-RU" sz="1600" dirty="0" smtClean="0">
                <a:solidFill>
                  <a:schemeClr val="bg1"/>
                </a:solidFill>
                <a:effectLst/>
                <a:latin typeface="Arial" pitchFamily="34" charset="0"/>
                <a:cs typeface="Arial" pitchFamily="34" charset="0"/>
              </a:rPr>
              <a:t>, яка </a:t>
            </a:r>
            <a:r>
              <a:rPr lang="ru-RU" sz="1600" dirty="0" err="1" smtClean="0">
                <a:solidFill>
                  <a:schemeClr val="bg1"/>
                </a:solidFill>
                <a:effectLst/>
                <a:latin typeface="Arial" pitchFamily="34" charset="0"/>
                <a:cs typeface="Arial" pitchFamily="34" charset="0"/>
              </a:rPr>
              <a:t>отримала</a:t>
            </a:r>
            <a:r>
              <a:rPr lang="ru-RU" sz="1600" dirty="0" smtClean="0">
                <a:solidFill>
                  <a:schemeClr val="bg1"/>
                </a:solidFill>
                <a:effectLst/>
                <a:latin typeface="Arial" pitchFamily="34" charset="0"/>
                <a:cs typeface="Arial" pitchFamily="34" charset="0"/>
              </a:rPr>
              <a:t> </a:t>
            </a:r>
            <a:r>
              <a:rPr lang="ru-RU" sz="1600" dirty="0" err="1" smtClean="0">
                <a:solidFill>
                  <a:schemeClr val="bg1"/>
                </a:solidFill>
                <a:effectLst/>
                <a:latin typeface="Arial" pitchFamily="34" charset="0"/>
                <a:cs typeface="Arial" pitchFamily="34" charset="0"/>
              </a:rPr>
              <a:t>ендостатин</a:t>
            </a:r>
            <a:r>
              <a:rPr lang="ru-RU" sz="1600" dirty="0" smtClean="0">
                <a:solidFill>
                  <a:schemeClr val="bg1"/>
                </a:solidFill>
                <a:effectLst/>
                <a:latin typeface="Arial" pitchFamily="34" charset="0"/>
                <a:cs typeface="Arial" pitchFamily="34" charset="0"/>
              </a:rPr>
              <a:t>; 4 - </a:t>
            </a:r>
            <a:r>
              <a:rPr lang="ru-RU" sz="1600" dirty="0" err="1" smtClean="0">
                <a:solidFill>
                  <a:schemeClr val="bg1"/>
                </a:solidFill>
                <a:effectLst/>
                <a:latin typeface="Arial" pitchFamily="34" charset="0"/>
                <a:cs typeface="Arial" pitchFamily="34" charset="0"/>
              </a:rPr>
              <a:t>миша</a:t>
            </a:r>
            <a:r>
              <a:rPr lang="ru-RU" sz="1600" dirty="0" smtClean="0">
                <a:solidFill>
                  <a:schemeClr val="bg1"/>
                </a:solidFill>
                <a:effectLst/>
                <a:latin typeface="Arial" pitchFamily="34" charset="0"/>
                <a:cs typeface="Arial" pitchFamily="34" charset="0"/>
              </a:rPr>
              <a:t> </a:t>
            </a:r>
            <a:r>
              <a:rPr lang="ru-RU" sz="1600" dirty="0" err="1" smtClean="0">
                <a:solidFill>
                  <a:schemeClr val="bg1"/>
                </a:solidFill>
                <a:effectLst/>
                <a:latin typeface="Arial" pitchFamily="34" charset="0"/>
                <a:cs typeface="Arial" pitchFamily="34" charset="0"/>
              </a:rPr>
              <a:t>з</a:t>
            </a:r>
            <a:r>
              <a:rPr lang="ru-RU" sz="1600" dirty="0" smtClean="0">
                <a:solidFill>
                  <a:schemeClr val="bg1"/>
                </a:solidFill>
                <a:effectLst/>
                <a:latin typeface="Arial" pitchFamily="34" charset="0"/>
                <a:cs typeface="Arial" pitchFamily="34" charset="0"/>
              </a:rPr>
              <a:t> </a:t>
            </a:r>
            <a:r>
              <a:rPr lang="ru-RU" sz="1600" dirty="0" err="1" smtClean="0">
                <a:solidFill>
                  <a:schemeClr val="bg1"/>
                </a:solidFill>
                <a:effectLst/>
                <a:latin typeface="Arial" pitchFamily="34" charset="0"/>
                <a:cs typeface="Arial" pitchFamily="34" charset="0"/>
              </a:rPr>
              <a:t>контрольної</a:t>
            </a:r>
            <a:r>
              <a:rPr lang="ru-RU" sz="1600" dirty="0" smtClean="0">
                <a:solidFill>
                  <a:schemeClr val="bg1"/>
                </a:solidFill>
                <a:effectLst/>
                <a:latin typeface="Arial" pitchFamily="34" charset="0"/>
                <a:cs typeface="Arial" pitchFamily="34" charset="0"/>
              </a:rPr>
              <a:t> </a:t>
            </a:r>
            <a:r>
              <a:rPr lang="ru-RU" sz="1600" dirty="0" err="1" smtClean="0">
                <a:solidFill>
                  <a:schemeClr val="bg1"/>
                </a:solidFill>
                <a:effectLst/>
                <a:latin typeface="Arial" pitchFamily="34" charset="0"/>
                <a:cs typeface="Arial" pitchFamily="34" charset="0"/>
              </a:rPr>
              <a:t>групи</a:t>
            </a:r>
            <a:r>
              <a:rPr lang="ru-RU" sz="1600" dirty="0" smtClean="0">
                <a:solidFill>
                  <a:schemeClr val="bg1"/>
                </a:solidFill>
                <a:effectLst/>
                <a:latin typeface="Arial" pitchFamily="34" charset="0"/>
                <a:cs typeface="Arial" pitchFamily="34" charset="0"/>
              </a:rPr>
              <a:t> (не </a:t>
            </a:r>
            <a:r>
              <a:rPr lang="ru-RU" sz="1600" dirty="0" err="1" smtClean="0">
                <a:solidFill>
                  <a:schemeClr val="bg1"/>
                </a:solidFill>
                <a:effectLst/>
                <a:latin typeface="Arial" pitchFamily="34" charset="0"/>
                <a:cs typeface="Arial" pitchFamily="34" charset="0"/>
              </a:rPr>
              <a:t>отримувала</a:t>
            </a:r>
            <a:r>
              <a:rPr lang="ru-RU" sz="1600" dirty="0" smtClean="0">
                <a:solidFill>
                  <a:schemeClr val="bg1"/>
                </a:solidFill>
                <a:effectLst/>
                <a:latin typeface="Arial" pitchFamily="34" charset="0"/>
                <a:cs typeface="Arial" pitchFamily="34" charset="0"/>
              </a:rPr>
              <a:t> </a:t>
            </a:r>
            <a:r>
              <a:rPr lang="ru-RU" sz="1600" dirty="0" err="1" smtClean="0">
                <a:solidFill>
                  <a:schemeClr val="bg1"/>
                </a:solidFill>
                <a:latin typeface="Arial" pitchFamily="34" charset="0"/>
                <a:cs typeface="Arial" pitchFamily="34" charset="0"/>
              </a:rPr>
              <a:t>е</a:t>
            </a:r>
            <a:r>
              <a:rPr lang="ru-RU" sz="1600" dirty="0" err="1" smtClean="0">
                <a:solidFill>
                  <a:schemeClr val="bg1"/>
                </a:solidFill>
                <a:effectLst/>
                <a:latin typeface="Arial" pitchFamily="34" charset="0"/>
                <a:cs typeface="Arial" pitchFamily="34" charset="0"/>
              </a:rPr>
              <a:t>ндостатин</a:t>
            </a:r>
            <a:r>
              <a:rPr lang="ru-RU" sz="1600" dirty="0" smtClean="0">
                <a:solidFill>
                  <a:schemeClr val="bg1"/>
                </a:solidFill>
                <a:effectLst/>
                <a:latin typeface="Arial" pitchFamily="34" charset="0"/>
                <a:cs typeface="Arial" pitchFamily="34" charset="0"/>
              </a:rPr>
              <a:t>). </a:t>
            </a:r>
            <a:r>
              <a:rPr lang="ru-RU" sz="1600" dirty="0" smtClean="0">
                <a:effectLst/>
                <a:latin typeface="Arial" pitchFamily="34" charset="0"/>
                <a:cs typeface="Arial" pitchFamily="34" charset="0"/>
              </a:rPr>
              <a:t/>
            </a:r>
            <a:br>
              <a:rPr lang="ru-RU" sz="1600" dirty="0" smtClean="0">
                <a:effectLst/>
                <a:latin typeface="Arial" pitchFamily="34" charset="0"/>
                <a:cs typeface="Arial" pitchFamily="34" charset="0"/>
              </a:rPr>
            </a:br>
            <a:endParaRPr lang="ru-RU" sz="1600" dirty="0">
              <a:effectLst/>
              <a:latin typeface="Arial" pitchFamily="34" charset="0"/>
              <a:cs typeface="Arial" pitchFamily="34" charset="0"/>
            </a:endParaRPr>
          </a:p>
        </p:txBody>
      </p:sp>
      <p:pic>
        <p:nvPicPr>
          <p:cNvPr id="23555" name="Содержимое 3" descr="mouse0.jpg"/>
          <p:cNvPicPr>
            <a:picLocks noGrp="1" noChangeAspect="1"/>
          </p:cNvPicPr>
          <p:nvPr>
            <p:ph idx="1"/>
          </p:nvPr>
        </p:nvPicPr>
        <p:blipFill>
          <a:blip r:embed="rId2" cstate="print"/>
          <a:srcRect/>
          <a:stretch>
            <a:fillRect/>
          </a:stretch>
        </p:blipFill>
        <p:spPr>
          <a:xfrm>
            <a:off x="381000" y="2819400"/>
            <a:ext cx="1981200" cy="3505200"/>
          </a:xfrm>
        </p:spPr>
      </p:pic>
      <p:pic>
        <p:nvPicPr>
          <p:cNvPr id="23556" name="Рисунок 4" descr="mouse2.jpg"/>
          <p:cNvPicPr>
            <a:picLocks noChangeAspect="1"/>
          </p:cNvPicPr>
          <p:nvPr/>
        </p:nvPicPr>
        <p:blipFill>
          <a:blip r:embed="rId3" cstate="print"/>
          <a:srcRect/>
          <a:stretch>
            <a:fillRect/>
          </a:stretch>
        </p:blipFill>
        <p:spPr bwMode="auto">
          <a:xfrm>
            <a:off x="6019800" y="2590800"/>
            <a:ext cx="1828800" cy="1295400"/>
          </a:xfrm>
          <a:prstGeom prst="rect">
            <a:avLst/>
          </a:prstGeom>
          <a:noFill/>
          <a:ln w="9525">
            <a:noFill/>
            <a:miter lim="800000"/>
            <a:headEnd/>
            <a:tailEnd/>
          </a:ln>
        </p:spPr>
      </p:pic>
      <p:pic>
        <p:nvPicPr>
          <p:cNvPr id="23557" name="Рисунок 5" descr="mouse1.jpg"/>
          <p:cNvPicPr>
            <a:picLocks noChangeAspect="1"/>
          </p:cNvPicPr>
          <p:nvPr/>
        </p:nvPicPr>
        <p:blipFill>
          <a:blip r:embed="rId4" cstate="print"/>
          <a:srcRect/>
          <a:stretch>
            <a:fillRect/>
          </a:stretch>
        </p:blipFill>
        <p:spPr bwMode="auto">
          <a:xfrm>
            <a:off x="3124200" y="2514600"/>
            <a:ext cx="1905000" cy="1276350"/>
          </a:xfrm>
          <a:prstGeom prst="rect">
            <a:avLst/>
          </a:prstGeom>
          <a:noFill/>
          <a:ln w="9525">
            <a:noFill/>
            <a:miter lim="800000"/>
            <a:headEnd/>
            <a:tailEnd/>
          </a:ln>
        </p:spPr>
      </p:pic>
      <p:pic>
        <p:nvPicPr>
          <p:cNvPr id="23558" name="Рисунок 6" descr="mouse3.jpg"/>
          <p:cNvPicPr>
            <a:picLocks noChangeAspect="1"/>
          </p:cNvPicPr>
          <p:nvPr/>
        </p:nvPicPr>
        <p:blipFill>
          <a:blip r:embed="rId5" cstate="print"/>
          <a:srcRect/>
          <a:stretch>
            <a:fillRect/>
          </a:stretch>
        </p:blipFill>
        <p:spPr bwMode="auto">
          <a:xfrm>
            <a:off x="3200400" y="4724400"/>
            <a:ext cx="1905000" cy="1295400"/>
          </a:xfrm>
          <a:prstGeom prst="rect">
            <a:avLst/>
          </a:prstGeom>
          <a:noFill/>
          <a:ln w="9525">
            <a:noFill/>
            <a:miter lim="800000"/>
            <a:headEnd/>
            <a:tailEnd/>
          </a:ln>
        </p:spPr>
      </p:pic>
      <p:pic>
        <p:nvPicPr>
          <p:cNvPr id="23559" name="Рисунок 7" descr="mouse4.jpg"/>
          <p:cNvPicPr>
            <a:picLocks noChangeAspect="1"/>
          </p:cNvPicPr>
          <p:nvPr/>
        </p:nvPicPr>
        <p:blipFill>
          <a:blip r:embed="rId6" cstate="print"/>
          <a:srcRect/>
          <a:stretch>
            <a:fillRect/>
          </a:stretch>
        </p:blipFill>
        <p:spPr bwMode="auto">
          <a:xfrm>
            <a:off x="6096000" y="4572000"/>
            <a:ext cx="1828800" cy="1295400"/>
          </a:xfrm>
          <a:prstGeom prst="rect">
            <a:avLst/>
          </a:prstGeom>
          <a:noFill/>
          <a:ln w="9525">
            <a:noFill/>
            <a:miter lim="800000"/>
            <a:headEnd/>
            <a:tailEnd/>
          </a:ln>
        </p:spPr>
      </p:pic>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3555"/>
                                        </p:tgtEl>
                                        <p:attrNameLst>
                                          <p:attrName>style.visibility</p:attrName>
                                        </p:attrNameLst>
                                      </p:cBhvr>
                                      <p:to>
                                        <p:strVal val="visible"/>
                                      </p:to>
                                    </p:set>
                                    <p:anim calcmode="lin" valueType="num">
                                      <p:cBhvr additive="base">
                                        <p:cTn id="7" dur="500" fill="hold"/>
                                        <p:tgtEl>
                                          <p:spTgt spid="23555"/>
                                        </p:tgtEl>
                                        <p:attrNameLst>
                                          <p:attrName>ppt_x</p:attrName>
                                        </p:attrNameLst>
                                      </p:cBhvr>
                                      <p:tavLst>
                                        <p:tav tm="0">
                                          <p:val>
                                            <p:strVal val="#ppt_x"/>
                                          </p:val>
                                        </p:tav>
                                        <p:tav tm="100000">
                                          <p:val>
                                            <p:strVal val="#ppt_x"/>
                                          </p:val>
                                        </p:tav>
                                      </p:tavLst>
                                    </p:anim>
                                    <p:anim calcmode="lin" valueType="num">
                                      <p:cBhvr additive="base">
                                        <p:cTn id="8" dur="500" fill="hold"/>
                                        <p:tgtEl>
                                          <p:spTgt spid="23555"/>
                                        </p:tgtEl>
                                        <p:attrNameLst>
                                          <p:attrName>ppt_y</p:attrName>
                                        </p:attrNameLst>
                                      </p:cBhvr>
                                      <p:tavLst>
                                        <p:tav tm="0">
                                          <p:val>
                                            <p:strVal val="1+#ppt_h/2"/>
                                          </p:val>
                                        </p:tav>
                                        <p:tav tm="100000">
                                          <p:val>
                                            <p:strVal val="#ppt_y"/>
                                          </p:val>
                                        </p:tav>
                                      </p:tavLst>
                                    </p:anim>
                                  </p:childTnLst>
                                </p:cTn>
                              </p:par>
                              <p:par>
                                <p:cTn id="9" presetID="6" presetClass="entr" presetSubtype="16" fill="hold" nodeType="withEffect">
                                  <p:stCondLst>
                                    <p:cond delay="0"/>
                                  </p:stCondLst>
                                  <p:childTnLst>
                                    <p:set>
                                      <p:cBhvr>
                                        <p:cTn id="10" dur="1" fill="hold">
                                          <p:stCondLst>
                                            <p:cond delay="0"/>
                                          </p:stCondLst>
                                        </p:cTn>
                                        <p:tgtEl>
                                          <p:spTgt spid="23557"/>
                                        </p:tgtEl>
                                        <p:attrNameLst>
                                          <p:attrName>style.visibility</p:attrName>
                                        </p:attrNameLst>
                                      </p:cBhvr>
                                      <p:to>
                                        <p:strVal val="visible"/>
                                      </p:to>
                                    </p:set>
                                    <p:animEffect transition="in" filter="circle(in)">
                                      <p:cBhvr>
                                        <p:cTn id="11" dur="2000"/>
                                        <p:tgtEl>
                                          <p:spTgt spid="23557"/>
                                        </p:tgtEl>
                                      </p:cBhvr>
                                    </p:animEffect>
                                  </p:childTnLst>
                                </p:cTn>
                              </p:par>
                              <p:par>
                                <p:cTn id="12" presetID="14" presetClass="entr" presetSubtype="10" fill="hold" nodeType="withEffect">
                                  <p:stCondLst>
                                    <p:cond delay="1000"/>
                                  </p:stCondLst>
                                  <p:childTnLst>
                                    <p:set>
                                      <p:cBhvr>
                                        <p:cTn id="13" dur="1" fill="hold">
                                          <p:stCondLst>
                                            <p:cond delay="0"/>
                                          </p:stCondLst>
                                        </p:cTn>
                                        <p:tgtEl>
                                          <p:spTgt spid="23556"/>
                                        </p:tgtEl>
                                        <p:attrNameLst>
                                          <p:attrName>style.visibility</p:attrName>
                                        </p:attrNameLst>
                                      </p:cBhvr>
                                      <p:to>
                                        <p:strVal val="visible"/>
                                      </p:to>
                                    </p:set>
                                    <p:animEffect transition="in" filter="randombar(horizontal)">
                                      <p:cBhvr>
                                        <p:cTn id="14" dur="500"/>
                                        <p:tgtEl>
                                          <p:spTgt spid="23556"/>
                                        </p:tgtEl>
                                      </p:cBhvr>
                                    </p:animEffect>
                                  </p:childTnLst>
                                </p:cTn>
                              </p:par>
                              <p:par>
                                <p:cTn id="15" presetID="21" presetClass="entr" presetSubtype="4" fill="hold" nodeType="withEffect">
                                  <p:stCondLst>
                                    <p:cond delay="2000"/>
                                  </p:stCondLst>
                                  <p:childTnLst>
                                    <p:set>
                                      <p:cBhvr>
                                        <p:cTn id="16" dur="1" fill="hold">
                                          <p:stCondLst>
                                            <p:cond delay="0"/>
                                          </p:stCondLst>
                                        </p:cTn>
                                        <p:tgtEl>
                                          <p:spTgt spid="23558"/>
                                        </p:tgtEl>
                                        <p:attrNameLst>
                                          <p:attrName>style.visibility</p:attrName>
                                        </p:attrNameLst>
                                      </p:cBhvr>
                                      <p:to>
                                        <p:strVal val="visible"/>
                                      </p:to>
                                    </p:set>
                                    <p:animEffect transition="in" filter="wheel(4)">
                                      <p:cBhvr>
                                        <p:cTn id="17" dur="2000"/>
                                        <p:tgtEl>
                                          <p:spTgt spid="23558"/>
                                        </p:tgtEl>
                                      </p:cBhvr>
                                    </p:animEffect>
                                  </p:childTnLst>
                                </p:cTn>
                              </p:par>
                              <p:par>
                                <p:cTn id="18" presetID="22" presetClass="entr" presetSubtype="4" fill="hold" nodeType="withEffect">
                                  <p:stCondLst>
                                    <p:cond delay="3000"/>
                                  </p:stCondLst>
                                  <p:childTnLst>
                                    <p:set>
                                      <p:cBhvr>
                                        <p:cTn id="19" dur="1" fill="hold">
                                          <p:stCondLst>
                                            <p:cond delay="0"/>
                                          </p:stCondLst>
                                        </p:cTn>
                                        <p:tgtEl>
                                          <p:spTgt spid="23559"/>
                                        </p:tgtEl>
                                        <p:attrNameLst>
                                          <p:attrName>style.visibility</p:attrName>
                                        </p:attrNameLst>
                                      </p:cBhvr>
                                      <p:to>
                                        <p:strVal val="visible"/>
                                      </p:to>
                                    </p:set>
                                    <p:animEffect transition="in" filter="wipe(down)">
                                      <p:cBhvr>
                                        <p:cTn id="20" dur="500"/>
                                        <p:tgtEl>
                                          <p:spTgt spid="235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uk-UA" dirty="0" smtClean="0"/>
              <a:t>Мутагени. ЇХ класифікація.</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Відкриття мутагенів</a:t>
            </a:r>
            <a:endParaRPr lang="ru-RU" dirty="0"/>
          </a:p>
        </p:txBody>
      </p:sp>
      <p:sp>
        <p:nvSpPr>
          <p:cNvPr id="3" name="Содержимое 2"/>
          <p:cNvSpPr>
            <a:spLocks noGrp="1"/>
          </p:cNvSpPr>
          <p:nvPr>
            <p:ph idx="1"/>
          </p:nvPr>
        </p:nvSpPr>
        <p:spPr/>
        <p:txBody>
          <a:bodyPr>
            <a:normAutofit fontScale="92500"/>
          </a:bodyPr>
          <a:lstStyle/>
          <a:p>
            <a:r>
              <a:rPr lang="uk-UA" b="1" dirty="0" smtClean="0"/>
              <a:t>Мутагени</a:t>
            </a:r>
            <a:r>
              <a:rPr lang="uk-UA" dirty="0" smtClean="0"/>
              <a:t> — фізичні і хімічні чинники, що викликають стійкі спадкові зміни — мутації. Вперше штучні мутації були отримані в 1925 у Г. А. </a:t>
            </a:r>
            <a:r>
              <a:rPr lang="uk-UA" dirty="0" err="1" smtClean="0"/>
              <a:t>Надсеном</a:t>
            </a:r>
            <a:r>
              <a:rPr lang="uk-UA" dirty="0" smtClean="0"/>
              <a:t> та Г. С. Філіпповим у дріжджів дією радіоактивного випромінювання радію; в 1927 у Герман </a:t>
            </a:r>
            <a:r>
              <a:rPr lang="uk-UA" dirty="0" err="1" smtClean="0"/>
              <a:t>Меллер</a:t>
            </a:r>
            <a:r>
              <a:rPr lang="uk-UA" dirty="0" smtClean="0"/>
              <a:t> отримав мутації у дрозофіли дією рентгенівських променів. Здатність хімічних речовин викликати мутації (дією йоду на дрозофіли) відкрита в 1932 році В. В. Сахаровим. У мух, що розвинулися з цих личинок, частота мутацій виявилася в кілька разів вищою, ніж у контрольних особин.</a:t>
            </a:r>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Класифікація мутагенів</a:t>
            </a:r>
            <a:endParaRPr lang="ru-RU" dirty="0"/>
          </a:p>
        </p:txBody>
      </p:sp>
      <p:sp>
        <p:nvSpPr>
          <p:cNvPr id="3" name="Содержимое 2"/>
          <p:cNvSpPr>
            <a:spLocks noGrp="1"/>
          </p:cNvSpPr>
          <p:nvPr>
            <p:ph idx="1"/>
          </p:nvPr>
        </p:nvSpPr>
        <p:spPr/>
        <p:txBody>
          <a:bodyPr/>
          <a:lstStyle/>
          <a:p>
            <a:r>
              <a:rPr lang="uk-UA" dirty="0" smtClean="0"/>
              <a:t>Мутагенами можуть бути різні чинники, що викликають зміни в структурі генів, змінюють структуру і кількість хромосом. За походженням мутагени класифікують на </a:t>
            </a:r>
            <a:r>
              <a:rPr lang="uk-UA" i="1" dirty="0" smtClean="0"/>
              <a:t>ендогенні</a:t>
            </a:r>
            <a:r>
              <a:rPr lang="uk-UA" dirty="0" smtClean="0"/>
              <a:t>, що утворюються в процесі життєдіяльності організму і </a:t>
            </a:r>
            <a:r>
              <a:rPr lang="uk-UA" i="1" dirty="0" smtClean="0"/>
              <a:t>екзогенні</a:t>
            </a:r>
            <a:r>
              <a:rPr lang="uk-UA" dirty="0" smtClean="0"/>
              <a:t> — всі інші фактори, в тому числі і умови навколишнього середовища.</a:t>
            </a:r>
          </a:p>
          <a:p>
            <a:r>
              <a:rPr lang="uk-UA" dirty="0" smtClean="0"/>
              <a:t>За природою виникнення мутагени класифікують на фізичні, хімічні та біологічні:</a:t>
            </a:r>
          </a:p>
          <a:p>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Фізичні мутагени:</a:t>
            </a:r>
            <a:endParaRPr lang="ru-RU" dirty="0"/>
          </a:p>
        </p:txBody>
      </p:sp>
      <p:sp>
        <p:nvSpPr>
          <p:cNvPr id="3" name="Содержимое 2"/>
          <p:cNvSpPr>
            <a:spLocks noGrp="1"/>
          </p:cNvSpPr>
          <p:nvPr>
            <p:ph idx="1"/>
          </p:nvPr>
        </p:nvSpPr>
        <p:spPr/>
        <p:txBody>
          <a:bodyPr/>
          <a:lstStyle/>
          <a:p>
            <a:r>
              <a:rPr lang="uk-UA" dirty="0" smtClean="0"/>
              <a:t>Іонізуюче випромінювання;</a:t>
            </a:r>
          </a:p>
          <a:p>
            <a:r>
              <a:rPr lang="uk-UA" dirty="0" smtClean="0"/>
              <a:t>Радіоактивний розпад;</a:t>
            </a:r>
          </a:p>
          <a:p>
            <a:r>
              <a:rPr lang="uk-UA" dirty="0" smtClean="0"/>
              <a:t>Ультрафіолетове випромінювання;</a:t>
            </a:r>
          </a:p>
          <a:p>
            <a:r>
              <a:rPr lang="uk-UA" dirty="0" smtClean="0"/>
              <a:t>Надмірно висока або низька температура.</a:t>
            </a:r>
          </a:p>
          <a:p>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Хімічні мутагени:</a:t>
            </a:r>
            <a:endParaRPr lang="ru-RU" dirty="0"/>
          </a:p>
        </p:txBody>
      </p:sp>
      <p:sp>
        <p:nvSpPr>
          <p:cNvPr id="3" name="Содержимое 2"/>
          <p:cNvSpPr>
            <a:spLocks noGrp="1"/>
          </p:cNvSpPr>
          <p:nvPr>
            <p:ph idx="1"/>
          </p:nvPr>
        </p:nvSpPr>
        <p:spPr/>
        <p:txBody>
          <a:bodyPr>
            <a:normAutofit fontScale="92500" lnSpcReduction="10000"/>
          </a:bodyPr>
          <a:lstStyle/>
          <a:p>
            <a:r>
              <a:rPr lang="uk-UA" dirty="0" smtClean="0"/>
              <a:t>Окисники та відновники (нітрати, нітрити, активні форми кисню);</a:t>
            </a:r>
          </a:p>
          <a:p>
            <a:r>
              <a:rPr lang="uk-UA" dirty="0" err="1" smtClean="0"/>
              <a:t>Алкілуючі</a:t>
            </a:r>
            <a:r>
              <a:rPr lang="uk-UA" dirty="0" smtClean="0"/>
              <a:t> реагенти (наприклад, </a:t>
            </a:r>
            <a:r>
              <a:rPr lang="uk-UA" dirty="0" err="1" smtClean="0"/>
              <a:t>йодацетамід</a:t>
            </a:r>
            <a:r>
              <a:rPr lang="uk-UA" dirty="0" smtClean="0"/>
              <a:t>);</a:t>
            </a:r>
          </a:p>
          <a:p>
            <a:r>
              <a:rPr lang="uk-UA" dirty="0" smtClean="0"/>
              <a:t>Пестициди (наприклад гербіциди, фунгіциди);</a:t>
            </a:r>
          </a:p>
          <a:p>
            <a:r>
              <a:rPr lang="uk-UA" dirty="0" smtClean="0"/>
              <a:t>Деякі харчові добавки (наприклад, ароматичні вуглеводні, </a:t>
            </a:r>
            <a:r>
              <a:rPr lang="uk-UA" dirty="0" err="1" smtClean="0"/>
              <a:t>цикламати</a:t>
            </a:r>
            <a:r>
              <a:rPr lang="uk-UA" dirty="0" smtClean="0"/>
              <a:t>);</a:t>
            </a:r>
          </a:p>
          <a:p>
            <a:r>
              <a:rPr lang="uk-UA" dirty="0" smtClean="0"/>
              <a:t>Органічні розчинники;</a:t>
            </a:r>
          </a:p>
          <a:p>
            <a:r>
              <a:rPr lang="uk-UA" dirty="0" smtClean="0"/>
              <a:t>Лікарські препарати (наприклад, </a:t>
            </a:r>
            <a:r>
              <a:rPr lang="uk-UA" dirty="0" err="1" smtClean="0"/>
              <a:t>цитостатика</a:t>
            </a:r>
            <a:r>
              <a:rPr lang="uk-UA" dirty="0" smtClean="0"/>
              <a:t> і, препарати ртуті, </a:t>
            </a:r>
            <a:r>
              <a:rPr lang="uk-UA" dirty="0" err="1" smtClean="0"/>
              <a:t>імунодепресанти</a:t>
            </a:r>
            <a:r>
              <a:rPr lang="uk-UA" dirty="0" smtClean="0"/>
              <a:t>).</a:t>
            </a:r>
          </a:p>
          <a:p>
            <a:r>
              <a:rPr lang="uk-UA" dirty="0" smtClean="0"/>
              <a:t>До хімічних мутагенів умовно можна віднести і ряд вірусів (мутагенним чинником вірусів є їх нуклеїнові кислоти — ДНК або РНК).</a:t>
            </a:r>
          </a:p>
          <a:p>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Біологічні Мутагени:</a:t>
            </a:r>
            <a:endParaRPr lang="ru-RU" dirty="0"/>
          </a:p>
        </p:txBody>
      </p:sp>
      <p:sp>
        <p:nvSpPr>
          <p:cNvPr id="3" name="Содержимое 2"/>
          <p:cNvSpPr>
            <a:spLocks noGrp="1"/>
          </p:cNvSpPr>
          <p:nvPr>
            <p:ph idx="1"/>
          </p:nvPr>
        </p:nvSpPr>
        <p:spPr/>
        <p:txBody>
          <a:bodyPr/>
          <a:lstStyle/>
          <a:p>
            <a:r>
              <a:rPr lang="uk-UA" dirty="0" smtClean="0"/>
              <a:t>Специфічні послідовності ДНК — мігруючі генетичні елементи;</a:t>
            </a:r>
          </a:p>
          <a:p>
            <a:r>
              <a:rPr lang="uk-UA" dirty="0" smtClean="0"/>
              <a:t>Деякі віруси (вірус кору, краснухи, грипу);</a:t>
            </a:r>
          </a:p>
          <a:p>
            <a:r>
              <a:rPr lang="uk-UA" dirty="0" smtClean="0"/>
              <a:t>Продукти обміну речовин (продукти окислення ліпідів);</a:t>
            </a:r>
          </a:p>
          <a:p>
            <a:r>
              <a:rPr lang="uk-UA" dirty="0" smtClean="0"/>
              <a:t>Антигени деяких мікроорганізмів.</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Рисунок 3" descr="intro.jpg"/>
          <p:cNvPicPr>
            <a:picLocks noChangeAspect="1"/>
          </p:cNvPicPr>
          <p:nvPr/>
        </p:nvPicPr>
        <p:blipFill>
          <a:blip r:embed="rId2" cstate="print"/>
          <a:srcRect/>
          <a:stretch>
            <a:fillRect/>
          </a:stretch>
        </p:blipFill>
        <p:spPr bwMode="auto">
          <a:xfrm>
            <a:off x="5715000" y="0"/>
            <a:ext cx="3429000" cy="1676400"/>
          </a:xfrm>
          <a:prstGeom prst="rect">
            <a:avLst/>
          </a:prstGeom>
          <a:noFill/>
          <a:ln w="9525">
            <a:noFill/>
            <a:miter lim="800000"/>
            <a:headEnd/>
            <a:tailEnd/>
          </a:ln>
        </p:spPr>
      </p:pic>
      <p:sp>
        <p:nvSpPr>
          <p:cNvPr id="2" name="Заголовок 1"/>
          <p:cNvSpPr>
            <a:spLocks noGrp="1"/>
          </p:cNvSpPr>
          <p:nvPr>
            <p:ph type="title"/>
          </p:nvPr>
        </p:nvSpPr>
        <p:spPr/>
        <p:txBody>
          <a:bodyPr>
            <a:normAutofit fontScale="90000"/>
          </a:bodyPr>
          <a:lstStyle/>
          <a:p>
            <a:r>
              <a:rPr lang="ru-RU" dirty="0" err="1" smtClean="0"/>
              <a:t>Вступ</a:t>
            </a:r>
            <a:r>
              <a:rPr lang="ru-RU" dirty="0" smtClean="0"/>
              <a:t> </a:t>
            </a:r>
            <a:br>
              <a:rPr lang="ru-RU" dirty="0" smtClean="0"/>
            </a:br>
            <a:endParaRPr lang="ru-RU" dirty="0"/>
          </a:p>
        </p:txBody>
      </p:sp>
      <p:sp>
        <p:nvSpPr>
          <p:cNvPr id="3" name="Содержимое 2"/>
          <p:cNvSpPr>
            <a:spLocks noGrp="1"/>
          </p:cNvSpPr>
          <p:nvPr>
            <p:ph idx="1"/>
          </p:nvPr>
        </p:nvSpPr>
        <p:spPr/>
        <p:txBody>
          <a:bodyPr>
            <a:normAutofit/>
          </a:bodyPr>
          <a:lstStyle/>
          <a:p>
            <a:r>
              <a:rPr lang="uk-UA" dirty="0" smtClean="0"/>
              <a:t> Завдання, яке давно вже постало перед генетиками, - викликати спадкові зміни генів - досить складне. Але щоб викликані зміни передалися нащадкам, потрібно змінити ті гени, які знаходяться в чоловічих статевих клітинах. Не випадково численні спроби штучно викликати мутації  протягом довгого часу закінчувалися невдачами. Різні впливи не досягають генів статевих клітин або досягають їх уже в сильно зміненому вигляді.</a:t>
            </a:r>
          </a:p>
          <a:p>
            <a:endParaRPr lang="ru-RU" dirty="0" smtClean="0"/>
          </a:p>
          <a:p>
            <a:endParaRPr lang="ru-RU" dirty="0" smtClean="0"/>
          </a:p>
          <a:p>
            <a:endParaRPr lang="ru-RU"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fontAlgn="auto" hangingPunct="1">
              <a:spcAft>
                <a:spcPts val="0"/>
              </a:spcAft>
              <a:defRPr/>
            </a:pPr>
            <a:r>
              <a:rPr lang="ru-RU" sz="6600" i="1" dirty="0" err="1" smtClean="0">
                <a:solidFill>
                  <a:srgbClr val="002060"/>
                </a:solidFill>
                <a:effectLst>
                  <a:outerShdw blurRad="38100" dist="38100" dir="2700000" algn="tl">
                    <a:srgbClr val="000000">
                      <a:alpha val="43137"/>
                    </a:srgbClr>
                  </a:outerShdw>
                </a:effectLst>
              </a:rPr>
              <a:t>Мутації</a:t>
            </a:r>
            <a:endParaRPr lang="ru-RU" sz="6600" i="1" dirty="0">
              <a:solidFill>
                <a:srgbClr val="002060"/>
              </a:solidFill>
              <a:effectLst>
                <a:outerShdw blurRad="38100" dist="38100" dir="2700000" algn="tl">
                  <a:srgbClr val="000000">
                    <a:alpha val="43137"/>
                  </a:srgbClr>
                </a:outerShdw>
              </a:effectLst>
            </a:endParaRPr>
          </a:p>
        </p:txBody>
      </p:sp>
      <p:sp>
        <p:nvSpPr>
          <p:cNvPr id="3" name="Содержимое 2"/>
          <p:cNvSpPr>
            <a:spLocks noGrp="1"/>
          </p:cNvSpPr>
          <p:nvPr>
            <p:ph idx="1"/>
          </p:nvPr>
        </p:nvSpPr>
        <p:spPr/>
        <p:txBody>
          <a:bodyPr>
            <a:normAutofit fontScale="92500" lnSpcReduction="10000"/>
          </a:bodyPr>
          <a:lstStyle/>
          <a:p>
            <a:pPr marL="548640" indent="-411480" eaLnBrk="1" fontAlgn="auto" hangingPunct="1">
              <a:spcAft>
                <a:spcPts val="0"/>
              </a:spcAft>
              <a:buClr>
                <a:schemeClr val="tx1">
                  <a:shade val="95000"/>
                </a:schemeClr>
              </a:buClr>
              <a:buFont typeface="Wingdings 2"/>
              <a:buChar char=""/>
              <a:defRPr/>
            </a:pPr>
            <a:r>
              <a:rPr lang="ru-RU" b="1" i="1" dirty="0" err="1" smtClean="0"/>
              <a:t>Мутація</a:t>
            </a:r>
            <a:r>
              <a:rPr lang="ru-RU" dirty="0" smtClean="0"/>
              <a:t> (</a:t>
            </a:r>
            <a:r>
              <a:rPr lang="ru-RU" dirty="0" err="1" smtClean="0"/>
              <a:t>від</a:t>
            </a:r>
            <a:r>
              <a:rPr lang="ru-RU" dirty="0" smtClean="0"/>
              <a:t> лат. mutatio - </a:t>
            </a:r>
            <a:r>
              <a:rPr lang="ru-RU" dirty="0" err="1" smtClean="0"/>
              <a:t>зміна</a:t>
            </a:r>
            <a:r>
              <a:rPr lang="ru-RU" dirty="0" smtClean="0"/>
              <a:t>) – </a:t>
            </a:r>
            <a:r>
              <a:rPr lang="ru-RU" dirty="0" err="1" smtClean="0"/>
              <a:t>будь-яка</a:t>
            </a:r>
            <a:r>
              <a:rPr lang="ru-RU" dirty="0" smtClean="0"/>
              <a:t> </a:t>
            </a:r>
            <a:r>
              <a:rPr lang="ru-RU" dirty="0" err="1" smtClean="0"/>
              <a:t>зміна</a:t>
            </a:r>
            <a:r>
              <a:rPr lang="ru-RU" dirty="0" smtClean="0"/>
              <a:t> в </a:t>
            </a:r>
            <a:r>
              <a:rPr lang="ru-RU" dirty="0" err="1" smtClean="0"/>
              <a:t>послідовності</a:t>
            </a:r>
            <a:r>
              <a:rPr lang="ru-RU" dirty="0" smtClean="0"/>
              <a:t> ДНК.</a:t>
            </a:r>
          </a:p>
          <a:p>
            <a:pPr marL="548640" indent="-411480">
              <a:buClr>
                <a:schemeClr val="tx1">
                  <a:shade val="95000"/>
                </a:schemeClr>
              </a:buClr>
              <a:buFont typeface="Wingdings 2"/>
              <a:buChar char=""/>
              <a:defRPr/>
            </a:pPr>
            <a:r>
              <a:rPr lang="uk-UA" dirty="0" smtClean="0"/>
              <a:t>Зазвичай ДНК точно копіюється при процесі реплікації і зберігається незмінною між двома послідовними реплікаціями. Але зрідка відбуваються помилки і послідовність ДНК змінюється - ці помилки називаються мутаціями. Мутація - це стійка успадкована зміна ДНК, незалежно від її функціональної значущості. Це визначення має на увазі зміну в первинній </a:t>
            </a:r>
            <a:r>
              <a:rPr lang="uk-UA" dirty="0" err="1" smtClean="0"/>
              <a:t>нуклеотидній</a:t>
            </a:r>
            <a:r>
              <a:rPr lang="uk-UA" dirty="0" smtClean="0"/>
              <a:t> послідовності, а зміни іншого роду, наприклад </a:t>
            </a:r>
            <a:r>
              <a:rPr lang="uk-UA" dirty="0" err="1" smtClean="0"/>
              <a:t>метилювання</a:t>
            </a:r>
            <a:r>
              <a:rPr lang="uk-UA" dirty="0" smtClean="0"/>
              <a:t>, зазвичай відносять до епігенетичних подій.</a:t>
            </a:r>
          </a:p>
          <a:p>
            <a:pPr marL="548640" indent="-411480" eaLnBrk="1" fontAlgn="auto" hangingPunct="1">
              <a:spcAft>
                <a:spcPts val="0"/>
              </a:spcAft>
              <a:buClr>
                <a:schemeClr val="tx1">
                  <a:shade val="95000"/>
                </a:schemeClr>
              </a:buClr>
              <a:buFont typeface="Wingdings 2"/>
              <a:buChar char=""/>
              <a:defRPr/>
            </a:pPr>
            <a:endParaRPr lang="ru-RU" dirty="0" smtClean="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81000"/>
            <a:ext cx="7696200" cy="6096000"/>
          </a:xfrm>
        </p:spPr>
        <p:txBody>
          <a:bodyPr>
            <a:normAutofit fontScale="92500" lnSpcReduction="20000"/>
          </a:bodyPr>
          <a:lstStyle/>
          <a:p>
            <a:pPr marL="548640" indent="-411480" eaLnBrk="1" fontAlgn="auto" hangingPunct="1">
              <a:spcAft>
                <a:spcPts val="0"/>
              </a:spcAft>
              <a:buClr>
                <a:schemeClr val="tx1">
                  <a:shade val="95000"/>
                </a:schemeClr>
              </a:buClr>
              <a:buFont typeface="Wingdings 2"/>
              <a:buChar char=""/>
              <a:defRPr/>
            </a:pPr>
            <a:r>
              <a:rPr lang="ru-RU" sz="4100" b="1" i="1" dirty="0" err="1" smtClean="0">
                <a:solidFill>
                  <a:srgbClr val="002060"/>
                </a:solidFill>
              </a:rPr>
              <a:t>Мутації</a:t>
            </a:r>
            <a:r>
              <a:rPr lang="ru-RU" sz="4100" b="1" i="1" dirty="0" smtClean="0">
                <a:solidFill>
                  <a:srgbClr val="002060"/>
                </a:solidFill>
              </a:rPr>
              <a:t> </a:t>
            </a:r>
            <a:r>
              <a:rPr lang="ru-RU" sz="4100" dirty="0" smtClean="0"/>
              <a:t>в </a:t>
            </a:r>
            <a:r>
              <a:rPr lang="ru-RU" sz="4100" dirty="0" err="1" smtClean="0"/>
              <a:t>статевих</a:t>
            </a:r>
            <a:r>
              <a:rPr lang="ru-RU" sz="4100" dirty="0" smtClean="0"/>
              <a:t> </a:t>
            </a:r>
            <a:r>
              <a:rPr lang="ru-RU" sz="4100" dirty="0" err="1" smtClean="0"/>
              <a:t>клітинах</a:t>
            </a:r>
            <a:r>
              <a:rPr lang="ru-RU" sz="4100" dirty="0" smtClean="0"/>
              <a:t> </a:t>
            </a:r>
            <a:r>
              <a:rPr lang="ru-RU" sz="4100" dirty="0" err="1" smtClean="0"/>
              <a:t>батьків</a:t>
            </a:r>
            <a:r>
              <a:rPr lang="ru-RU" sz="4100" dirty="0" smtClean="0"/>
              <a:t> </a:t>
            </a:r>
            <a:r>
              <a:rPr lang="ru-RU" sz="4100" dirty="0" err="1" smtClean="0"/>
              <a:t>успадковуються</a:t>
            </a:r>
            <a:r>
              <a:rPr lang="ru-RU" sz="4100" dirty="0" smtClean="0"/>
              <a:t> </a:t>
            </a:r>
            <a:r>
              <a:rPr lang="ru-RU" sz="4100" dirty="0" err="1" smtClean="0"/>
              <a:t>дітьми</a:t>
            </a:r>
            <a:r>
              <a:rPr lang="ru-RU" sz="4100" dirty="0" smtClean="0"/>
              <a:t>. </a:t>
            </a:r>
          </a:p>
          <a:p>
            <a:pPr marL="548640" indent="-411480">
              <a:buClr>
                <a:schemeClr val="tx1">
                  <a:shade val="95000"/>
                </a:schemeClr>
              </a:buClr>
              <a:buFont typeface="Wingdings 2"/>
              <a:buChar char=""/>
              <a:defRPr/>
            </a:pPr>
            <a:r>
              <a:rPr lang="ru-RU" sz="4100" dirty="0" smtClean="0"/>
              <a:t> </a:t>
            </a:r>
            <a:r>
              <a:rPr lang="uk-UA" sz="3200" dirty="0" smtClean="0"/>
              <a:t>Індукованими називають мутації, які виникають в результаті мутагенних впливів в експериментальних умовах або при несприятливих впливах навколишнього середовища. Серед найважливіших мутагенних факторів, перш за все, необхідно відзначити хімічні мутагени - органічні та неорганічні речовини, що викликають мутації, а також іонізуюче випромінювання.</a:t>
            </a:r>
          </a:p>
          <a:p>
            <a:pPr marL="548640" indent="-411480" eaLnBrk="1" fontAlgn="auto" hangingPunct="1">
              <a:spcAft>
                <a:spcPts val="0"/>
              </a:spcAft>
              <a:buClr>
                <a:schemeClr val="tx1">
                  <a:shade val="95000"/>
                </a:schemeClr>
              </a:buClr>
              <a:buFont typeface="Wingdings 2"/>
              <a:buChar char=""/>
              <a:defRPr/>
            </a:pPr>
            <a:endParaRPr lang="ru-RU" sz="4100" dirty="0" smtClean="0"/>
          </a:p>
          <a:p>
            <a:pPr marL="548640" indent="-411480" eaLnBrk="1" fontAlgn="auto" hangingPunct="1">
              <a:spcAft>
                <a:spcPts val="0"/>
              </a:spcAft>
              <a:buClr>
                <a:schemeClr val="tx1">
                  <a:shade val="95000"/>
                </a:schemeClr>
              </a:buClr>
              <a:buFont typeface="Wingdings 2"/>
              <a:buChar char=""/>
              <a:defRPr/>
            </a:pPr>
            <a:endParaRPr lang="ru-RU" dirty="0"/>
          </a:p>
        </p:txBody>
      </p:sp>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09800" y="1066800"/>
            <a:ext cx="6172200" cy="1894362"/>
          </a:xfrm>
        </p:spPr>
        <p:txBody>
          <a:bodyPr>
            <a:noAutofit/>
          </a:bodyPr>
          <a:lstStyle/>
          <a:p>
            <a:pPr eaLnBrk="1" fontAlgn="auto" hangingPunct="1">
              <a:spcAft>
                <a:spcPts val="0"/>
              </a:spcAft>
              <a:defRPr/>
            </a:pPr>
            <a:r>
              <a:rPr lang="ru-RU" sz="4000" i="1" dirty="0" err="1" smtClean="0">
                <a:solidFill>
                  <a:srgbClr val="002060"/>
                </a:solidFill>
                <a:effectLst>
                  <a:outerShdw blurRad="38100" dist="38100" dir="2700000" algn="tl">
                    <a:srgbClr val="000000">
                      <a:alpha val="43137"/>
                    </a:srgbClr>
                  </a:outerShdw>
                </a:effectLst>
              </a:rPr>
              <a:t>Класифікація</a:t>
            </a:r>
            <a:r>
              <a:rPr lang="ru-RU" sz="4000" i="1" dirty="0" smtClean="0">
                <a:solidFill>
                  <a:srgbClr val="002060"/>
                </a:solidFill>
                <a:effectLst>
                  <a:outerShdw blurRad="38100" dist="38100" dir="2700000" algn="tl">
                    <a:srgbClr val="000000">
                      <a:alpha val="43137"/>
                    </a:srgbClr>
                  </a:outerShdw>
                </a:effectLst>
              </a:rPr>
              <a:t> </a:t>
            </a:r>
            <a:r>
              <a:rPr lang="ru-RU" sz="4000" i="1" dirty="0" err="1" smtClean="0">
                <a:solidFill>
                  <a:srgbClr val="002060"/>
                </a:solidFill>
                <a:effectLst>
                  <a:outerShdw blurRad="38100" dist="38100" dir="2700000" algn="tl">
                    <a:srgbClr val="000000">
                      <a:alpha val="43137"/>
                    </a:srgbClr>
                  </a:outerShdw>
                </a:effectLst>
              </a:rPr>
              <a:t>мутацій</a:t>
            </a:r>
            <a:r>
              <a:rPr lang="ru-RU" sz="4000" i="1" dirty="0" smtClean="0">
                <a:solidFill>
                  <a:srgbClr val="002060"/>
                </a:solidFill>
                <a:effectLst>
                  <a:outerShdw blurRad="38100" dist="38100" dir="2700000" algn="tl">
                    <a:srgbClr val="000000">
                      <a:alpha val="43137"/>
                    </a:srgbClr>
                  </a:outerShdw>
                </a:effectLst>
              </a:rPr>
              <a:t/>
            </a:r>
            <a:br>
              <a:rPr lang="ru-RU" sz="4000" i="1" dirty="0" smtClean="0">
                <a:solidFill>
                  <a:srgbClr val="002060"/>
                </a:solidFill>
                <a:effectLst>
                  <a:outerShdw blurRad="38100" dist="38100" dir="2700000" algn="tl">
                    <a:srgbClr val="000000">
                      <a:alpha val="43137"/>
                    </a:srgbClr>
                  </a:outerShdw>
                </a:effectLst>
              </a:rPr>
            </a:br>
            <a:endParaRPr lang="ru-RU" sz="4000" dirty="0">
              <a:solidFill>
                <a:srgbClr val="002060"/>
              </a:solidFill>
            </a:endParaRPr>
          </a:p>
        </p:txBody>
      </p:sp>
      <p:sp>
        <p:nvSpPr>
          <p:cNvPr id="3" name="Подзаголовок 2"/>
          <p:cNvSpPr>
            <a:spLocks noGrp="1"/>
          </p:cNvSpPr>
          <p:nvPr>
            <p:ph type="subTitle" idx="1"/>
          </p:nvPr>
        </p:nvSpPr>
        <p:spPr>
          <a:xfrm>
            <a:off x="2209800" y="3352800"/>
            <a:ext cx="6172200" cy="1600200"/>
          </a:xfrm>
        </p:spPr>
        <p:txBody>
          <a:bodyPr>
            <a:normAutofit/>
          </a:bodyPr>
          <a:lstStyle/>
          <a:p>
            <a:pPr eaLnBrk="1" fontAlgn="auto" hangingPunct="1">
              <a:spcAft>
                <a:spcPts val="0"/>
              </a:spcAft>
              <a:buClr>
                <a:schemeClr val="tx1">
                  <a:shade val="95000"/>
                </a:schemeClr>
              </a:buClr>
              <a:buFont typeface="Wingdings 2"/>
              <a:buNone/>
              <a:defRPr/>
            </a:pPr>
            <a:r>
              <a:rPr lang="ru-RU" sz="2400" u="sng" dirty="0" err="1" smtClean="0">
                <a:effectLst>
                  <a:outerShdw blurRad="38100" dist="38100" dir="2700000" algn="tl">
                    <a:srgbClr val="000000">
                      <a:alpha val="43137"/>
                    </a:srgbClr>
                  </a:outerShdw>
                </a:effectLst>
              </a:rPr>
              <a:t>Основними</a:t>
            </a:r>
            <a:r>
              <a:rPr lang="ru-RU" sz="2400" u="sng" dirty="0" smtClean="0">
                <a:effectLst>
                  <a:outerShdw blurRad="38100" dist="38100" dir="2700000" algn="tl">
                    <a:srgbClr val="000000">
                      <a:alpha val="43137"/>
                    </a:srgbClr>
                  </a:outerShdw>
                </a:effectLst>
              </a:rPr>
              <a:t> як для </a:t>
            </a:r>
            <a:r>
              <a:rPr lang="ru-RU" sz="2400" u="sng" dirty="0" err="1" smtClean="0">
                <a:effectLst>
                  <a:outerShdw blurRad="38100" dist="38100" dir="2700000" algn="tl">
                    <a:srgbClr val="000000">
                      <a:alpha val="43137"/>
                    </a:srgbClr>
                  </a:outerShdw>
                </a:effectLst>
              </a:rPr>
              <a:t>спонтаного</a:t>
            </a:r>
            <a:r>
              <a:rPr lang="ru-RU" sz="2400" u="sng" dirty="0" smtClean="0">
                <a:effectLst>
                  <a:outerShdw blurRad="38100" dist="38100" dir="2700000" algn="tl">
                    <a:srgbClr val="000000">
                      <a:alpha val="43137"/>
                    </a:srgbClr>
                  </a:outerShdw>
                </a:effectLst>
              </a:rPr>
              <a:t>, так </a:t>
            </a:r>
            <a:r>
              <a:rPr lang="ru-RU" sz="2400" u="sng" dirty="0" err="1" smtClean="0">
                <a:effectLst>
                  <a:outerShdw blurRad="38100" dist="38100" dir="2700000" algn="tl">
                    <a:srgbClr val="000000">
                      <a:alpha val="43137"/>
                    </a:srgbClr>
                  </a:outerShdw>
                </a:effectLst>
              </a:rPr>
              <a:t>і</a:t>
            </a:r>
            <a:r>
              <a:rPr lang="ru-RU" sz="2400" u="sng" dirty="0" smtClean="0">
                <a:effectLst>
                  <a:outerShdw blurRad="38100" dist="38100" dir="2700000" algn="tl">
                    <a:srgbClr val="000000">
                      <a:alpha val="43137"/>
                    </a:srgbClr>
                  </a:outerShdw>
                </a:effectLst>
              </a:rPr>
              <a:t> для </a:t>
            </a:r>
            <a:r>
              <a:rPr lang="ru-RU" sz="2400" u="sng" dirty="0" err="1" smtClean="0">
                <a:effectLst>
                  <a:outerShdw blurRad="38100" dist="38100" dir="2700000" algn="tl">
                    <a:srgbClr val="000000">
                      <a:alpha val="43137"/>
                    </a:srgbClr>
                  </a:outerShdw>
                </a:effectLst>
              </a:rPr>
              <a:t>індукованого</a:t>
            </a:r>
            <a:r>
              <a:rPr lang="ru-RU" sz="2400" u="sng" dirty="0" smtClean="0">
                <a:effectLst>
                  <a:outerShdw blurRad="38100" dist="38100" dir="2700000" algn="tl">
                    <a:srgbClr val="000000">
                      <a:alpha val="43137"/>
                    </a:srgbClr>
                  </a:outerShdw>
                </a:effectLst>
              </a:rPr>
              <a:t> мутагенезу </a:t>
            </a:r>
            <a:r>
              <a:rPr lang="ru-RU" sz="2400" u="sng" dirty="0" err="1" smtClean="0">
                <a:effectLst>
                  <a:outerShdw blurRad="38100" dist="38100" dir="2700000" algn="tl">
                    <a:srgbClr val="000000">
                      <a:alpha val="43137"/>
                    </a:srgbClr>
                  </a:outerShdw>
                </a:effectLst>
              </a:rPr>
              <a:t>є</a:t>
            </a:r>
            <a:r>
              <a:rPr lang="ru-RU" sz="2400" u="sng" dirty="0" smtClean="0">
                <a:effectLst>
                  <a:outerShdw blurRad="38100" dist="38100" dir="2700000" algn="tl">
                    <a:srgbClr val="000000">
                      <a:alpha val="43137"/>
                    </a:srgbClr>
                  </a:outerShdw>
                </a:effectLst>
              </a:rPr>
              <a:t> три </a:t>
            </a:r>
            <a:r>
              <a:rPr lang="ru-RU" sz="2400" u="sng" dirty="0" err="1" smtClean="0">
                <a:effectLst>
                  <a:outerShdw blurRad="38100" dist="38100" dir="2700000" algn="tl">
                    <a:srgbClr val="000000">
                      <a:alpha val="43137"/>
                    </a:srgbClr>
                  </a:outerShdw>
                </a:effectLst>
              </a:rPr>
              <a:t>категорії</a:t>
            </a:r>
            <a:r>
              <a:rPr lang="ru-RU" sz="2400" u="sng" dirty="0" smtClean="0">
                <a:effectLst>
                  <a:outerShdw blurRad="38100" dist="38100" dir="2700000" algn="tl">
                    <a:srgbClr val="000000">
                      <a:alpha val="43137"/>
                    </a:srgbClr>
                  </a:outerShdw>
                </a:effectLst>
              </a:rPr>
              <a:t> </a:t>
            </a:r>
            <a:r>
              <a:rPr lang="ru-RU" sz="2400" u="sng" dirty="0" err="1" smtClean="0">
                <a:effectLst>
                  <a:outerShdw blurRad="38100" dist="38100" dir="2700000" algn="tl">
                    <a:srgbClr val="000000">
                      <a:alpha val="43137"/>
                    </a:srgbClr>
                  </a:outerShdw>
                </a:effectLst>
              </a:rPr>
              <a:t>мутацій</a:t>
            </a:r>
            <a:r>
              <a:rPr lang="ru-RU" sz="2400" u="sng" dirty="0" smtClean="0">
                <a:effectLst>
                  <a:outerShdw blurRad="38100" dist="38100" dir="2700000" algn="tl">
                    <a:srgbClr val="000000">
                      <a:alpha val="43137"/>
                    </a:srgbClr>
                  </a:outerShdw>
                </a:effectLst>
              </a:rPr>
              <a:t>.</a:t>
            </a:r>
            <a:br>
              <a:rPr lang="ru-RU" sz="2400" u="sng" dirty="0" smtClean="0">
                <a:effectLst>
                  <a:outerShdw blurRad="38100" dist="38100" dir="2700000" algn="tl">
                    <a:srgbClr val="000000">
                      <a:alpha val="43137"/>
                    </a:srgbClr>
                  </a:outerShdw>
                </a:effectLst>
              </a:rPr>
            </a:br>
            <a:endParaRPr lang="ru-RU" sz="2400" dirty="0" smtClean="0"/>
          </a:p>
          <a:p>
            <a:pPr eaLnBrk="1" fontAlgn="auto" hangingPunct="1">
              <a:spcAft>
                <a:spcPts val="0"/>
              </a:spcAft>
              <a:buClr>
                <a:schemeClr val="tx1">
                  <a:shade val="95000"/>
                </a:schemeClr>
              </a:buClr>
              <a:buFont typeface="Wingdings 2"/>
              <a:buNone/>
              <a:defRPr/>
            </a:pPr>
            <a:endParaRPr lang="ru-RU" dirty="0"/>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par>
                                <p:cTn id="8" presetID="24" presetClass="entr" presetSubtype="0" fill="hold" nodeType="withEffect">
                                  <p:stCondLst>
                                    <p:cond delay="1000"/>
                                  </p:stCondLst>
                                  <p:childTnLst>
                                    <p:set>
                                      <p:cBhvr>
                                        <p:cTn id="9" dur="1" fill="hold">
                                          <p:stCondLst>
                                            <p:cond delay="0"/>
                                          </p:stCondLst>
                                        </p:cTn>
                                        <p:tgtEl>
                                          <p:spTgt spid="3">
                                            <p:txEl>
                                              <p:pRg st="0" end="0"/>
                                            </p:txEl>
                                          </p:spTgt>
                                        </p:tgtEl>
                                        <p:attrNameLst>
                                          <p:attrName>style.visibility</p:attrName>
                                        </p:attrNameLst>
                                      </p:cBhvr>
                                      <p:to>
                                        <p:strVal val="visible"/>
                                      </p:to>
                                    </p:set>
                                    <p:anim to="" calcmode="lin" valueType="num">
                                      <p:cBhvr>
                                        <p:cTn id="10"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fontAlgn="auto" hangingPunct="1">
              <a:spcAft>
                <a:spcPts val="0"/>
              </a:spcAft>
              <a:defRPr/>
            </a:pPr>
            <a:r>
              <a:rPr lang="ru-RU" dirty="0" err="1" smtClean="0">
                <a:solidFill>
                  <a:srgbClr val="002060"/>
                </a:solidFill>
              </a:rPr>
              <a:t>Геномні</a:t>
            </a:r>
            <a:r>
              <a:rPr lang="ru-RU" dirty="0" smtClean="0">
                <a:solidFill>
                  <a:srgbClr val="002060"/>
                </a:solidFill>
              </a:rPr>
              <a:t> </a:t>
            </a:r>
            <a:r>
              <a:rPr lang="ru-RU" dirty="0" err="1" smtClean="0">
                <a:solidFill>
                  <a:srgbClr val="002060"/>
                </a:solidFill>
              </a:rPr>
              <a:t>мутації</a:t>
            </a:r>
            <a:r>
              <a:rPr lang="ru-RU" dirty="0" smtClean="0"/>
              <a:t>.</a:t>
            </a:r>
            <a:endParaRPr lang="ru-RU" dirty="0"/>
          </a:p>
        </p:txBody>
      </p:sp>
      <p:sp>
        <p:nvSpPr>
          <p:cNvPr id="3" name="Содержимое 2"/>
          <p:cNvSpPr>
            <a:spLocks noGrp="1"/>
          </p:cNvSpPr>
          <p:nvPr>
            <p:ph idx="1"/>
          </p:nvPr>
        </p:nvSpPr>
        <p:spPr/>
        <p:txBody>
          <a:bodyPr>
            <a:normAutofit fontScale="77500" lnSpcReduction="20000"/>
          </a:bodyPr>
          <a:lstStyle/>
          <a:p>
            <a:pPr marL="548640" indent="-411480" eaLnBrk="1" fontAlgn="auto" hangingPunct="1">
              <a:spcAft>
                <a:spcPts val="0"/>
              </a:spcAft>
              <a:buClr>
                <a:schemeClr val="tx1">
                  <a:shade val="95000"/>
                </a:schemeClr>
              </a:buClr>
              <a:buNone/>
              <a:defRPr/>
            </a:pPr>
            <a:endParaRPr lang="ru-RU" dirty="0" smtClean="0"/>
          </a:p>
          <a:p>
            <a:pPr marL="548640" indent="-411480">
              <a:buClr>
                <a:schemeClr val="tx1">
                  <a:shade val="95000"/>
                </a:schemeClr>
              </a:buClr>
              <a:buFont typeface="Wingdings 2"/>
              <a:buChar char=""/>
              <a:defRPr/>
            </a:pPr>
            <a:r>
              <a:rPr lang="uk-UA" dirty="0" smtClean="0"/>
              <a:t>У результаті мутацій в ядрі зиготи змінюється видове число хромосом. Каріотип особини вивчається на </a:t>
            </a:r>
            <a:r>
              <a:rPr lang="uk-UA" dirty="0" err="1" smtClean="0"/>
              <a:t>метафазних</a:t>
            </a:r>
            <a:r>
              <a:rPr lang="uk-UA" dirty="0" smtClean="0"/>
              <a:t> пластинках. </a:t>
            </a:r>
            <a:r>
              <a:rPr lang="uk-UA" dirty="0" err="1" smtClean="0"/>
              <a:t>Геномні</a:t>
            </a:r>
            <a:r>
              <a:rPr lang="uk-UA" dirty="0" smtClean="0"/>
              <a:t> мутації можуть стосуватися всіх хромосом або окремих хромосом. Ці мутації рідко виявляються життєздатними, частіше вони призводять до летального результату ще в процесі ембріогенезу, або до народження дитини з вадами розумового і фізичного розвитку. Такі синдроми анеуплоїдії у вигляді моно-і </a:t>
            </a:r>
            <a:r>
              <a:rPr lang="uk-UA" dirty="0" err="1" smtClean="0"/>
              <a:t>трисомії</a:t>
            </a:r>
            <a:r>
              <a:rPr lang="uk-UA" dirty="0" smtClean="0"/>
              <a:t> по </a:t>
            </a:r>
            <a:r>
              <a:rPr lang="uk-UA" dirty="0" err="1" smtClean="0"/>
              <a:t>аутосомними</a:t>
            </a:r>
            <a:r>
              <a:rPr lang="uk-UA" dirty="0" smtClean="0"/>
              <a:t> і статевими хромосомами. Зокрема, відомий синдром </a:t>
            </a:r>
            <a:r>
              <a:rPr lang="uk-UA" dirty="0" err="1" smtClean="0"/>
              <a:t>Дауна</a:t>
            </a:r>
            <a:r>
              <a:rPr lang="uk-UA" dirty="0" smtClean="0"/>
              <a:t> обумовлений </a:t>
            </a:r>
            <a:r>
              <a:rPr lang="uk-UA" dirty="0" err="1" smtClean="0"/>
              <a:t>трисомією</a:t>
            </a:r>
            <a:r>
              <a:rPr lang="uk-UA" dirty="0" smtClean="0"/>
              <a:t> по 21-й парі хромосом. Синдром </a:t>
            </a:r>
            <a:r>
              <a:rPr lang="uk-UA" dirty="0" err="1" smtClean="0"/>
              <a:t>Дауна</a:t>
            </a:r>
            <a:r>
              <a:rPr lang="uk-UA" dirty="0" smtClean="0"/>
              <a:t> пов'язаний з порушенням ряду ознак - фізичні вади, розумова відсталість, виражена від легкої дебільності до важких форм ідіотії. Частота даного захворювання в поколінні 1 на 500-700 новонароджених.</a:t>
            </a:r>
          </a:p>
          <a:p>
            <a:pPr marL="548640" indent="-411480" eaLnBrk="1" fontAlgn="auto" hangingPunct="1">
              <a:spcAft>
                <a:spcPts val="0"/>
              </a:spcAft>
              <a:buClr>
                <a:schemeClr val="tx1">
                  <a:shade val="95000"/>
                </a:schemeClr>
              </a:buClr>
              <a:buFont typeface="Wingdings 2"/>
              <a:buChar char=""/>
              <a:defRPr/>
            </a:pPr>
            <a:endParaRPr lang="ru-RU" dirty="0"/>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Текст 5"/>
          <p:cNvSpPr>
            <a:spLocks noGrp="1"/>
          </p:cNvSpPr>
          <p:nvPr>
            <p:ph type="body" idx="2"/>
          </p:nvPr>
        </p:nvSpPr>
        <p:spPr/>
        <p:txBody>
          <a:bodyPr>
            <a:normAutofit fontScale="62500" lnSpcReduction="20000"/>
          </a:bodyPr>
          <a:lstStyle/>
          <a:p>
            <a:pPr eaLnBrk="1" hangingPunct="1"/>
            <a:r>
              <a:rPr lang="ru-RU" sz="2400" dirty="0" err="1" smtClean="0"/>
              <a:t>Хромосоми</a:t>
            </a:r>
            <a:r>
              <a:rPr lang="ru-RU" sz="2400" dirty="0" smtClean="0"/>
              <a:t>, </a:t>
            </a:r>
            <a:r>
              <a:rPr lang="ru-RU" sz="2400" dirty="0" err="1" smtClean="0"/>
              <a:t>що</a:t>
            </a:r>
            <a:r>
              <a:rPr lang="ru-RU" sz="2400" dirty="0" smtClean="0"/>
              <a:t> </a:t>
            </a:r>
            <a:r>
              <a:rPr lang="ru-RU" sz="2400" dirty="0" err="1" smtClean="0"/>
              <a:t>розміщені</a:t>
            </a:r>
            <a:r>
              <a:rPr lang="ru-RU" sz="2400" dirty="0" smtClean="0"/>
              <a:t> по порядку </a:t>
            </a:r>
            <a:r>
              <a:rPr lang="ru-RU" sz="2400" dirty="0" err="1" smtClean="0"/>
              <a:t>величини</a:t>
            </a:r>
            <a:r>
              <a:rPr lang="ru-RU" sz="2400" dirty="0" smtClean="0"/>
              <a:t>, в </a:t>
            </a:r>
            <a:r>
              <a:rPr lang="ru-RU" sz="2400" dirty="0" err="1" smtClean="0"/>
              <a:t>клітині</a:t>
            </a:r>
            <a:r>
              <a:rPr lang="ru-RU" sz="2400" dirty="0" smtClean="0"/>
              <a:t> </a:t>
            </a:r>
            <a:r>
              <a:rPr lang="ru-RU" sz="2400" dirty="0" err="1" smtClean="0"/>
              <a:t>нормальної</a:t>
            </a:r>
            <a:r>
              <a:rPr lang="ru-RU" sz="2400" dirty="0" smtClean="0"/>
              <a:t> </a:t>
            </a:r>
            <a:r>
              <a:rPr lang="ru-RU" sz="2400" dirty="0" err="1" smtClean="0"/>
              <a:t>людини</a:t>
            </a:r>
            <a:r>
              <a:rPr lang="ru-RU" sz="2400" dirty="0" smtClean="0"/>
              <a:t>  </a:t>
            </a:r>
            <a:r>
              <a:rPr lang="ru-RU" sz="2400" dirty="0" err="1" smtClean="0"/>
              <a:t>і</a:t>
            </a:r>
            <a:r>
              <a:rPr lang="ru-RU" sz="2400" dirty="0" smtClean="0"/>
              <a:t> </a:t>
            </a:r>
            <a:r>
              <a:rPr lang="ru-RU" sz="2400" dirty="0" err="1" smtClean="0"/>
              <a:t>людини</a:t>
            </a:r>
            <a:r>
              <a:rPr lang="ru-RU" sz="2400" dirty="0" smtClean="0"/>
              <a:t>, яка хвора синдромом Дауна</a:t>
            </a:r>
            <a:br>
              <a:rPr lang="ru-RU" sz="2400" dirty="0" smtClean="0"/>
            </a:br>
            <a:endParaRPr lang="ru-RU" sz="2400" dirty="0" smtClean="0"/>
          </a:p>
        </p:txBody>
      </p:sp>
      <p:pic>
        <p:nvPicPr>
          <p:cNvPr id="10243" name="Содержимое 3" descr="chromosomes.gif"/>
          <p:cNvPicPr>
            <a:picLocks noGrp="1" noChangeAspect="1"/>
          </p:cNvPicPr>
          <p:nvPr>
            <p:ph sz="half" idx="1"/>
          </p:nvPr>
        </p:nvPicPr>
        <p:blipFill>
          <a:blip r:embed="rId2" cstate="print"/>
          <a:stretch>
            <a:fillRect/>
          </a:stretch>
        </p:blipFill>
        <p:spPr>
          <a:xfrm>
            <a:off x="2705100" y="2273617"/>
            <a:ext cx="2743200" cy="4091940"/>
          </a:xfrm>
        </p:spPr>
      </p:pic>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nodeType="withEffect">
                                  <p:stCondLst>
                                    <p:cond delay="0"/>
                                  </p:stCondLst>
                                  <p:childTnLst>
                                    <p:set>
                                      <p:cBhvr>
                                        <p:cTn id="6" dur="1" fill="hold">
                                          <p:stCondLst>
                                            <p:cond delay="0"/>
                                          </p:stCondLst>
                                        </p:cTn>
                                        <p:tgtEl>
                                          <p:spTgt spid="10243"/>
                                        </p:tgtEl>
                                        <p:attrNameLst>
                                          <p:attrName>style.visibility</p:attrName>
                                        </p:attrNameLst>
                                      </p:cBhvr>
                                      <p:to>
                                        <p:strVal val="visible"/>
                                      </p:to>
                                    </p:set>
                                    <p:anim to="" calcmode="lin" valueType="num">
                                      <p:cBhvr>
                                        <p:cTn id="7" dur="1" fill="hold"/>
                                        <p:tgtEl>
                                          <p:spTgt spid="10243"/>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eaLnBrk="1" fontAlgn="auto" hangingPunct="1">
              <a:spcAft>
                <a:spcPts val="0"/>
              </a:spcAft>
              <a:defRPr/>
            </a:pPr>
            <a:r>
              <a:rPr lang="ru-RU" dirty="0" err="1" smtClean="0">
                <a:solidFill>
                  <a:srgbClr val="002060"/>
                </a:solidFill>
              </a:rPr>
              <a:t>Структурні</a:t>
            </a:r>
            <a:r>
              <a:rPr lang="ru-RU" dirty="0" smtClean="0">
                <a:solidFill>
                  <a:srgbClr val="002060"/>
                </a:solidFill>
              </a:rPr>
              <a:t> </a:t>
            </a:r>
            <a:r>
              <a:rPr lang="ru-RU" dirty="0" err="1" smtClean="0">
                <a:solidFill>
                  <a:srgbClr val="002060"/>
                </a:solidFill>
              </a:rPr>
              <a:t>мутації</a:t>
            </a:r>
            <a:r>
              <a:rPr lang="ru-RU" dirty="0" smtClean="0"/>
              <a:t>.</a:t>
            </a:r>
            <a:br>
              <a:rPr lang="ru-RU" dirty="0" smtClean="0"/>
            </a:br>
            <a:endParaRPr lang="ru-RU" dirty="0"/>
          </a:p>
        </p:txBody>
      </p:sp>
      <p:sp>
        <p:nvSpPr>
          <p:cNvPr id="3" name="Содержимое 2"/>
          <p:cNvSpPr>
            <a:spLocks noGrp="1"/>
          </p:cNvSpPr>
          <p:nvPr>
            <p:ph idx="1"/>
          </p:nvPr>
        </p:nvSpPr>
        <p:spPr>
          <a:xfrm>
            <a:off x="152400" y="1600200"/>
            <a:ext cx="7696200" cy="4800600"/>
          </a:xfrm>
        </p:spPr>
        <p:txBody>
          <a:bodyPr>
            <a:normAutofit fontScale="77500" lnSpcReduction="20000"/>
          </a:bodyPr>
          <a:lstStyle/>
          <a:p>
            <a:pPr marL="548640" indent="-411480">
              <a:buClr>
                <a:schemeClr val="tx1">
                  <a:shade val="95000"/>
                </a:schemeClr>
              </a:buClr>
              <a:buFont typeface="Wingdings 2"/>
              <a:buChar char=""/>
              <a:defRPr/>
            </a:pPr>
            <a:r>
              <a:rPr lang="uk-UA" dirty="0" smtClean="0"/>
              <a:t>В цьому випадку в результаті мутації змінюється структура хромосоми. Основними видами структурних мутацій хромосом є розривні і обмінні аберації. До розривних аберацій відносяться різного роду фрагменти, до обмінних аберацій належать випадки, коли є два розриви і хромосома на їх основі змінюється, - </a:t>
            </a:r>
            <a:r>
              <a:rPr lang="uk-UA" dirty="0" err="1" smtClean="0"/>
              <a:t>транслокація</a:t>
            </a:r>
            <a:r>
              <a:rPr lang="uk-UA" dirty="0" smtClean="0"/>
              <a:t>, інверсії, внутрішні </a:t>
            </a:r>
            <a:r>
              <a:rPr lang="uk-UA" dirty="0" err="1" smtClean="0"/>
              <a:t>делеції</a:t>
            </a:r>
            <a:r>
              <a:rPr lang="uk-UA" dirty="0" smtClean="0"/>
              <a:t>, кільця. Структурні зміни можуть утворюватися переміщенням елементів у вигляді ділянок ДНК, мобільних за своїм становищем в організації генома. Як правило, структурні мутації хромосом призводять до множинних дефектів розвитку. Так, при </a:t>
            </a:r>
            <a:r>
              <a:rPr lang="uk-UA" dirty="0" err="1" smtClean="0"/>
              <a:t>делеції</a:t>
            </a:r>
            <a:r>
              <a:rPr lang="uk-UA" dirty="0" smtClean="0"/>
              <a:t> короткого плеча 5-ї хромосоми спостерігається захворювання, назване синдромом "котячого крику". Крім болючого крику дитини, що нагадує котяче нявкання, обумовленого аномаліями розвитку гортані, для хворих дітей характерні важка розумова відсталість, затримка росту та інші симптоми. Ряд </a:t>
            </a:r>
            <a:r>
              <a:rPr lang="uk-UA" dirty="0" err="1" smtClean="0"/>
              <a:t>транслокацій</a:t>
            </a:r>
            <a:r>
              <a:rPr lang="uk-UA" dirty="0" smtClean="0"/>
              <a:t> і інверсій передаються нащадкам.</a:t>
            </a:r>
          </a:p>
          <a:p>
            <a:pPr marL="548640" indent="-411480" eaLnBrk="1" fontAlgn="auto" hangingPunct="1">
              <a:spcAft>
                <a:spcPts val="0"/>
              </a:spcAft>
              <a:buClr>
                <a:schemeClr val="tx1">
                  <a:shade val="95000"/>
                </a:schemeClr>
              </a:buClr>
              <a:buFont typeface="Wingdings 2"/>
              <a:buChar char=""/>
              <a:defRPr/>
            </a:pPr>
            <a:endParaRPr lang="ru-RU" dirty="0" smtClean="0"/>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344</TotalTime>
  <Words>1516</Words>
  <Application>Microsoft Office PowerPoint</Application>
  <PresentationFormat>Экран (4:3)</PresentationFormat>
  <Paragraphs>71</Paragraphs>
  <Slides>27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27</vt:i4>
      </vt:variant>
    </vt:vector>
  </HeadingPairs>
  <TitlesOfParts>
    <vt:vector size="28" baseType="lpstr">
      <vt:lpstr>Изящная</vt:lpstr>
      <vt:lpstr>Мутації.види мутацій. мутагени  </vt:lpstr>
      <vt:lpstr>Цілі роботи:</vt:lpstr>
      <vt:lpstr>Вступ  </vt:lpstr>
      <vt:lpstr>Мутації</vt:lpstr>
      <vt:lpstr>Слайд 5</vt:lpstr>
      <vt:lpstr>Класифікація мутацій </vt:lpstr>
      <vt:lpstr>Геномні мутації.</vt:lpstr>
      <vt:lpstr>Слайд 8</vt:lpstr>
      <vt:lpstr>Структурні мутації. </vt:lpstr>
      <vt:lpstr>Слайд 10</vt:lpstr>
      <vt:lpstr>Генні мутації. </vt:lpstr>
      <vt:lpstr>Слайд 12</vt:lpstr>
      <vt:lpstr>Слайд 13</vt:lpstr>
      <vt:lpstr>індукований мутагенез </vt:lpstr>
      <vt:lpstr>Слайд 15</vt:lpstr>
      <vt:lpstr>Слайд 16</vt:lpstr>
      <vt:lpstr>Слайд 17</vt:lpstr>
      <vt:lpstr>Слайд 18</vt:lpstr>
      <vt:lpstr>Генна терапія </vt:lpstr>
      <vt:lpstr>Слайд 20</vt:lpstr>
      <vt:lpstr>Легені мишей через 3 дні після зараження їх раковими клітинами: 1 - миша, яка отримала ендостатин; 2 - миша з контрольної групи. Через 11 днів після зараження: 3 - миша, яка отримала ендостатин; 4 - миша з контрольної групи (не отримувала ендостатин).  </vt:lpstr>
      <vt:lpstr>Мутагени. ЇХ класифікація.</vt:lpstr>
      <vt:lpstr>Відкриття мутагенів</vt:lpstr>
      <vt:lpstr>Класифікація мутагенів</vt:lpstr>
      <vt:lpstr>Фізичні мутагени:</vt:lpstr>
      <vt:lpstr>Хімічні мутагени:</vt:lpstr>
      <vt:lpstr>Біологічні Мутагени:</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марі4ка</dc:creator>
  <cp:lastModifiedBy>Admin</cp:lastModifiedBy>
  <cp:revision>23</cp:revision>
  <dcterms:modified xsi:type="dcterms:W3CDTF">2012-02-14T16:13:44Z</dcterms:modified>
</cp:coreProperties>
</file>