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63" r:id="rId11"/>
    <p:sldId id="264" r:id="rId12"/>
    <p:sldId id="266" r:id="rId13"/>
    <p:sldId id="267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9FEC9-FF86-4B3D-B187-C23C9DEEF41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A5C397-4D1D-4930-BC8C-6CCD19D71445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dirty="0" smtClean="0"/>
              <a:t>Білки</a:t>
            </a:r>
            <a:endParaRPr lang="ru-RU" sz="8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 algn="just"/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описані</a:t>
            </a:r>
            <a:r>
              <a:rPr lang="ru-RU" dirty="0" smtClean="0"/>
              <a:t> </a:t>
            </a:r>
            <a:r>
              <a:rPr lang="ru-RU" dirty="0" err="1" smtClean="0"/>
              <a:t>шведським</a:t>
            </a:r>
            <a:r>
              <a:rPr lang="ru-RU" dirty="0" smtClean="0"/>
              <a:t> </a:t>
            </a:r>
            <a:r>
              <a:rPr lang="ru-RU" dirty="0" err="1" smtClean="0"/>
              <a:t>хіміком</a:t>
            </a:r>
            <a:r>
              <a:rPr lang="ru-RU" dirty="0" smtClean="0"/>
              <a:t> </a:t>
            </a:r>
            <a:r>
              <a:rPr lang="ru-RU" dirty="0" err="1" smtClean="0"/>
              <a:t>Єнсом</a:t>
            </a:r>
            <a:r>
              <a:rPr lang="ru-RU" dirty="0" smtClean="0"/>
              <a:t> </a:t>
            </a:r>
            <a:r>
              <a:rPr lang="ru-RU" dirty="0" err="1" smtClean="0"/>
              <a:t>Якобом</a:t>
            </a:r>
            <a:r>
              <a:rPr lang="ru-RU" dirty="0" smtClean="0"/>
              <a:t> </a:t>
            </a:r>
            <a:r>
              <a:rPr lang="ru-RU" dirty="0" err="1" smtClean="0"/>
              <a:t>Берцеліусом</a:t>
            </a:r>
            <a:r>
              <a:rPr lang="ru-RU" dirty="0" smtClean="0"/>
              <a:t> в 1838 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дав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</a:t>
            </a:r>
            <a:r>
              <a:rPr lang="ru-RU" i="1" dirty="0" err="1" smtClean="0"/>
              <a:t>протеїни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el-GR" i="1" dirty="0" smtClean="0"/>
              <a:t>πρώτα</a:t>
            </a:r>
            <a:r>
              <a:rPr lang="el-GR" dirty="0" smtClean="0"/>
              <a:t> — «</a:t>
            </a:r>
            <a:r>
              <a:rPr lang="ru-RU" dirty="0" err="1" smtClean="0"/>
              <a:t>першорядної</a:t>
            </a:r>
            <a:r>
              <a:rPr lang="ru-RU" dirty="0" smtClean="0"/>
              <a:t> </a:t>
            </a:r>
            <a:r>
              <a:rPr lang="ru-RU" dirty="0" err="1" smtClean="0"/>
              <a:t>важливості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11266" name="Picture 2" descr="C:\Documents and Settings\Оля\Рабочий стол\Новая папка (5)\183px-Jons_Jacob_Berzeli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071810"/>
            <a:ext cx="1892294" cy="3214710"/>
          </a:xfrm>
          <a:prstGeom prst="rect">
            <a:avLst/>
          </a:prstGeom>
          <a:noFill/>
        </p:spPr>
      </p:pic>
      <p:pic>
        <p:nvPicPr>
          <p:cNvPr id="11267" name="Picture 3" descr="C:\Documents and Settings\Оля\Рабочий стол\Новая папка (5)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000372"/>
            <a:ext cx="2705100" cy="1685925"/>
          </a:xfrm>
          <a:prstGeom prst="rect">
            <a:avLst/>
          </a:prstGeom>
          <a:noFill/>
        </p:spPr>
      </p:pic>
      <p:pic>
        <p:nvPicPr>
          <p:cNvPr id="11268" name="Picture 4" descr="C:\Documents and Settings\Оля\Рабочий стол\Новая папка (5)\images (1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857760"/>
            <a:ext cx="2714644" cy="1671638"/>
          </a:xfrm>
          <a:prstGeom prst="rect">
            <a:avLst/>
          </a:prstGeom>
          <a:noFill/>
        </p:spPr>
      </p:pic>
      <p:pic>
        <p:nvPicPr>
          <p:cNvPr id="11269" name="Picture 5" descr="C:\Documents and Settings\Оля\Рабочий стол\Новая папка (5)\images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857628"/>
            <a:ext cx="1524000" cy="17716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algn="just"/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їхня</a:t>
            </a:r>
            <a:r>
              <a:rPr lang="ru-RU" dirty="0" smtClean="0"/>
              <a:t> центральна роль в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виявлена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 1926 </a:t>
            </a:r>
            <a:r>
              <a:rPr lang="ru-RU" dirty="0" err="1" smtClean="0"/>
              <a:t>році</a:t>
            </a:r>
            <a:r>
              <a:rPr lang="ru-RU" dirty="0" smtClean="0"/>
              <a:t>, коли Джеймс </a:t>
            </a:r>
            <a:r>
              <a:rPr lang="ru-RU" dirty="0" err="1" smtClean="0"/>
              <a:t>Самнер</a:t>
            </a:r>
            <a:r>
              <a:rPr lang="ru-RU" dirty="0" smtClean="0"/>
              <a:t> показав,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фермент </a:t>
            </a:r>
            <a:r>
              <a:rPr lang="ru-RU" dirty="0" err="1" smtClean="0"/>
              <a:t>уреаза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Documents and Settings\Оля\Рабочий стол\Новая папка (5)\%D0%A4%D0%B0%D0%B9%D0%BBHelicobacter_Pylori_Ureas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857496"/>
            <a:ext cx="1905000" cy="3333750"/>
          </a:xfrm>
          <a:prstGeom prst="rect">
            <a:avLst/>
          </a:prstGeom>
          <a:noFill/>
        </p:spPr>
      </p:pic>
      <p:pic>
        <p:nvPicPr>
          <p:cNvPr id="6147" name="Picture 3" descr="C:\Documents and Settings\Оля\Рабочий стол\Новая папка (5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86"/>
            <a:ext cx="2500330" cy="280037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ru-RU" dirty="0" err="1" smtClean="0"/>
              <a:t>Секвенування</a:t>
            </a:r>
            <a:r>
              <a:rPr lang="ru-RU" dirty="0" smtClean="0"/>
              <a:t> 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 — </a:t>
            </a:r>
            <a:r>
              <a:rPr lang="ru-RU" dirty="0" err="1" smtClean="0"/>
              <a:t>інсуліну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 </a:t>
            </a:r>
            <a:r>
              <a:rPr lang="ru-RU" dirty="0" err="1" smtClean="0"/>
              <a:t>амінокислотної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, принесло Фредерику </a:t>
            </a:r>
            <a:r>
              <a:rPr lang="ru-RU" dirty="0" err="1" smtClean="0"/>
              <a:t>Сенгеру</a:t>
            </a:r>
            <a:r>
              <a:rPr lang="ru-RU" dirty="0" smtClean="0"/>
              <a:t> 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 1958 року.</a:t>
            </a:r>
            <a:endParaRPr lang="ru-RU" dirty="0"/>
          </a:p>
        </p:txBody>
      </p:sp>
      <p:pic>
        <p:nvPicPr>
          <p:cNvPr id="7170" name="Picture 2" descr="C:\Documents and Settings\Оля\Рабочий стол\Новая папка (5)\203px-Frederick_Sang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71810"/>
            <a:ext cx="2500312" cy="3081784"/>
          </a:xfrm>
          <a:prstGeom prst="rect">
            <a:avLst/>
          </a:prstGeom>
          <a:noFill/>
        </p:spPr>
      </p:pic>
      <p:pic>
        <p:nvPicPr>
          <p:cNvPr id="7171" name="Picture 3" descr="C:\Documents and Settings\Оля\Рабочий стол\Новая папка (5)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500438"/>
            <a:ext cx="2362200" cy="193357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algn="just"/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тривимірні</a:t>
            </a:r>
            <a:r>
              <a:rPr lang="ru-RU" dirty="0" smtClean="0"/>
              <a:t> </a:t>
            </a:r>
            <a:r>
              <a:rPr lang="ru-RU" dirty="0" err="1" smtClean="0"/>
              <a:t>структури</a:t>
            </a:r>
            <a:r>
              <a:rPr lang="ru-RU" dirty="0" smtClean="0"/>
              <a:t> </a:t>
            </a:r>
            <a:r>
              <a:rPr lang="ru-RU" dirty="0" err="1" smtClean="0"/>
              <a:t>білків</a:t>
            </a:r>
            <a:r>
              <a:rPr lang="ru-RU" dirty="0" smtClean="0"/>
              <a:t> </a:t>
            </a:r>
            <a:r>
              <a:rPr lang="ru-RU" dirty="0" err="1" smtClean="0"/>
              <a:t>гемоглобіну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міоглобіну</a:t>
            </a:r>
            <a:r>
              <a:rPr lang="ru-RU" dirty="0" smtClean="0"/>
              <a:t>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рентгеноструктурного </a:t>
            </a:r>
            <a:r>
              <a:rPr lang="ru-RU" dirty="0" err="1" smtClean="0"/>
              <a:t>аналізу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smtClean="0"/>
              <a:t>методу, Макс </a:t>
            </a:r>
            <a:r>
              <a:rPr lang="ru-RU" dirty="0" smtClean="0"/>
              <a:t>Перуц </a:t>
            </a:r>
            <a:r>
              <a:rPr lang="ru-RU" dirty="0" err="1" smtClean="0"/>
              <a:t>і</a:t>
            </a:r>
            <a:r>
              <a:rPr lang="ru-RU" dirty="0" smtClean="0"/>
              <a:t> Джон </a:t>
            </a:r>
            <a:r>
              <a:rPr lang="ru-RU" dirty="0" err="1" smtClean="0"/>
              <a:t>Кендрю</a:t>
            </a:r>
            <a:r>
              <a:rPr lang="ru-RU" dirty="0" smtClean="0"/>
              <a:t>,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 1962 </a:t>
            </a:r>
            <a:r>
              <a:rPr lang="ru-RU" dirty="0" smtClean="0"/>
              <a:t>року.</a:t>
            </a:r>
            <a:endParaRPr lang="ru-RU" dirty="0"/>
          </a:p>
        </p:txBody>
      </p:sp>
      <p:pic>
        <p:nvPicPr>
          <p:cNvPr id="8194" name="Picture 2" descr="C:\Documents and Settings\Оля\Рабочий стол\Новая папка (5)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929066"/>
            <a:ext cx="2181225" cy="2105025"/>
          </a:xfrm>
          <a:prstGeom prst="rect">
            <a:avLst/>
          </a:prstGeom>
          <a:noFill/>
        </p:spPr>
      </p:pic>
      <p:pic>
        <p:nvPicPr>
          <p:cNvPr id="8195" name="Picture 3" descr="C:\Documents and Settings\Оля\Рабочий стол\Новая папка (5)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643314"/>
            <a:ext cx="1857380" cy="247650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Презентацію підготувала</a:t>
            </a:r>
          </a:p>
          <a:p>
            <a:pPr algn="ctr">
              <a:buNone/>
            </a:pPr>
            <a:r>
              <a:rPr lang="uk-UA" dirty="0" smtClean="0"/>
              <a:t>Учениця 10-Б класу</a:t>
            </a:r>
          </a:p>
          <a:p>
            <a:pPr algn="ctr">
              <a:buNone/>
            </a:pPr>
            <a:r>
              <a:rPr lang="uk-UA" dirty="0" err="1" smtClean="0"/>
              <a:t>Криницька</a:t>
            </a:r>
            <a:r>
              <a:rPr lang="uk-UA" dirty="0" smtClean="0"/>
              <a:t> Наталія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vi-VN" b="1" dirty="0" smtClean="0"/>
              <a:t>Білки́</a:t>
            </a:r>
            <a:r>
              <a:rPr lang="vi-VN" dirty="0" smtClean="0"/>
              <a:t> — складні високомолекулярні </a:t>
            </a:r>
            <a:r>
              <a:rPr lang="vi-VN" dirty="0" smtClean="0"/>
              <a:t>природні</a:t>
            </a:r>
            <a:r>
              <a:rPr lang="uk-UA" dirty="0" smtClean="0"/>
              <a:t> </a:t>
            </a:r>
            <a:r>
              <a:rPr lang="vi-VN" dirty="0" smtClean="0"/>
              <a:t>органічні</a:t>
            </a:r>
            <a:r>
              <a:rPr lang="uk-UA" dirty="0" smtClean="0"/>
              <a:t> </a:t>
            </a:r>
            <a:r>
              <a:rPr lang="vi-VN" dirty="0" smtClean="0"/>
              <a:t>речовини</a:t>
            </a:r>
            <a:r>
              <a:rPr lang="vi-VN" dirty="0" smtClean="0"/>
              <a:t>, що складаються з амінокислот, сполучених пептидними зв'язками.</a:t>
            </a:r>
            <a:endParaRPr lang="ru-RU" dirty="0"/>
          </a:p>
        </p:txBody>
      </p:sp>
      <p:pic>
        <p:nvPicPr>
          <p:cNvPr id="1026" name="Picture 2" descr="C:\Documents and Settings\Оля\Рабочий стол\Новая папка (5)\400px-Prote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643314"/>
            <a:ext cx="6871629" cy="117634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лінійними</a:t>
            </a:r>
            <a:r>
              <a:rPr lang="ru-RU" dirty="0" smtClean="0"/>
              <a:t> </a:t>
            </a:r>
            <a:r>
              <a:rPr lang="ru-RU" dirty="0" err="1" smtClean="0"/>
              <a:t>полімерами</a:t>
            </a:r>
            <a:r>
              <a:rPr lang="ru-RU" dirty="0" smtClean="0"/>
              <a:t> — </a:t>
            </a:r>
            <a:r>
              <a:rPr lang="ru-RU" dirty="0" err="1" smtClean="0"/>
              <a:t>поліпептидами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складнішу</a:t>
            </a:r>
            <a:r>
              <a:rPr lang="ru-RU" dirty="0" smtClean="0"/>
              <a:t> структуру. </a:t>
            </a:r>
            <a:r>
              <a:rPr lang="ru-RU" dirty="0" err="1" smtClean="0"/>
              <a:t>Невеликі</a:t>
            </a:r>
            <a:r>
              <a:rPr lang="ru-RU" dirty="0" smtClean="0"/>
              <a:t>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олігомери</a:t>
            </a:r>
            <a:r>
              <a:rPr lang="ru-RU" dirty="0" smtClean="0"/>
              <a:t> </a:t>
            </a:r>
            <a:r>
              <a:rPr lang="ru-RU" dirty="0" err="1" smtClean="0"/>
              <a:t>поліпептидів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 пептидами.</a:t>
            </a:r>
            <a:endParaRPr lang="ru-RU" dirty="0"/>
          </a:p>
        </p:txBody>
      </p:sp>
      <p:pic>
        <p:nvPicPr>
          <p:cNvPr id="9218" name="Picture 2" descr="C:\Documents and Settings\Оля\Рабочий стол\Новая папка (5)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2095500" cy="2181225"/>
          </a:xfrm>
          <a:prstGeom prst="rect">
            <a:avLst/>
          </a:prstGeom>
          <a:noFill/>
        </p:spPr>
      </p:pic>
      <p:pic>
        <p:nvPicPr>
          <p:cNvPr id="9219" name="Picture 3" descr="C:\Documents and Settings\Оля\Рабочий стол\Новая папка (5)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357562"/>
            <a:ext cx="3905260" cy="291392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uk-UA" dirty="0" smtClean="0"/>
              <a:t>Будівельні елементи білків – 20 основних амінокислот. Їх комбінації утворюють тисячі різних білків.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Амінокислоти сполучаються з пептидними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язками</a:t>
            </a:r>
            <a:r>
              <a:rPr lang="uk-UA" dirty="0" smtClean="0"/>
              <a:t>. У результаті хімічної реакції між двома амінокислотами утворюється молекула води.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При сполученні 100 і більше амінокислот виникає поліпептидний ланцюг,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який також називається білком.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Ці ланцюги утворюють спіраль, яка в свою чергу завивається, надаючи білку його індивідуальної форми.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структурної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endParaRPr lang="ru-RU" dirty="0"/>
          </a:p>
        </p:txBody>
      </p:sp>
      <p:pic>
        <p:nvPicPr>
          <p:cNvPr id="3074" name="Picture 2" descr="C:\Documents and Settings\Оля\Рабочий стол\Новая папка (5)\%D0%A4%D0%B0%D0%B9%D0%BBMain_protein_structure_levels_u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50"/>
            <a:ext cx="4786346" cy="5000303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21484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в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різноманітніші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 </a:t>
            </a:r>
            <a:r>
              <a:rPr lang="ru-RU" dirty="0" err="1" smtClean="0"/>
              <a:t>біополімерів</a:t>
            </a:r>
            <a:r>
              <a:rPr lang="ru-RU" dirty="0" smtClean="0"/>
              <a:t> — </a:t>
            </a:r>
            <a:r>
              <a:rPr lang="ru-RU" dirty="0" err="1" smtClean="0"/>
              <a:t>полісахаридів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нуклеїнових</a:t>
            </a:r>
            <a:r>
              <a:rPr lang="ru-RU" dirty="0" smtClean="0"/>
              <a:t> </a:t>
            </a:r>
            <a:r>
              <a:rPr lang="ru-RU" dirty="0" smtClean="0"/>
              <a:t>кислот. Так, </a:t>
            </a:r>
            <a:r>
              <a:rPr lang="ru-RU" dirty="0" err="1" smtClean="0"/>
              <a:t>білки-ферменти</a:t>
            </a:r>
            <a:r>
              <a:rPr lang="ru-RU" dirty="0" smtClean="0"/>
              <a:t> </a:t>
            </a:r>
            <a:r>
              <a:rPr lang="ru-RU" dirty="0" err="1" smtClean="0"/>
              <a:t>каталізують</a:t>
            </a:r>
            <a:r>
              <a:rPr lang="ru-RU" dirty="0" smtClean="0"/>
              <a:t> </a:t>
            </a:r>
            <a:r>
              <a:rPr lang="ru-RU" dirty="0" err="1" smtClean="0"/>
              <a:t>протікання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грають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в </a:t>
            </a:r>
            <a:r>
              <a:rPr lang="ru-RU" dirty="0" err="1" smtClean="0"/>
              <a:t>обміні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структурну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механічну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, </a:t>
            </a:r>
            <a:r>
              <a:rPr lang="ru-RU" dirty="0" err="1" smtClean="0"/>
              <a:t>утворюючи</a:t>
            </a:r>
            <a:r>
              <a:rPr lang="ru-RU" dirty="0" smtClean="0"/>
              <a:t> </a:t>
            </a:r>
            <a:r>
              <a:rPr lang="ru-RU" dirty="0" err="1" smtClean="0"/>
              <a:t>цитоскелет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грають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всигнальних</a:t>
            </a:r>
            <a:r>
              <a:rPr lang="ru-RU" dirty="0" smtClean="0"/>
              <a:t> </a:t>
            </a:r>
            <a:r>
              <a:rPr lang="ru-RU" dirty="0" smtClean="0"/>
              <a:t>системах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клітинній</a:t>
            </a:r>
            <a:r>
              <a:rPr lang="ru-RU" dirty="0" smtClean="0"/>
              <a:t> </a:t>
            </a:r>
            <a:r>
              <a:rPr lang="ru-RU" dirty="0" err="1" smtClean="0"/>
              <a:t>адгезії</a:t>
            </a:r>
            <a:r>
              <a:rPr lang="ru-RU" dirty="0" smtClean="0"/>
              <a:t>, </a:t>
            </a:r>
            <a:r>
              <a:rPr lang="ru-RU" dirty="0" err="1" smtClean="0"/>
              <a:t>імунній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циклі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Documents and Settings\Оля\Рабочий стол\Новая папка (5)\%D0%A4%D0%B0%D0%B9%D0%BBHexokinase_ball_and_stick_model,_with_substrates_to_scale_cop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921553"/>
            <a:ext cx="2714644" cy="1936446"/>
          </a:xfrm>
          <a:prstGeom prst="rect">
            <a:avLst/>
          </a:prstGeom>
          <a:noFill/>
        </p:spPr>
      </p:pic>
      <p:pic>
        <p:nvPicPr>
          <p:cNvPr id="5123" name="Picture 3" descr="C:\Documents and Settings\Оля\Рабочий стол\Новая папка (5)\%D0%A4%D0%B0%D0%B9%D0%BBGroES-GroEL_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914913"/>
            <a:ext cx="2571768" cy="194308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ru-RU" dirty="0" err="1" smtClean="0"/>
              <a:t>Білки</a:t>
            </a:r>
            <a:r>
              <a:rPr lang="ru-RU" dirty="0" smtClean="0"/>
              <a:t> — </a:t>
            </a:r>
            <a:r>
              <a:rPr lang="ru-RU" dirty="0" err="1" smtClean="0"/>
              <a:t>важлива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синтезувати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білковою</a:t>
            </a:r>
            <a:r>
              <a:rPr lang="ru-RU" dirty="0" smtClean="0"/>
              <a:t> </a:t>
            </a:r>
            <a:r>
              <a:rPr lang="ru-RU" dirty="0" err="1" smtClean="0"/>
              <a:t>їжею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кутник 3"/>
          <p:cNvSpPr/>
          <p:nvPr/>
        </p:nvSpPr>
        <p:spPr>
          <a:xfrm>
            <a:off x="642910" y="4214818"/>
            <a:ext cx="4286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Стрічкова</a:t>
            </a:r>
            <a:r>
              <a:rPr lang="ru-RU" dirty="0" smtClean="0"/>
              <a:t> </a:t>
            </a:r>
            <a:r>
              <a:rPr lang="ru-RU" dirty="0" err="1" smtClean="0"/>
              <a:t>молекулярна</a:t>
            </a:r>
            <a:r>
              <a:rPr lang="ru-RU" dirty="0" smtClean="0"/>
              <a:t> модель </a:t>
            </a:r>
            <a:r>
              <a:rPr lang="ru-RU" dirty="0" err="1" smtClean="0"/>
              <a:t>білка</a:t>
            </a:r>
            <a:r>
              <a:rPr lang="ru-RU" dirty="0" smtClean="0"/>
              <a:t> —ядерного антигену </a:t>
            </a:r>
            <a:r>
              <a:rPr lang="ru-RU" dirty="0" err="1" smtClean="0"/>
              <a:t>проліферуючих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(</a:t>
            </a:r>
            <a:r>
              <a:rPr lang="ru-RU" i="1" dirty="0" smtClean="0"/>
              <a:t>PCNA</a:t>
            </a:r>
            <a:r>
              <a:rPr lang="ru-RU" dirty="0" smtClean="0"/>
              <a:t>)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Documents and Settings\Оля\Рабочий стол\Новая папка (5)\%D0%A4%D0%B0%D0%B9%D0%BB1ax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28934"/>
            <a:ext cx="3532190" cy="34671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28662" y="1142984"/>
            <a:ext cx="6900882" cy="4389120"/>
          </a:xfrm>
        </p:spPr>
        <p:txBody>
          <a:bodyPr/>
          <a:lstStyle/>
          <a:p>
            <a:pPr algn="just"/>
            <a:r>
              <a:rPr lang="ru-RU" dirty="0" err="1" smtClean="0"/>
              <a:t>Порівняльні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та </a:t>
            </a:r>
            <a:r>
              <a:rPr lang="ru-RU" dirty="0" err="1" smtClean="0"/>
              <a:t>пептидів</a:t>
            </a:r>
            <a:r>
              <a:rPr lang="ru-RU" dirty="0" smtClean="0"/>
              <a:t>. </a:t>
            </a:r>
            <a:r>
              <a:rPr lang="ru-RU" dirty="0" err="1" smtClean="0"/>
              <a:t>Зліва</a:t>
            </a:r>
            <a:r>
              <a:rPr lang="ru-RU" dirty="0" smtClean="0"/>
              <a:t> направо: </a:t>
            </a:r>
            <a:r>
              <a:rPr lang="ru-RU" dirty="0" err="1" smtClean="0"/>
              <a:t>Антитіло</a:t>
            </a:r>
            <a:r>
              <a:rPr lang="ru-RU" dirty="0" smtClean="0"/>
              <a:t> (</a:t>
            </a:r>
            <a:r>
              <a:rPr lang="en-US" dirty="0" smtClean="0"/>
              <a:t>IGG</a:t>
            </a:r>
            <a:r>
              <a:rPr lang="en-US" dirty="0" smtClean="0"/>
              <a:t>),</a:t>
            </a:r>
            <a:r>
              <a:rPr lang="uk-UA" dirty="0" smtClean="0"/>
              <a:t> </a:t>
            </a:r>
            <a:r>
              <a:rPr lang="ru-RU" dirty="0" err="1" smtClean="0"/>
              <a:t>гемоглобін</a:t>
            </a:r>
            <a:r>
              <a:rPr lang="ru-RU" dirty="0" smtClean="0"/>
              <a:t>, </a:t>
            </a:r>
            <a:r>
              <a:rPr lang="ru-RU" dirty="0" err="1" smtClean="0"/>
              <a:t>інсулін</a:t>
            </a:r>
            <a:r>
              <a:rPr lang="ru-RU" dirty="0" smtClean="0"/>
              <a:t>(гормон</a:t>
            </a:r>
            <a:r>
              <a:rPr lang="ru-RU" dirty="0" smtClean="0"/>
              <a:t>), </a:t>
            </a:r>
            <a:r>
              <a:rPr lang="ru-RU" dirty="0" err="1" smtClean="0"/>
              <a:t>аденілаткіназа</a:t>
            </a:r>
            <a:r>
              <a:rPr lang="ru-RU" dirty="0" smtClean="0"/>
              <a:t>(фермент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глютамінсинтетаза</a:t>
            </a:r>
            <a:r>
              <a:rPr lang="ru-RU" dirty="0" smtClean="0"/>
              <a:t>(</a:t>
            </a:r>
            <a:r>
              <a:rPr lang="ru-RU" dirty="0" err="1" smtClean="0"/>
              <a:t>фермент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098" name="Picture 2" descr="C:\Documents and Settings\Оля\Рабочий стол\Новая папка (5)\%D0%A4%D0%B0%D0%B9%D0%BBProtein_Compos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857628"/>
            <a:ext cx="5080000" cy="14605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 </a:t>
            </a:r>
            <a:r>
              <a:rPr lang="ru-RU" dirty="0" err="1" smtClean="0"/>
              <a:t>травлення</a:t>
            </a:r>
            <a:r>
              <a:rPr lang="ru-RU" dirty="0" smtClean="0"/>
              <a:t> </a:t>
            </a:r>
            <a:r>
              <a:rPr lang="ru-RU" dirty="0" err="1" smtClean="0"/>
              <a:t>протелітичні</a:t>
            </a:r>
            <a:r>
              <a:rPr lang="ru-RU" dirty="0" smtClean="0"/>
              <a:t> </a:t>
            </a:r>
            <a:r>
              <a:rPr lang="ru-RU" dirty="0" err="1" smtClean="0"/>
              <a:t>ферменти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спожиті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розкладаючи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 </a:t>
            </a:r>
            <a:r>
              <a:rPr lang="ru-RU" dirty="0" err="1" smtClean="0"/>
              <a:t>біосинтезі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 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 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C:\Documents and Settings\Оля\Рабочий стол\Новая папка (5)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429132"/>
            <a:ext cx="2466975" cy="1847850"/>
          </a:xfrm>
          <a:prstGeom prst="rect">
            <a:avLst/>
          </a:prstGeom>
          <a:noFill/>
        </p:spPr>
      </p:pic>
      <p:pic>
        <p:nvPicPr>
          <p:cNvPr id="10243" name="Picture 3" descr="C:\Documents and Settings\Оля\Рабочий стол\Новая папка (5)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29000"/>
            <a:ext cx="2143125" cy="2133600"/>
          </a:xfrm>
          <a:prstGeom prst="rect">
            <a:avLst/>
          </a:prstGeom>
          <a:noFill/>
        </p:spPr>
      </p:pic>
      <p:pic>
        <p:nvPicPr>
          <p:cNvPr id="10244" name="Picture 4" descr="C:\Documents and Settings\Оля\Рабочий стол\Новая папка (5)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286124"/>
            <a:ext cx="2333625" cy="195262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Справедливі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139</Words>
  <Application>Microsoft Office PowerPoint</Application>
  <PresentationFormat>Екран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Потік</vt:lpstr>
      <vt:lpstr>Білки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Білки</dc:title>
  <dc:creator>1</dc:creator>
  <cp:lastModifiedBy>1</cp:lastModifiedBy>
  <cp:revision>3</cp:revision>
  <dcterms:created xsi:type="dcterms:W3CDTF">2011-12-13T13:36:31Z</dcterms:created>
  <dcterms:modified xsi:type="dcterms:W3CDTF">2011-12-14T17:27:09Z</dcterms:modified>
</cp:coreProperties>
</file>