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6" r:id="rId9"/>
    <p:sldId id="267" r:id="rId10"/>
    <p:sldId id="262" r:id="rId11"/>
    <p:sldId id="268" r:id="rId12"/>
    <p:sldId id="269" r:id="rId13"/>
    <p:sldId id="270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0" autoAdjust="0"/>
    <p:restoredTop sz="94660"/>
  </p:normalViewPr>
  <p:slideViewPr>
    <p:cSldViewPr>
      <p:cViewPr varScale="1">
        <p:scale>
          <a:sx n="106" d="100"/>
          <a:sy n="106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A6518-8EBD-4875-A308-DE0D19B4C571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D35C24-DCAA-4AF1-9EEE-2FD4BBFB4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1174-7758-4BD3-A716-4CD0F11146E5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9653-6C32-417F-AFA4-F697973C05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33A2-2F18-444F-84FF-F2766B6815CC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C82A-A074-44CE-B4DC-1F68EBC4F9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B608-09A9-4AE6-B857-43DC61ECBE14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CADD-8C8B-4475-BA5C-51657D604D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06C03B-D80F-4DDE-B77E-71A63EFA67C8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62520-CFD7-4BD3-9B82-9B26B3AB42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E14C3-C068-4CC1-9943-8AADF2CA95CF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4089E-5235-423D-940B-74A226297A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AF9BC-FED4-4634-9E91-5343E75827E2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CD8A9-4F6D-43B4-90CE-1DC8CD81FA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469C-E6AB-4BDA-8582-2D1FF0DF2F6A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C235-ACB9-4A92-9411-1CECB18C87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293A5-BFD4-403A-B44B-ECB37FE59995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B9670-29F8-4785-B599-632C3603F6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0629-4661-4570-BE39-775E0BAD27F1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19C4-DC0C-4C69-B8E9-D4E248A6FD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829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81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88377-34F0-4746-A501-E9E03C28BBE2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F636A-DF8F-45AF-BBB0-BF64186CB2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A85470E-7D44-4BBB-AD28-5E8AE1034D70}" type="datetimeFigureOut">
              <a:rPr lang="uk-UA"/>
              <a:pPr>
                <a:defRPr/>
              </a:pPr>
              <a:t>09.05.2012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2588B24-EA47-4B7A-8D74-9FC88F91FC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knaan_-_take_a_minute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04915">
            <a:off x="3627772" y="336270"/>
            <a:ext cx="4839324" cy="2123658"/>
          </a:xfrm>
          <a:custGeom>
            <a:avLst/>
            <a:gdLst>
              <a:gd name="connsiteX0" fmla="*/ 0 w 5643602"/>
              <a:gd name="connsiteY0" fmla="*/ 0 h 1938992"/>
              <a:gd name="connsiteX1" fmla="*/ 5643602 w 5643602"/>
              <a:gd name="connsiteY1" fmla="*/ 0 h 1938992"/>
              <a:gd name="connsiteX2" fmla="*/ 5643602 w 5643602"/>
              <a:gd name="connsiteY2" fmla="*/ 1938992 h 1938992"/>
              <a:gd name="connsiteX3" fmla="*/ 0 w 5643602"/>
              <a:gd name="connsiteY3" fmla="*/ 1938992 h 1938992"/>
              <a:gd name="connsiteX4" fmla="*/ 0 w 5643602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602" h="1938992">
                <a:moveTo>
                  <a:pt x="0" y="0"/>
                </a:moveTo>
                <a:lnTo>
                  <a:pt x="5643602" y="0"/>
                </a:lnTo>
                <a:lnTo>
                  <a:pt x="5643602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Небезпечна чистота. </a:t>
            </a:r>
          </a:p>
        </p:txBody>
      </p:sp>
      <p:sp>
        <p:nvSpPr>
          <p:cNvPr id="5" name="Прямоугольник 4"/>
          <p:cNvSpPr/>
          <p:nvPr/>
        </p:nvSpPr>
        <p:spPr>
          <a:xfrm rot="21103358">
            <a:off x="523588" y="4098153"/>
            <a:ext cx="345501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Побутові хімікати. </a:t>
            </a:r>
          </a:p>
        </p:txBody>
      </p:sp>
      <p:pic>
        <p:nvPicPr>
          <p:cNvPr id="6" name="Рисунок 5" descr="69491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5247">
            <a:off x="285149" y="300636"/>
            <a:ext cx="3214710" cy="292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1415">
            <a:off x="4311839" y="2968635"/>
            <a:ext cx="3905249" cy="273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knaan_-_take_a_minute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35004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51DAFF"/>
                </a:solidFill>
                <a:latin typeface="Corbel" pitchFamily="34" charset="0"/>
              </a:rPr>
              <a:t>Крім всіляких мийних засобів, що використовуються в побуті, блага цивілізації піднесли нам величезну кількість речовин для догляду за тілом і волоссям. Тільки от насправді вони приносять нам не тільки користь,але й шкодять.</a:t>
            </a:r>
            <a:endParaRPr lang="uk-UA">
              <a:latin typeface="Corbel" pitchFamily="34" charset="0"/>
            </a:endParaRPr>
          </a:p>
        </p:txBody>
      </p:sp>
      <p:pic>
        <p:nvPicPr>
          <p:cNvPr id="3" name="Рисунок 2" descr="jp082005_1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71500"/>
            <a:ext cx="3714750" cy="535781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23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333375"/>
            <a:ext cx="7824788" cy="5048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i="1" smtClean="0"/>
              <a:t>                   Мило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5616575" cy="4681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100" b="1" smtClean="0"/>
              <a:t>Перше мило, було отримане на Близькому Сході більш 5000 років тому. Спочатку воно використовувалося головним чином для прання й обробки виразок і ран. І тільки з I століття н.е. людина почала митися  милом.</a:t>
            </a:r>
          </a:p>
          <a:p>
            <a:pPr>
              <a:lnSpc>
                <a:spcPct val="80000"/>
              </a:lnSpc>
            </a:pPr>
            <a:r>
              <a:rPr lang="uk-UA" sz="2100" b="1" smtClean="0"/>
              <a:t>Мило -  це продукт лужного гідролізу жирів.</a:t>
            </a:r>
          </a:p>
          <a:p>
            <a:pPr>
              <a:lnSpc>
                <a:spcPct val="80000"/>
              </a:lnSpc>
            </a:pPr>
            <a:r>
              <a:rPr lang="uk-UA" sz="2100" b="1" smtClean="0"/>
              <a:t>Перший синтетичний мийний засіб з'явився тільки в 1916 році. Винахід німецького хіміка Фрица Понтера призначало для промислового використання.</a:t>
            </a:r>
          </a:p>
          <a:p>
            <a:pPr>
              <a:lnSpc>
                <a:spcPct val="80000"/>
              </a:lnSpc>
            </a:pPr>
            <a:r>
              <a:rPr lang="uk-UA" sz="2100" b="1" smtClean="0"/>
              <a:t> Побутові синтетичні мийні засоби, більш-менш нешкідливі для рук, почали випускати в 1933 році.</a:t>
            </a:r>
          </a:p>
          <a:p>
            <a:pPr>
              <a:lnSpc>
                <a:spcPct val="80000"/>
              </a:lnSpc>
            </a:pPr>
            <a:r>
              <a:rPr lang="uk-UA" sz="2100" b="1" smtClean="0"/>
              <a:t>Синтетичні мийні засоби – пральні порошки, рідини і т.д.</a:t>
            </a:r>
            <a:endParaRPr lang="ru-RU" sz="2100" b="1" smtClean="0"/>
          </a:p>
        </p:txBody>
      </p:sp>
      <p:pic>
        <p:nvPicPr>
          <p:cNvPr id="25603" name="Picture 4" descr="1301070639_tualetsa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038600"/>
            <a:ext cx="2798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mu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2779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51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8600" y="381000"/>
            <a:ext cx="5257800" cy="1752600"/>
          </a:xfrm>
          <a:solidFill>
            <a:schemeClr val="bg1"/>
          </a:solidFill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800" b="1" i="1" smtClean="0">
                <a:solidFill>
                  <a:schemeClr val="accent1"/>
                </a:solidFill>
                <a:latin typeface="Arial" charset="0"/>
              </a:rPr>
              <a:t>Мийні засоби</a:t>
            </a:r>
            <a:r>
              <a:rPr lang="ru-RU" sz="6000" i="1" smtClean="0">
                <a:solidFill>
                  <a:srgbClr val="4D4D4D"/>
                </a:solidFill>
                <a:latin typeface="Arial" charset="0"/>
              </a:rPr>
              <a:t/>
            </a:r>
            <a:br>
              <a:rPr lang="ru-RU" sz="6000" i="1" smtClean="0">
                <a:solidFill>
                  <a:srgbClr val="4D4D4D"/>
                </a:solidFill>
                <a:latin typeface="Arial" charset="0"/>
              </a:rPr>
            </a:br>
            <a:endParaRPr lang="ru-RU" sz="6000" i="1" smtClean="0">
              <a:solidFill>
                <a:srgbClr val="4D4D4D"/>
              </a:solidFill>
              <a:latin typeface="Arial" charset="0"/>
            </a:endParaRPr>
          </a:p>
        </p:txBody>
      </p:sp>
      <p:pic>
        <p:nvPicPr>
          <p:cNvPr id="26626" name="Picture 3" descr="001hsw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8538"/>
            <a:ext cx="442753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1282811375_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49338"/>
            <a:ext cx="4643437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8175" y="188913"/>
            <a:ext cx="9144000" cy="9144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i="1" smtClean="0"/>
              <a:t>Шампунь</a:t>
            </a:r>
          </a:p>
        </p:txBody>
      </p:sp>
      <p:sp>
        <p:nvSpPr>
          <p:cNvPr id="20275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96975"/>
            <a:ext cx="4392613" cy="50403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600" b="1" i="1" smtClean="0">
                <a:solidFill>
                  <a:srgbClr val="333399"/>
                </a:solidFill>
              </a:rPr>
              <a:t>      </a:t>
            </a:r>
            <a:r>
              <a:rPr lang="uk-UA" sz="2600" b="1" i="1" smtClean="0"/>
              <a:t>До складу практично всіх миючих засобів входять лаурилсульфат та лоретсульфат натрію,речовини,які дають можливість шампуням,пастам і гелям для душу гарно пінитись і вимивати бруд.</a:t>
            </a:r>
            <a:endParaRPr lang="ru-RU" sz="2600" smtClean="0"/>
          </a:p>
        </p:txBody>
      </p:sp>
      <p:pic>
        <p:nvPicPr>
          <p:cNvPr id="27651" name="Picture 4" descr="shampooing-soin-423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96975"/>
            <a:ext cx="41036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розов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05263"/>
            <a:ext cx="28606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http://2.static.slando.com/photos/live/53/kosmetika_victorias_secret_24569953_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0163"/>
            <a:ext cx="229393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0" descr="http://4.static.slando.com/photos/live/53/kosmetika_victorias_secret_24569953_3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3813"/>
            <a:ext cx="23510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http://www.freetorg.com.ua/_data/lead/1283/657232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7244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1.static.slando.com/photos/live/42/elitnaya_italyanskaya_kosmetika_deborah_i_lechebnaya_kosmetika_pharma_26786142_3_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5032375"/>
            <a:ext cx="19796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fashion.net.ua/wp-content/uploads/2010/04/revecen-professionalnaya-kosmetika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591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28600" y="1700213"/>
            <a:ext cx="2614613" cy="13477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Помада, блиск , бальзам , кондиціонер для губ</a:t>
            </a:r>
            <a:br>
              <a:rPr lang="ru-RU" b="1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600" i="1">
                <a:solidFill>
                  <a:srgbClr val="000000"/>
                </a:solidFill>
                <a:latin typeface="Calibri" pitchFamily="34" charset="0"/>
              </a:rPr>
              <a:t>термін придатності 1,5-2 роки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71800" y="1700213"/>
            <a:ext cx="1887538" cy="1749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Тональний крем</a:t>
            </a:r>
          </a:p>
          <a:p>
            <a:pPr algn="ctr"/>
            <a:r>
              <a:rPr lang="uk-UA" sz="1600" i="1">
                <a:solidFill>
                  <a:srgbClr val="000000"/>
                </a:solidFill>
                <a:latin typeface="Calibri" pitchFamily="34" charset="0"/>
              </a:rPr>
              <a:t>термін придатності 1 рік</a:t>
            </a:r>
          </a:p>
          <a:p>
            <a:pPr algn="ctr"/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48600" y="1844675"/>
            <a:ext cx="1295400" cy="1287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Пудра</a:t>
            </a:r>
            <a:r>
              <a:rPr lang="uk-UA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uk-UA">
                <a:solidFill>
                  <a:srgbClr val="000000"/>
                </a:solidFill>
                <a:latin typeface="Calibri" pitchFamily="34" charset="0"/>
              </a:rPr>
            </a:br>
            <a:r>
              <a:rPr lang="uk-UA" sz="1600" i="1">
                <a:solidFill>
                  <a:srgbClr val="000000"/>
                </a:solidFill>
                <a:latin typeface="Calibri" pitchFamily="34" charset="0"/>
              </a:rPr>
              <a:t>термін придатності 2 роки</a:t>
            </a:r>
          </a:p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463" y="2708275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Рум'яна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4213" y="3284538"/>
            <a:ext cx="2303462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Туш для вій</a:t>
            </a:r>
            <a:r>
              <a:rPr lang="uk-UA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sz="1600" i="1">
                <a:solidFill>
                  <a:srgbClr val="000000"/>
                </a:solidFill>
                <a:latin typeface="Calibri" pitchFamily="34" charset="0"/>
              </a:rPr>
              <a:t>термін придатності 3-6 місяців</a:t>
            </a:r>
            <a:endParaRPr lang="ru-RU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150" y="4652963"/>
            <a:ext cx="23050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Креми, лосьйони, засоби для автозасмаги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5600" y="4652963"/>
            <a:ext cx="2305050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Гелі, спреї, кондиціонери для волосся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2138" y="3716338"/>
            <a:ext cx="2303462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</a:rPr>
              <a:t>Антиприспіранти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25" y="3068638"/>
            <a:ext cx="1944688" cy="1512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Лаки для нігтів</a:t>
            </a:r>
            <a:r>
              <a:rPr lang="uk-UA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uk-UA">
                <a:solidFill>
                  <a:srgbClr val="000000"/>
                </a:solidFill>
                <a:latin typeface="Calibri" pitchFamily="34" charset="0"/>
              </a:rPr>
            </a:br>
            <a:r>
              <a:rPr lang="uk-UA" i="1">
                <a:solidFill>
                  <a:srgbClr val="000000"/>
                </a:solidFill>
                <a:latin typeface="Calibri" pitchFamily="34" charset="0"/>
              </a:rPr>
              <a:t>термін придатності максимум 1 рік</a:t>
            </a:r>
            <a:endParaRPr lang="ru-RU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363" y="1412875"/>
            <a:ext cx="1800225" cy="1079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Тіні для очей</a:t>
            </a:r>
            <a:r>
              <a:rPr lang="uk-UA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uk-UA">
                <a:solidFill>
                  <a:srgbClr val="000000"/>
                </a:solidFill>
                <a:latin typeface="Calibri" pitchFamily="34" charset="0"/>
              </a:rPr>
            </a:br>
            <a:r>
              <a:rPr lang="uk-UA" sz="1600" i="1">
                <a:solidFill>
                  <a:srgbClr val="000000"/>
                </a:solidFill>
                <a:latin typeface="Calibri" pitchFamily="34" charset="0"/>
              </a:rPr>
              <a:t>термін придатності 3-6 місяців</a:t>
            </a:r>
            <a:endParaRPr lang="ru-RU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Скругленный прямоугольник 19"/>
          <p:cNvSpPr/>
          <p:nvPr/>
        </p:nvSpPr>
        <p:spPr>
          <a:xfrm>
            <a:off x="3001963" y="198438"/>
            <a:ext cx="3581400" cy="1173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Види косметики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9g3q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076700"/>
            <a:ext cx="21240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M 298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5"/>
            <a:ext cx="4214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2" descr="data:image/jpeg;base64,/9j/4AAQSkZJRgABAQAAAQABAAD/2wCEAAkGBhQQEBQUEBQWFRUVFRgXFxUXFRgVFRcVFhYVGBgYGBcXHCYeFxokGRgaHzAgIycpLC0sGB4xNTAqNSYrLCkBCQoKDgwOGg8PGikcHBwqKSwpKSktLCwsKSwsKSwpKSksKSwpKSwsKSksKSksKSwpLCksLCwpKSwsLCksLCwsLP/AABEIANYA7AMBIgACEQEDEQH/xAAcAAACAgMBAQAAAAAAAAAAAAAABgQFAgMHAQj/xABNEAACAQMCAgcEBgcFAwsFAAABAgMABBESIQUxBhMiQVFhcTKBkbEHFFKSodEjQmJygqLBFTNDU7JEY8IIFiSDk8PE0tPh8Rc0hJWz/8QAGQEBAQEBAQEAAAAAAAAAAAAAAAECAwQF/8QAKREBAQACAgEDAwIHAAAAAAAAAAECERIhMQNBUSIyYYHwBBNCccHh8f/aAAwDAQACEQMRAD8A7jRRRQFFFFAUUUUBRWmS6VTgkZ8O+oV5x1I+Z38MEt90b0FlmvC+OZqumvH7u/uC7/PavIIXfeTK+WVJ9+BgfGi6T/rC+Na2vV8fHz5Ak48dgdhUOQRlzEzanK6tBbfRnTnAxtnaqCDiCXs6LCxRIllw6upIx2MhRn9U7Z+0O8ChpP4b01Escsr288EUQyXnURZHiATnHriocPTK4uYOusraKRSSq67lV3VsNkhSu3kTULp9CJlSOS4dIWKKxBVFBO4eRzuygDOnb1q96M8EitrSOGBlmRFxrbk2e1nABHfVEE9J70YzbWvdn/po59+P0XzrKHpHe9tpLSDQo1Bkuw2VAyc9jYir4KADlIwR3Dl5ZOnb4Gsfqo0nUiKpG5XIPLHcozUFQ/ThWtBc20T3KE4IiKswO2RjvO+K3xdM4tVusiyRG4jaRRIAmkqVDI+TlXy3Lkd6Wui1pHYzNBb3BliJ1tspVSXI04GCrg94PLG1XfFFS3uY7l3YqesjbJUKqldWnB5rqXOc7ZPcdroMi3a+NbBIPEVQC9gZIZBMY1mZUiKuAGdtRC4wVLdkjl3VMk4edOzMx8yqg/BT8qi6Wua9qktXdDghl9cEe4g4renHF1lGOGBxhgVz6HkaaTS0oqMt8ucHb15fGpANEe0UUUBRRRQFFFFAUUUUBRRVbxLinV5GwwhdmJwFUevjy99BPkfA8aW7zitxISsMePF32Ufuovab1OKp+K/SCLSSFZF61JlLs6nJUFsAKP1sYpqk4jGiKxOAwGNiDjGckcxV8NaL9zwKWYBWlKNqVy+ARgHOAg2znx8KuOH8KWIdppJW7y5UA/wrgCtcXG4i4VSSzZxsQM48TUlbsnnj4Ve2pikJKxJ7IA7sYz7xnFeNA5/XYegQVHhum6zGQFx34HwqzDVEs0R+H8IuDxS4mlEix9T1UZLgM2Cu4xzXIJ94qu+jXo29pxC9SQhkQJ1fY0+2SS6g5/dJBwSnkKvOknHBBf2xZwFAKuu+dMue1yxgFFNSeiVs7fWLliMXDZj8QiFwM55bk7Vr2ZpP6adF3muJriO2eRWZB2eTIi7kBd9yMcs10XhREFtEpXTpRBpAJI7I2xz8t/CsLDjtuzCGKQOyqThckdnn2uWa8lRzLrZyq7bA939TUvaLAXRO4U4+B+FeRXiuSACCO4jFRmLnVocaWI7RxlBvqHn3Y9TUO9ti7qySHs47+8HvHeKmgi8Z6IyTXU5W2cqHLqw7IZw6tsWxkEZ2G1Xn0pWRm4ZmAAP1keAFBLAnBQAb5OcYHPcd9Nd7xuOAKZzo1HAOCRkDJ5DlUDi1gLqydIHVtR1I2ezlWDYyOW4x76u70EPpf0NuV4VaQ2mqWW3nSQAHTqAVzmNCeYJB8eddGsY5GjVmaRCyglG0MVJGSp8wa5hb9Olmu+FKHCiFR1oOe1LIBAUG25CnVk7bmuw0u2ojMWA2IJ8xjb3VoubVJVwdSk96HB/L4iveI3DKV0EbnflmsDdEeHwqNSbUg6OyRSMwnaQMAoyFRlwSdyoww38K3w3NzAcMnWJ4phZB/Cey3uxUy54uiaRJsTkjAzyqTa8VjlOlWyceBHz76uy4pVpfBlBIIJ5ZGM/kfKplIV/05UXyWUcbdptDyHs6WIONII3wcbn3Uz8H4sJV9pWwxQlTkal/Mb1LGLFtRRRUQUUUUBRRRQeMa5d9J91IsZ3KCWVUC97oqZJP7IYjaum3SFkYKcEqQD4Eg4Nc16Xv1VksiiNpInAkBwWIIwwc+0pOVOVxvg1cfLUL3C4CXjGVEmnslyNKEMCCc7ZUZO3fmnfiUJ6v9G3Wsq4J1ai2Nyc5589qXoOPStBE/D7dy0OoTRses2fSwIPNwcHluPCnnhbJdQJIoZNQyUOcow5jB5EHvGK1l5WdOf2XEWWdWCsdLD9U7jO/4U9TyuCerjZvPBA/Gt1xwlEQ5yATnIZjlicbqSc5J7jWM1xMGLR6dOAukMA2PtDVjtDlj1pa1uq5VlkbHVnYjVnGwzzPhtTajbdnBHlvVbw5GLkvntKOaqPkOe9WXV45H8BWazSFx6CSTiTqIyweHTgBCxUqMlQxGCCM5OOVTOjXRyWCTXPI6qqEKpfvckMSoYqCNsYzVfxriyw8aAKuxMSjKEBkKqzE77adJORV4l2bgCFJMucapMBiAdDsdjgYDBR5g1v2Z0srbhMNsNUSAEfrHwI/Gtc8ayqQZSCfBc+/aplx2hhgygHfl2gPQ/OtUUCyIMAqh327x6gnNYmyyK2Dh+I2C3AxtnKHI92d632Ngka567Vnv0n868is9SkjOO7snkCfGpdnbDQCuo6huCu2fQ4xW7WZHr2qzrpkCyAcj30v9LejLy2ixWblXjf2FdkBDntrkEbYyQKYbZhuyBuRygwd/jUO+uTbu0jk6HwwUgAqVU6lznvG486z21pyG56KXduLZDA+RPrOrqlZ3GkAAhzqUA4wd8mu86vHauc9JuLjr7aNi7kSj9KSugiOQbIF7+RJNdIKHx/AVcu1nRY4xrSUuq5Q47Q3GcYxtyOa9huJNtcb48cGrnikJKALz1DuB5eRGKrZJZzsMBVOcuVXVg4xheS9+ans1LS10nErzYSNiEAAwOZO5qVwK0kyGdWTByM7E48PLPM1fixWVpM7k4yMlVAI8QMtnB8K3w8LWNeeABjbuUd2TvgetN9aN0g9KOHss4LZbLZRwCWCgHKscZOG3HrVf0CuZUvJYs4JjLiM8nZCOXgcZIPnV5J0klM7TNDJHZRBgGC4eQ4Kg4OCSWPoBzqN0K4yZbidiBFFEpwsj6zqY7l5G3Oy4AXbnzzWv6Wfd1GNsis6ruCK/V5kOSzFu4YB5DarGubIooooCiiig8NJHTLgETa3dtGoAE9zIzYII78E5HhinitcsAcYYZosuiJ9G3BWtY7iKTBKzABhydAilXHkdWfw7qbRbFX1AnfmCM5HdudxiqHiPCZrOQy2mDCy4lhwSAT/AIqAbjzC+HKudcS4Rdhme0u3IB7SdcwZTy2IYhgcbcvSta3W3TLhmM2ZWOF3VR7J3wDjv9fyqtu+kaO5jRsbHkRknlgH1rncPHJ0jybjMqsDoZ5C+M4IKyroPP1pss+kySoJJupGcBssqurju0A4YH7QArfFqZGfg/EdUQKE8z4nzqxTjRX20YjxAPyxUHgPEUyGDBQQQCdg2Psk7NTC7bVipSFwEQ315f3cR1hYxDHlSpy0XbOlgCOQUZHjWroN0qtoLZbaV9MxllRV0Puxfs76eye0Njgim28iZIruRdi0RKnvykTDc+Oa5b0P4VHcXEURc9YJHlyRluwkYyTkHOrtDn51Z3GTpxd5l028rt+lC6SM4Ug8mcsAuSPPNbuJ9MGt4yUikGlQMMU7O4GrSDk/Ec609N7sYQa942yxxv2Cpydu8NgADmal2FnB9QWK5GkPkltDY7bFlIfGORFOtIp4vpVfSSbcEjv6wjl5aaseA9NZLtiFiY4IPZKLtj2e0d/HO3KsYujnC1Uq0sZO+SZwpHqNW1WPBbK0t1ZIMyMy9oqruSDnGSoIxS8fgV8tzIlyViDq1wQ2k6WEYGR2ir4TJyeRzkd9SOIdKIbVGguXPXFJGC6WOVIcr2hsNhjc1RdG5uousOw/RroYeBRS2OWd+478iDR9IfDY45Fmkc6po5IwSvLsAjv2AG3LPaq670I7cLX+w4pX2aFxMpwQdJZQwAIB3B95UYp5tekiTxq8AZlbkxRlHMjkQDzFUnQmFpOGaNziQhde5Ch1YA58N9qb42rOV7WKuW8bBLZ5eGKoYeOrGFJbIJOxPdyyO/nmmPi14oGNQJGSVB1NjHPA3pWn43FklTFld2LPgqPJcjW3lmrIsq3luA+h4mIbYdk8weXr6VbtEzqoY45agANzz2J5b1yq46SSTPIzSiIbBFyy7+IEI3Pd2tqj2thez9p7p44x3mWTOD4KSDv54rVxLdul9LrfVY3AUZbqyQOZLDBA8ztSt0Q6HpGwSSQNIpVmQYwJGyxz9oqABtyNWfDbC4uEjh6wi3U5kck65Qd+r15PvwduXMU4WfDkiACADAwPIeA8Kx4mktSEXAAHdWVFFZYFFFFAUUUUBRRRQeEVU8Q6LwTFmKlHYYMkbGNyOe5X2t/HNW9FBzHjP0SSklre4WQH/DuU8fsyw4K/dIpXn6JG2J+vWFyFH+Lbyrcx48SAodfeK7tXmKu2plXLeAcTs3RYYrpRoXAjmdkbGeQEiimG34OFGY3niz3JIDGf4GGPhVxxrodaXgP1m3jcn9bGlvvLg/jSNxvo1w/hxCpxCeyYjaNZDKMecZUnHrV2u9qjjPTS84dPNFcIJo5lKxuzGPKAMMgLkByG3HkKro3ez/su9EhVZSUcn7CMF1E96mLAP7gNZ8a45byMNV39ZQEHqWtpghIXAIL6sZPPGNicd2IzX4m4WbVoJtcc3WQlIiURG2KsSdXJjuRvtWm9HL6Ur2ONbe4CdashH6zaNhnOUOMldgd9s0zfR9fR3FijxrgBnUA9orhidOcchnauZdG7if6s1ncW0k8ZUhB7DRhh3ZB5E6h4b+NYRdFbu0AzM8OP1Vdwd98kJtmp7aTj7OxXfAraWZZZIlaROTFfHlkYw2O7OcVK4gyJE7kABEZs45YBOfwrhMvHb5Sc3dwB3FnbB2z3E1WycSvLnYvcSdxBlYg58iacU4U2dBeIxXnEVVIiqqmSxZmLY9rX+r2jjbxFTuk0/wDaPG4rZJNUcKMzKpyNSaiyHH6zYUHyNLfBuMPaWpht7WVbhySZ+yx7Ww0rtjAG2/PJrV0Vum4etxI8EpkkjMaSYGlC+7M2TknYcvA+NVbjfKZw3pxc9WLK1j1SNKzGTWdZYvrbYYCrtg78s10aHhjvGommndsAsqMI01fwgkgcue+K5Jw3jaQlOrzbtpKu6Rkl9855ht+8ZxywKbeH2qcRlCPxGZS52h6qSJSPsqXPaPqTVuls6MN9d29qO3PHF+wHzJ91QT+FJn9nwTsRZW93ctk5YHRHk/akda6RwT6NLG13WLrHznVKdZz5D2R8KaEjCjAAAHIAYHwrPJjk5Xwz6Mbp8GVorUc8ITcTems6VX3U6cO6EQxqBIZJ9OCOtbKAjkRGoCD4UxUVm5Ws21iiAAADAHIeArKiiogooooCiiigKKKKAooooCvM1B47OY7aZ1OkpGzBsZxpBOcUgQ8du5yot2VkLhdcruNR0qzbIRhcOuKreOO3Tq8LAc6VW4LM2CyqMdy3D4J9GjP41om6L68tJAXYn2ROoUD10Lj3A00cZ8muS9jXm6j1YD+tJfSDhXCpZmknnjWRsasSKc4AAON+4CvJOhYH+xo2fC6Ix65jH4Vol6H6Bk2ZPlFdZb3hlG1XUaknyr44eCRH+8EhHigY/HQKhScSsHl/Qw9gDAxGGYt9rGDgctvlUu46Is3+wyDHe08bf6kpTv7yFZGhjWLUFYlysUoRlGoDXEmGJI0kHYZ5jFamnWSHHhdtbZytvLq25Q/LCgVK4xwwSMGSOTOOf1YD4llJ+NctvuPYEfViJW0HrB1cZUPk+yccsfOtEfHJdsrbnbP9wrn+VKNcXQ+I9HZSueplJxsEiQD/AEDFRbGGVAVlsXIPMmFnb1AQL86orDigeNustwW/VK2+lffqTPwqql45CqusnVRyg9gCFdGnBzrymdWrGO7Gc0V0eG4t4o8fVJjsQQYdBwRz7ROTv491VHDOkljA2Lq2VsZwWjUsB+0pG5/iI9Ko+BcZ4a0J6/R1+f1o4wmzd2FIOR44xUlGWSR+pXhvV6joDy28bhTyDaeeOWQRRNQ1xdK+CPziiX1hH9DVja9IOD60YPGGQ5QkMApHLGSQKWbHgkh9iHhbf9eX+UmKuYei98R2bfhoHlHq+eanTlZj8nS36XWbkBLmEk93WCpKcftzyni/7RfzpOh6K33elgPSBf8Ay1Pi6N3JUrKLTB70iII9wAz8R61NRjjj8mpL6NvZkQ+jA/1rcGB5Gk+Po84I62K2fG2oNIpA/dYMPxqHecIe21siRyKMAYBjZSxA3APaG/caaOEPma9ql6K3LPBlu5yBuTtt4kmroVlizV0KKKKIKKKKAooooCiiigh8Zi120y/aicfFSKQug9sq2wiZwzqwYMRjcIAO/u0D4V0O7XMbjxUj8DXMOAxsqg9YryK6swUEKgYEBTncnBJz41Y9HpTcsTL3p/K5YW+hGVjhHTWWUZ3Uhu0fEDceHfUVem3FRygtW/efqT92WRT8KseH8DhldZdOJIZMkZ7LfrKSp2z5jwppcLIO2qsD9pQ3zp07ZY4zrRH/AOe/Fz/slqPMzIR+E9YydIuKP/eXNlbDyw7fjqH405Ho/atzt4T/ANUn5Vsh4BbJ7FvCvpEg/pU3HL6J7OWcYupZl0y3kt5/uo2WKM+ohViR7qoJ+ifEJxpt7NEXx6uVmx+/cgD3gV9AxxKOQA9BW0MKci5zxI+fbD6EeIvgvIkfoQT8VNMMX0JXTf3t9L7pWH9DXYuso6ypyc+Vcj/+gWfau5s/v5/4Kg3P/J5J9m4Yn9o5/wCGu1dZXnW05G/w4Fcf8n26U5SdD8QfjW636B8Utj2WMgHcywTKfc8gJrupkrTJIKsybx/s4XxDohcSnMlppPe0EQT+TXInwAqNH0PlTk15H/8Ai6h/LprurSCsGlFa5O0cm4bwi8X2Lmc+TQTp8iaYo+EcSxlJ5W23BLx/AvTv9YxUS94qVBqzI478Qj23SK7hkw8jsQd1bdRvyJYfL409mXrIH+1IuQPx+eKgQWEUimWVAzBc75/hz8RW8oyaJFGdGldPrkn5j4Vq3bGeKz6Kpi3H7zf0q5FQuFHMeQNOWbb31NrnXly8iiiiogooooCiiigKKKKDCYdk+h+VJnDLJVUMntOck9xYA6fwAp1fkaS7WTS0XdnBx6MR8qsd/R92knqrg6dlkj1D+HcfhmriCTBI7uY9DvVRx4hXj/ZYj+Ftx+DEe6pMV12Ym8VAPu/+KWPbceWMq5Rq3K9QI5qkRmubzZRJElZZrUBWxaOVgo01npoNVGGmjTWeK8ag1kVodakNWiSo6YozLWBWsnNai1WO0D1BuIdRA8TipEr1rtO0/oCffyHzrTpOptJyNLAciwHuH/sKnEYVfQn4jaosCb/xN+VT5EyR7vnUtcM/KZYx6UA9fnUitcHsitlV5L5FFFFEFFFFAUUUUBRRRQeGkPiMhAhYDuYfzGnw0lccjwi/ssR8Wqx6P4f7kTpdbFsODsOfxUqfxNZ2a5hx4M2Pc2r5A1N4raiWPB3yiON+9MH5Vq4fFhGz3OM+8lT86vs9+OX0J9tuBU6MVCsxtjw2qclc682flV9HulMV6J9AdDbytFKsgCkMvM7E9nY7+VRLzp/HGtlphnka+UtCiCMNjCkatbgDIYHnSbxiRrTit9bpkf2pBF1WP86RxA5HmFaR/dVl9IFsy8R4KluwjIlkSNimtVAWMDK5GdhyyKPNaZ+NdNhZ2i3FzbzpqlWIRfojJls6W7MhTScfaz5VJ4d0tSW7a0kilguAnWBJNBDx5xqR42ZW32xz50pfTBFIvCohI6vILqDLhOrUn9Jg6NRwOXfWzo07S8eu2vsC6t4VSBUBERtnOTIuoli2o755avKiL9Om+s6obW4lg63qfrEYQqWD9WzLHq6xow+xfGNj3VN6U9JI+H2r3EwLKhA0rjUzMQAq5OPE+gNIXFuF3fB4Zrvhd2ktosjSPayBWRcyYkEcgO2G2wMHY8zzYOPyS3dzBHHAsqxwGaaOSXqgGuUeKNS2hskKZjjHeDttQXg6Rw/UheFsQGITZI3CEZxgc27seNUx6a4Fq80DxxXbKkTl1YqzjMYlQexqG+xbHfSBC8v/ADd4jYyD9NYyaCudR6rrlkznvAw+/gK6XYcTiSytXdgqPHAqEjYu6KqKNuZO3xqumPaqk6Yu93cW1vavK9vo1t10ca9tQRjXV7qJAyMHG454OOWaQeEWkknHeJ9VM0WOoLaY0k1jSux1g6fUeNPzmjvhdo8zVv4VHsT4kD8ajyVZWAAT3irfDpndYpNrDt7z86lad61wDat1YeS3tJh9kVnWEXIVnW3noooooCiiigKKKKAooooCknpY+FI/3qj+cU6mknpYO2R/vFP4irPL0fw/3p1w2FhPdpUH0IxUNM9XcDvX55J/Kt182beP9wfKs42DQu3eyrn4fnmkevHqfr/lutnzuO8A/EZ/rU5DVPwaTMUZ/Z0+9SV/pVulZrn6k1S7fz20l7G8sQaa2do4319pS0esnq+RXB5nlUbiUtnfdU91FqMSiRHjnbMYkVmOTEVIbEfLy276Yn4TGzEkMctrK630F8ABtGrTnAHd3Z51ufh8bacqDoAVc5OANgPMY8fGjjouTWFqYRb3EBMYeOUI1w8zBmdVBYlusBGsbDK786lXLxPdLcRwB5o3FuJS7xECQBsY0nUvbPMenlaRcHiUghSSoAUs7tpUMrALqY6RlVOB4Vva2UkkruWVj+8oAU+oAFQ0W5+iVoJ/0dqrP/ftGZZEg1FiFPVbxsxYHmuNsnuqVHxhVmfRCA8skaNlyHZ+pQqWIUphVIGzdxIydja3VhHKQXXJAIBBZTpPNSVIJUnuO1ZLaIBgKANStgDA1KFCnHkFXHoKGlBHLEHknjtcPMRFO7K2Syq2pZERWLKpUJqAIJJ7skxuH8Mt43iaO3iSNY2nVuvkdIsYDmOMgxqe0d1xtnlypkm4fG4wy/rF9iVIds5YMpBBOTyPfWL2EekLoXAXRjG2gkHT6ZANNrIUoeH2V7J1jW0bSyM4kbVqI0IrLkqd8oy+m47qYzGFUADAAwB4AbAfhWV1w2ORtToC32twdsgbg55Ej31k6YGB3VY7Yq6dyKsbZv0b+TAfDAqvkXLAeYqfwSTMTHxYn4nb51b4dvU+3a3gblW7NRIJNz6/LatssuKw8Nnaxj5CsqwhPZHoKzrbziiiigKKKKAooooCiiigDST0sH6U+qH3ArTsaSembaZQftLj31Z5d/Q+9ncP/wBHj/cFQrO4PVkeBK/8S/Jq3I+q1hP+7HzIqJaLu48g3vU7/wApNV9HCTj+qX0bfsMv2ZW/mAYf1phSl3gvZuJU+0qv71JU/gwpkArFcPX+6vc0Zo01iay4PS1Y66xJrzNGtM9Veaqx1UaqpplqrFqM14TUVgRWqVdq3GtcpqxYqp2xk+AY/AGpHCm0xL974D88VC4i3ZfHeAv3mA+WamqNKY8lX47n5CtvTl9qwtW5UXj9v3Ctdud6w4g36T3L/Ws+7za+oxweyvoPlWysIvZHoKzqvCKKKKAooooCiiigKKKKANJnT2Lsof21H8uf6U5mlTp3InUSBj2lXWo8SFcY+Gas8unpXWUVlgc2kX7OtfuuwrFCFcHuzg+h2Pzqq6O8Y6y3xjn+kXfPZbnnzyM++tr35wRjuPeK0+ph3tKkn6q7t2PJmaE+rA6f5lHxpsilyK5l0pvneIqhjWU9XNCWljTUVIJ9thydT7jTFL0pSMdqe1BO+DcqcEjJGFyTg7ZHhWLHL1JMqby1a3kpGk6Z59m5g/hgupfxVAK0Px+Rx/8Act/Dw64P+tqnFznpz5O7zisDdCkGTiUp/wAe5Ppw8j51GbiMv+de+6wH/krXF044z9/7dH+sivRcCubC/l/zOIH0sV/9OpMd1Kf8S/HrYr/6dNGsf3/10ITCvetFIa3Uv+dfe/h4PyQV6L6b/NvP/wBW5+TCpxS44w89aK1SzClBL+Tvluffwq4H+k1Iiui3tTuP3rC5j/1DFJFxmHysJ31PGv2pCfci/mwqdLIMqPU/8I/00vwuI7gN1mtRFpXslCXZ9THSf4R7qt4gC539nC+9Rg/jWtO1kWVrJk1quZszN5Mo+AFbbQKuWJ5DNReHwgtqY+0xJ9+T+VZcPmnGL2R6CsqxQYArKj5oooooCiiigKKKKAooooClvpf0facCSIsJIweyGxrXnjyOeXqRTJRRZdPnB+kMscrKiBFB2yxJzvnY7oc9w594rVecUMu7qzE/ZuXQZ9Ah+ddH+lL6PDMrXdov6VRmSMf4oH6yj7Y8O/15856DdHm4jNpD6EUgM/fk76VB5tpDela29GOfRx6HdDLW7t0LsryqQ7xyZmCagMKQxGT5jkdqvL/ockILLd3SDujieNFyeQBCgqO7JOB30u3X0R3qO31ee3VSxOko2wJ8859av+FfR2AB9Zhic+Ky/wBOpHzrNXZKmZnJAvZPDtcVRz6YjjaoUvAmb/bl9OvnkP4W1du4ZwGGDHVxhMZ5MSN8Z2Jxvgd3dVlU2lz/AA+dj0QLc7kn0+sH/wANXp6CA85290dyf+4FfRFGfOmznPh89DoNGP8AFf8A7O7/AKRit0PRNVPtIR+1DeH57fhXf8+Z+NeavOnJZ6kns4nHwi2A7aRH+Gdf+6NZDhXDzsyKPNZrhT//ACFdqz515V5NfzfxHGYuD8KHtTzIO/F5LgfFBinbo7wKz6sNays6tyY3DyZ+8xFMXEODRT+2u4BAIZl2bmOyRnPnSpL9F6mRmW4nRDyjSTAUYHIkEnJ3qbJlPM6Xc/R+JmVyCxXkNbafu50k+ZpWm4gLS5aCTURnUHOD7Qz8v61cxfR6EGEubgHxLqxHxWqTpX9G0v1eSSG4lmmjAZFcLvoJYqNIG5BIHrirK6Y+rx99pl50qRU0qA2fAbfE91XXRCNrhetcYjHsj7ZHf+6D8TXPugXRZuJOJXyLZcFueXb/ACx/U93Lma7bDCEUKoAUAAAbAAcgB4Va5er63WozFe0UVHkFFFFAUUUUBRRRQFFFFAUUUUHlUkHQy0jnNxHAqSlixZSy5Y8yQDjO57u80UUFrJbqRuD8TWkWUf2T8T+dFFGpWX9nJ4H7zfnXv9np+199vzooom69+pL+199vzr36mv7X3m/Oiihuj6mv7X3j+dH1QftfeP517RQ3Xn1RfP7x/Oj6mvn94/nRRRd0fUl8/ia9Fqvh+Jr2iibr3qBWq6sFlUq2oA89LshIPmhB/GvKKG69sOHx28axQoqRoMKijAA58vXepOaKKI9ooooCiiigK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0" name="AutoShape 4" descr="data:image/jpeg;base64,/9j/4AAQSkZJRgABAQAAAQABAAD/2wCEAAkGBhQQEBQUEBQWFRUVFRgXFxUXFRgVFRcVFhYVGBgYGBcXHCYeFxokGRgaHzAgIycpLC0sGB4xNTAqNSYrLCkBCQoKDgwOGg8PGikcHBwqKSwpKSktLCwsKSwsKSwpKSksKSwpKSwsKSksKSksKSwpLCksLCwpKSwsLCksLCwsLP/AABEIANYA7AMBIgACEQEDEQH/xAAcAAACAgMBAQAAAAAAAAAAAAAABgQFAgMHAQj/xABNEAACAQMCAgcEBgcFAwsFAAABAgMABBESIQUxBhMiQVFhcTKBkbEHFFKSodEjQmJygqLBFTNDU7JEY8IIFiSDk8PE0tPh8Rc0hJWz/8QAGQEBAQEBAQEAAAAAAAAAAAAAAAECAwQF/8QAKREBAQACAgEDAwIHAAAAAAAAAAECERIhMQNBUSIyYYHwBBNCccHh8f/aAAwDAQACEQMRAD8A7jRRRQFFFFAUUUUBRWmS6VTgkZ8O+oV5x1I+Z38MEt90b0FlmvC+OZqumvH7u/uC7/PavIIXfeTK+WVJ9+BgfGi6T/rC+Na2vV8fHz5Ak48dgdhUOQRlzEzanK6tBbfRnTnAxtnaqCDiCXs6LCxRIllw6upIx2MhRn9U7Z+0O8ChpP4b01Escsr288EUQyXnURZHiATnHriocPTK4uYOusraKRSSq67lV3VsNkhSu3kTULp9CJlSOS4dIWKKxBVFBO4eRzuygDOnb1q96M8EitrSOGBlmRFxrbk2e1nABHfVEE9J70YzbWvdn/po59+P0XzrKHpHe9tpLSDQo1Bkuw2VAyc9jYir4KADlIwR3Dl5ZOnb4Gsfqo0nUiKpG5XIPLHcozUFQ/ThWtBc20T3KE4IiKswO2RjvO+K3xdM4tVusiyRG4jaRRIAmkqVDI+TlXy3Lkd6Wui1pHYzNBb3BliJ1tspVSXI04GCrg94PLG1XfFFS3uY7l3YqesjbJUKqldWnB5rqXOc7ZPcdroMi3a+NbBIPEVQC9gZIZBMY1mZUiKuAGdtRC4wVLdkjl3VMk4edOzMx8yqg/BT8qi6Wua9qktXdDghl9cEe4g4renHF1lGOGBxhgVz6HkaaTS0oqMt8ucHb15fGpANEe0UUUBRRRQFFFFAUUUUBRRVbxLinV5GwwhdmJwFUevjy99BPkfA8aW7zitxISsMePF32Ufuovab1OKp+K/SCLSSFZF61JlLs6nJUFsAKP1sYpqk4jGiKxOAwGNiDjGckcxV8NaL9zwKWYBWlKNqVy+ARgHOAg2znx8KuOH8KWIdppJW7y5UA/wrgCtcXG4i4VSSzZxsQM48TUlbsnnj4Ve2pikJKxJ7IA7sYz7xnFeNA5/XYegQVHhum6zGQFx34HwqzDVEs0R+H8IuDxS4mlEix9T1UZLgM2Cu4xzXIJ94qu+jXo29pxC9SQhkQJ1fY0+2SS6g5/dJBwSnkKvOknHBBf2xZwFAKuu+dMue1yxgFFNSeiVs7fWLliMXDZj8QiFwM55bk7Vr2ZpP6adF3muJriO2eRWZB2eTIi7kBd9yMcs10XhREFtEpXTpRBpAJI7I2xz8t/CsLDjtuzCGKQOyqThckdnn2uWa8lRzLrZyq7bA939TUvaLAXRO4U4+B+FeRXiuSACCO4jFRmLnVocaWI7RxlBvqHn3Y9TUO9ti7qySHs47+8HvHeKmgi8Z6IyTXU5W2cqHLqw7IZw6tsWxkEZ2G1Xn0pWRm4ZmAAP1keAFBLAnBQAb5OcYHPcd9Nd7xuOAKZzo1HAOCRkDJ5DlUDi1gLqydIHVtR1I2ezlWDYyOW4x76u70EPpf0NuV4VaQ2mqWW3nSQAHTqAVzmNCeYJB8eddGsY5GjVmaRCyglG0MVJGSp8wa5hb9Olmu+FKHCiFR1oOe1LIBAUG25CnVk7bmuw0u2ojMWA2IJ8xjb3VoubVJVwdSk96HB/L4iveI3DKV0EbnflmsDdEeHwqNSbUg6OyRSMwnaQMAoyFRlwSdyoww38K3w3NzAcMnWJ4phZB/Cey3uxUy54uiaRJsTkjAzyqTa8VjlOlWyceBHz76uy4pVpfBlBIIJ5ZGM/kfKplIV/05UXyWUcbdptDyHs6WIONII3wcbn3Uz8H4sJV9pWwxQlTkal/Mb1LGLFtRRRUQUUUUBRRRQeMa5d9J91IsZ3KCWVUC97oqZJP7IYjaum3SFkYKcEqQD4Eg4Nc16Xv1VksiiNpInAkBwWIIwwc+0pOVOVxvg1cfLUL3C4CXjGVEmnslyNKEMCCc7ZUZO3fmnfiUJ6v9G3Wsq4J1ai2Nyc5589qXoOPStBE/D7dy0OoTRses2fSwIPNwcHluPCnnhbJdQJIoZNQyUOcow5jB5EHvGK1l5WdOf2XEWWdWCsdLD9U7jO/4U9TyuCerjZvPBA/Gt1xwlEQ5yATnIZjlicbqSc5J7jWM1xMGLR6dOAukMA2PtDVjtDlj1pa1uq5VlkbHVnYjVnGwzzPhtTajbdnBHlvVbw5GLkvntKOaqPkOe9WXV45H8BWazSFx6CSTiTqIyweHTgBCxUqMlQxGCCM5OOVTOjXRyWCTXPI6qqEKpfvckMSoYqCNsYzVfxriyw8aAKuxMSjKEBkKqzE77adJORV4l2bgCFJMucapMBiAdDsdjgYDBR5g1v2Z0srbhMNsNUSAEfrHwI/Gtc8ayqQZSCfBc+/aplx2hhgygHfl2gPQ/OtUUCyIMAqh327x6gnNYmyyK2Dh+I2C3AxtnKHI92d632Ngka567Vnv0n868is9SkjOO7snkCfGpdnbDQCuo6huCu2fQ4xW7WZHr2qzrpkCyAcj30v9LejLy2ixWblXjf2FdkBDntrkEbYyQKYbZhuyBuRygwd/jUO+uTbu0jk6HwwUgAqVU6lznvG486z21pyG56KXduLZDA+RPrOrqlZ3GkAAhzqUA4wd8mu86vHauc9JuLjr7aNi7kSj9KSugiOQbIF7+RJNdIKHx/AVcu1nRY4xrSUuq5Q47Q3GcYxtyOa9huJNtcb48cGrnikJKALz1DuB5eRGKrZJZzsMBVOcuVXVg4xheS9+ans1LS10nErzYSNiEAAwOZO5qVwK0kyGdWTByM7E48PLPM1fixWVpM7k4yMlVAI8QMtnB8K3w8LWNeeABjbuUd2TvgetN9aN0g9KOHss4LZbLZRwCWCgHKscZOG3HrVf0CuZUvJYs4JjLiM8nZCOXgcZIPnV5J0klM7TNDJHZRBgGC4eQ4Kg4OCSWPoBzqN0K4yZbidiBFFEpwsj6zqY7l5G3Oy4AXbnzzWv6Wfd1GNsis6ruCK/V5kOSzFu4YB5DarGubIooooCiiig8NJHTLgETa3dtGoAE9zIzYII78E5HhinitcsAcYYZosuiJ9G3BWtY7iKTBKzABhydAilXHkdWfw7qbRbFX1AnfmCM5HdudxiqHiPCZrOQy2mDCy4lhwSAT/AIqAbjzC+HKudcS4Rdhme0u3IB7SdcwZTy2IYhgcbcvSta3W3TLhmM2ZWOF3VR7J3wDjv9fyqtu+kaO5jRsbHkRknlgH1rncPHJ0jybjMqsDoZ5C+M4IKyroPP1pss+kySoJJupGcBssqurju0A4YH7QArfFqZGfg/EdUQKE8z4nzqxTjRX20YjxAPyxUHgPEUyGDBQQQCdg2Psk7NTC7bVipSFwEQ315f3cR1hYxDHlSpy0XbOlgCOQUZHjWroN0qtoLZbaV9MxllRV0Puxfs76eye0Njgim28iZIruRdi0RKnvykTDc+Oa5b0P4VHcXEURc9YJHlyRluwkYyTkHOrtDn51Z3GTpxd5l028rt+lC6SM4Ug8mcsAuSPPNbuJ9MGt4yUikGlQMMU7O4GrSDk/Ec609N7sYQa942yxxv2Cpydu8NgADmal2FnB9QWK5GkPkltDY7bFlIfGORFOtIp4vpVfSSbcEjv6wjl5aaseA9NZLtiFiY4IPZKLtj2e0d/HO3KsYujnC1Uq0sZO+SZwpHqNW1WPBbK0t1ZIMyMy9oqruSDnGSoIxS8fgV8tzIlyViDq1wQ2k6WEYGR2ir4TJyeRzkd9SOIdKIbVGguXPXFJGC6WOVIcr2hsNhjc1RdG5uousOw/RroYeBRS2OWd+478iDR9IfDY45Fmkc6po5IwSvLsAjv2AG3LPaq670I7cLX+w4pX2aFxMpwQdJZQwAIB3B95UYp5tekiTxq8AZlbkxRlHMjkQDzFUnQmFpOGaNziQhde5Ch1YA58N9qb42rOV7WKuW8bBLZ5eGKoYeOrGFJbIJOxPdyyO/nmmPi14oGNQJGSVB1NjHPA3pWn43FklTFld2LPgqPJcjW3lmrIsq3luA+h4mIbYdk8weXr6VbtEzqoY45agANzz2J5b1yq46SSTPIzSiIbBFyy7+IEI3Pd2tqj2thez9p7p44x3mWTOD4KSDv54rVxLdul9LrfVY3AUZbqyQOZLDBA8ztSt0Q6HpGwSSQNIpVmQYwJGyxz9oqABtyNWfDbC4uEjh6wi3U5kck65Qd+r15PvwduXMU4WfDkiACADAwPIeA8Kx4mktSEXAAHdWVFFZYFFFFAUUUUBRRRQeEVU8Q6LwTFmKlHYYMkbGNyOe5X2t/HNW9FBzHjP0SSklre4WQH/DuU8fsyw4K/dIpXn6JG2J+vWFyFH+Lbyrcx48SAodfeK7tXmKu2plXLeAcTs3RYYrpRoXAjmdkbGeQEiimG34OFGY3niz3JIDGf4GGPhVxxrodaXgP1m3jcn9bGlvvLg/jSNxvo1w/hxCpxCeyYjaNZDKMecZUnHrV2u9qjjPTS84dPNFcIJo5lKxuzGPKAMMgLkByG3HkKro3ez/su9EhVZSUcn7CMF1E96mLAP7gNZ8a45byMNV39ZQEHqWtpghIXAIL6sZPPGNicd2IzX4m4WbVoJtcc3WQlIiURG2KsSdXJjuRvtWm9HL6Ur2ONbe4CdashH6zaNhnOUOMldgd9s0zfR9fR3FijxrgBnUA9orhidOcchnauZdG7if6s1ncW0k8ZUhB7DRhh3ZB5E6h4b+NYRdFbu0AzM8OP1Vdwd98kJtmp7aTj7OxXfAraWZZZIlaROTFfHlkYw2O7OcVK4gyJE7kABEZs45YBOfwrhMvHb5Sc3dwB3FnbB2z3E1WycSvLnYvcSdxBlYg58iacU4U2dBeIxXnEVVIiqqmSxZmLY9rX+r2jjbxFTuk0/wDaPG4rZJNUcKMzKpyNSaiyHH6zYUHyNLfBuMPaWpht7WVbhySZ+yx7Ww0rtjAG2/PJrV0Vum4etxI8EpkkjMaSYGlC+7M2TknYcvA+NVbjfKZw3pxc9WLK1j1SNKzGTWdZYvrbYYCrtg78s10aHhjvGommndsAsqMI01fwgkgcue+K5Jw3jaQlOrzbtpKu6Rkl9855ht+8ZxywKbeH2qcRlCPxGZS52h6qSJSPsqXPaPqTVuls6MN9d29qO3PHF+wHzJ91QT+FJn9nwTsRZW93ctk5YHRHk/akda6RwT6NLG13WLrHznVKdZz5D2R8KaEjCjAAAHIAYHwrPJjk5Xwz6Mbp8GVorUc8ITcTems6VX3U6cO6EQxqBIZJ9OCOtbKAjkRGoCD4UxUVm5Ws21iiAAADAHIeArKiiogooooCiiigKKKKAooooCvM1B47OY7aZ1OkpGzBsZxpBOcUgQ8du5yot2VkLhdcruNR0qzbIRhcOuKreOO3Tq8LAc6VW4LM2CyqMdy3D4J9GjP41om6L68tJAXYn2ROoUD10Lj3A00cZ8muS9jXm6j1YD+tJfSDhXCpZmknnjWRsasSKc4AAON+4CvJOhYH+xo2fC6Ix65jH4Vol6H6Bk2ZPlFdZb3hlG1XUaknyr44eCRH+8EhHigY/HQKhScSsHl/Qw9gDAxGGYt9rGDgctvlUu46Is3+wyDHe08bf6kpTv7yFZGhjWLUFYlysUoRlGoDXEmGJI0kHYZ5jFamnWSHHhdtbZytvLq25Q/LCgVK4xwwSMGSOTOOf1YD4llJ+NctvuPYEfViJW0HrB1cZUPk+yccsfOtEfHJdsrbnbP9wrn+VKNcXQ+I9HZSueplJxsEiQD/AEDFRbGGVAVlsXIPMmFnb1AQL86orDigeNustwW/VK2+lffqTPwqql45CqusnVRyg9gCFdGnBzrymdWrGO7Gc0V0eG4t4o8fVJjsQQYdBwRz7ROTv491VHDOkljA2Lq2VsZwWjUsB+0pG5/iI9Ko+BcZ4a0J6/R1+f1o4wmzd2FIOR44xUlGWSR+pXhvV6joDy28bhTyDaeeOWQRRNQ1xdK+CPziiX1hH9DVja9IOD60YPGGQ5QkMApHLGSQKWbHgkh9iHhbf9eX+UmKuYei98R2bfhoHlHq+eanTlZj8nS36XWbkBLmEk93WCpKcftzyni/7RfzpOh6K33elgPSBf8Ay1Pi6N3JUrKLTB70iII9wAz8R61NRjjj8mpL6NvZkQ+jA/1rcGB5Gk+Po84I62K2fG2oNIpA/dYMPxqHecIe21siRyKMAYBjZSxA3APaG/caaOEPma9ql6K3LPBlu5yBuTtt4kmroVlizV0KKKKIKKKKAooooCiiigh8Zi120y/aicfFSKQug9sq2wiZwzqwYMRjcIAO/u0D4V0O7XMbjxUj8DXMOAxsqg9YryK6swUEKgYEBTncnBJz41Y9HpTcsTL3p/K5YW+hGVjhHTWWUZ3Uhu0fEDceHfUVem3FRygtW/efqT92WRT8KseH8DhldZdOJIZMkZ7LfrKSp2z5jwppcLIO2qsD9pQ3zp07ZY4zrRH/AOe/Fz/slqPMzIR+E9YydIuKP/eXNlbDyw7fjqH405Ho/atzt4T/ANUn5Vsh4BbJ7FvCvpEg/pU3HL6J7OWcYupZl0y3kt5/uo2WKM+ohViR7qoJ+ifEJxpt7NEXx6uVmx+/cgD3gV9AxxKOQA9BW0MKci5zxI+fbD6EeIvgvIkfoQT8VNMMX0JXTf3t9L7pWH9DXYuso6ypyc+Vcj/+gWfau5s/v5/4Kg3P/J5J9m4Yn9o5/wCGu1dZXnW05G/w4Fcf8n26U5SdD8QfjW636B8Utj2WMgHcywTKfc8gJrupkrTJIKsybx/s4XxDohcSnMlppPe0EQT+TXInwAqNH0PlTk15H/8Ai6h/LprurSCsGlFa5O0cm4bwi8X2Lmc+TQTp8iaYo+EcSxlJ5W23BLx/AvTv9YxUS94qVBqzI478Qj23SK7hkw8jsQd1bdRvyJYfL409mXrIH+1IuQPx+eKgQWEUimWVAzBc75/hz8RW8oyaJFGdGldPrkn5j4Vq3bGeKz6Kpi3H7zf0q5FQuFHMeQNOWbb31NrnXly8iiiiogooooCiiigKKKKDCYdk+h+VJnDLJVUMntOck9xYA6fwAp1fkaS7WTS0XdnBx6MR8qsd/R92knqrg6dlkj1D+HcfhmriCTBI7uY9DvVRx4hXj/ZYj+Ftx+DEe6pMV12Ym8VAPu/+KWPbceWMq5Rq3K9QI5qkRmubzZRJElZZrUBWxaOVgo01npoNVGGmjTWeK8ag1kVodakNWiSo6YozLWBWsnNai1WO0D1BuIdRA8TipEr1rtO0/oCffyHzrTpOptJyNLAciwHuH/sKnEYVfQn4jaosCb/xN+VT5EyR7vnUtcM/KZYx6UA9fnUitcHsitlV5L5FFFFEFFFFAUUUUBRRRQeGkPiMhAhYDuYfzGnw0lccjwi/ssR8Wqx6P4f7kTpdbFsODsOfxUqfxNZ2a5hx4M2Pc2r5A1N4raiWPB3yiON+9MH5Vq4fFhGz3OM+8lT86vs9+OX0J9tuBU6MVCsxtjw2qclc682flV9HulMV6J9AdDbytFKsgCkMvM7E9nY7+VRLzp/HGtlphnka+UtCiCMNjCkatbgDIYHnSbxiRrTit9bpkf2pBF1WP86RxA5HmFaR/dVl9IFsy8R4KluwjIlkSNimtVAWMDK5GdhyyKPNaZ+NdNhZ2i3FzbzpqlWIRfojJls6W7MhTScfaz5VJ4d0tSW7a0kilguAnWBJNBDx5xqR42ZW32xz50pfTBFIvCohI6vILqDLhOrUn9Jg6NRwOXfWzo07S8eu2vsC6t4VSBUBERtnOTIuoli2o755avKiL9Om+s6obW4lg63qfrEYQqWD9WzLHq6xow+xfGNj3VN6U9JI+H2r3EwLKhA0rjUzMQAq5OPE+gNIXFuF3fB4Zrvhd2ktosjSPayBWRcyYkEcgO2G2wMHY8zzYOPyS3dzBHHAsqxwGaaOSXqgGuUeKNS2hskKZjjHeDttQXg6Rw/UheFsQGITZI3CEZxgc27seNUx6a4Fq80DxxXbKkTl1YqzjMYlQexqG+xbHfSBC8v/ADd4jYyD9NYyaCudR6rrlkznvAw+/gK6XYcTiSytXdgqPHAqEjYu6KqKNuZO3xqumPaqk6Yu93cW1vavK9vo1t10ca9tQRjXV7qJAyMHG454OOWaQeEWkknHeJ9VM0WOoLaY0k1jSux1g6fUeNPzmjvhdo8zVv4VHsT4kD8ajyVZWAAT3irfDpndYpNrDt7z86lad61wDat1YeS3tJh9kVnWEXIVnW3noooooCiiigKKKKAooooCknpY+FI/3qj+cU6mknpYO2R/vFP4irPL0fw/3p1w2FhPdpUH0IxUNM9XcDvX55J/Kt182beP9wfKs42DQu3eyrn4fnmkevHqfr/lutnzuO8A/EZ/rU5DVPwaTMUZ/Z0+9SV/pVulZrn6k1S7fz20l7G8sQaa2do4319pS0esnq+RXB5nlUbiUtnfdU91FqMSiRHjnbMYkVmOTEVIbEfLy276Yn4TGzEkMctrK630F8ABtGrTnAHd3Z51ufh8bacqDoAVc5OANgPMY8fGjjouTWFqYRb3EBMYeOUI1w8zBmdVBYlusBGsbDK786lXLxPdLcRwB5o3FuJS7xECQBsY0nUvbPMenlaRcHiUghSSoAUs7tpUMrALqY6RlVOB4Vva2UkkruWVj+8oAU+oAFQ0W5+iVoJ/0dqrP/ftGZZEg1FiFPVbxsxYHmuNsnuqVHxhVmfRCA8skaNlyHZ+pQqWIUphVIGzdxIydja3VhHKQXXJAIBBZTpPNSVIJUnuO1ZLaIBgKANStgDA1KFCnHkFXHoKGlBHLEHknjtcPMRFO7K2Syq2pZERWLKpUJqAIJJ7skxuH8Mt43iaO3iSNY2nVuvkdIsYDmOMgxqe0d1xtnlypkm4fG4wy/rF9iVIds5YMpBBOTyPfWL2EekLoXAXRjG2gkHT6ZANNrIUoeH2V7J1jW0bSyM4kbVqI0IrLkqd8oy+m47qYzGFUADAAwB4AbAfhWV1w2ORtToC32twdsgbg55Ej31k6YGB3VY7Yq6dyKsbZv0b+TAfDAqvkXLAeYqfwSTMTHxYn4nb51b4dvU+3a3gblW7NRIJNz6/LatssuKw8Nnaxj5CsqwhPZHoKzrbziiiigKKKKAooooCiiigDST0sH6U+qH3ArTsaSembaZQftLj31Z5d/Q+9ncP/wBHj/cFQrO4PVkeBK/8S/Jq3I+q1hP+7HzIqJaLu48g3vU7/wApNV9HCTj+qX0bfsMv2ZW/mAYf1phSl3gvZuJU+0qv71JU/gwpkArFcPX+6vc0Zo01iay4PS1Y66xJrzNGtM9Veaqx1UaqpplqrFqM14TUVgRWqVdq3GtcpqxYqp2xk+AY/AGpHCm0xL974D88VC4i3ZfHeAv3mA+WamqNKY8lX47n5CtvTl9qwtW5UXj9v3Ctdud6w4g36T3L/Ws+7za+oxweyvoPlWysIvZHoKzqvCKKKKAooooCiiigKKKKANJnT2Lsof21H8uf6U5mlTp3InUSBj2lXWo8SFcY+Gas8unpXWUVlgc2kX7OtfuuwrFCFcHuzg+h2Pzqq6O8Y6y3xjn+kXfPZbnnzyM++tr35wRjuPeK0+ph3tKkn6q7t2PJmaE+rA6f5lHxpsilyK5l0pvneIqhjWU9XNCWljTUVIJ9thydT7jTFL0pSMdqe1BO+DcqcEjJGFyTg7ZHhWLHL1JMqby1a3kpGk6Z59m5g/hgupfxVAK0Px+Rx/8Act/Dw64P+tqnFznpz5O7zisDdCkGTiUp/wAe5Ppw8j51GbiMv+de+6wH/krXF044z9/7dH+sivRcCubC/l/zOIH0sV/9OpMd1Kf8S/HrYr/6dNGsf3/10ITCvetFIa3Uv+dfe/h4PyQV6L6b/NvP/wBW5+TCpxS44w89aK1SzClBL+Tvluffwq4H+k1Iiui3tTuP3rC5j/1DFJFxmHysJ31PGv2pCfci/mwqdLIMqPU/8I/00vwuI7gN1mtRFpXslCXZ9THSf4R7qt4gC539nC+9Rg/jWtO1kWVrJk1quZszN5Mo+AFbbQKuWJ5DNReHwgtqY+0xJ9+T+VZcPmnGL2R6CsqxQYArKj5oooooCiiigKKKKAooooClvpf0facCSIsJIweyGxrXnjyOeXqRTJRRZdPnB+kMscrKiBFB2yxJzvnY7oc9w594rVecUMu7qzE/ZuXQZ9Ah+ddH+lL6PDMrXdov6VRmSMf4oH6yj7Y8O/15856DdHm4jNpD6EUgM/fk76VB5tpDela29GOfRx6HdDLW7t0LsryqQ7xyZmCagMKQxGT5jkdqvL/ockILLd3SDujieNFyeQBCgqO7JOB30u3X0R3qO31ee3VSxOko2wJ8859av+FfR2AB9Zhic+Ky/wBOpHzrNXZKmZnJAvZPDtcVRz6YjjaoUvAmb/bl9OvnkP4W1du4ZwGGDHVxhMZ5MSN8Z2Jxvgd3dVlU2lz/AA+dj0QLc7kn0+sH/wANXp6CA85290dyf+4FfRFGfOmznPh89DoNGP8AFf8A7O7/AKRit0PRNVPtIR+1DeH57fhXf8+Z+NeavOnJZ6kns4nHwi2A7aRH+Gdf+6NZDhXDzsyKPNZrhT//ACFdqz515V5NfzfxHGYuD8KHtTzIO/F5LgfFBinbo7wKz6sNays6tyY3DyZ+8xFMXEODRT+2u4BAIZl2bmOyRnPnSpL9F6mRmW4nRDyjSTAUYHIkEnJ3qbJlPM6Xc/R+JmVyCxXkNbafu50k+ZpWm4gLS5aCTURnUHOD7Qz8v61cxfR6EGEubgHxLqxHxWqTpX9G0v1eSSG4lmmjAZFcLvoJYqNIG5BIHrirK6Y+rx99pl50qRU0qA2fAbfE91XXRCNrhetcYjHsj7ZHf+6D8TXPugXRZuJOJXyLZcFueXb/ACx/U93Lma7bDCEUKoAUAAAbAAcgB4Va5er63WozFe0UVHkFFFFAUUUUBRRRQFFFFAUUUUHlUkHQy0jnNxHAqSlixZSy5Y8yQDjO57u80UUFrJbqRuD8TWkWUf2T8T+dFFGpWX9nJ4H7zfnXv9np+199vzooom69+pL+199vzr36mv7X3m/Oiihuj6mv7X3j+dH1QftfeP517RQ3Xn1RfP7x/Oj6mvn94/nRRRd0fUl8/ia9Fqvh+Jr2iibr3qBWq6sFlUq2oA89LshIPmhB/GvKKG69sOHx28axQoqRoMKijAA58vXepOaKKI9ooooCiiigK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2" name="Picture 6" descr="http://fashion.al-moda.com/imgcache/2/276fashion.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221163"/>
            <a:ext cx="219551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5">
            <a:lum bright="-100000" contrast="-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187450" y="0"/>
            <a:ext cx="6381750" cy="3541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8" descr="http://immunitet.net.ua/images/80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12" descr="http://www.yves-rocher.ua/images/catalog/products/detail_product2/66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2663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http://immunitet.net.ua/images/81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ятиугольник 24"/>
          <p:cNvSpPr/>
          <p:nvPr/>
        </p:nvSpPr>
        <p:spPr>
          <a:xfrm>
            <a:off x="3132138" y="981075"/>
            <a:ext cx="3455987" cy="5032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3132138" y="1628775"/>
            <a:ext cx="3455987" cy="5048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3124200" y="4953000"/>
            <a:ext cx="3455988" cy="5048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3132138" y="2276475"/>
            <a:ext cx="3455987" cy="5048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>
            <a:off x="3132138" y="2924175"/>
            <a:ext cx="3455987" cy="5048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>
            <a:off x="3132138" y="3644900"/>
            <a:ext cx="3455987" cy="5048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3124200" y="4343400"/>
            <a:ext cx="3455988" cy="5032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16632"/>
            <a:ext cx="302433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Креми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32" name="TextBox 8"/>
          <p:cNvSpPr txBox="1">
            <a:spLocks noChangeArrowheads="1"/>
          </p:cNvSpPr>
          <p:nvPr/>
        </p:nvSpPr>
        <p:spPr bwMode="auto">
          <a:xfrm>
            <a:off x="3492500" y="1052513"/>
            <a:ext cx="154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Зволожуючий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3" name="TextBox 9"/>
          <p:cNvSpPr txBox="1">
            <a:spLocks noChangeArrowheads="1"/>
          </p:cNvSpPr>
          <p:nvPr/>
        </p:nvSpPr>
        <p:spPr bwMode="auto">
          <a:xfrm>
            <a:off x="3657600" y="50292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Тонуючий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4" name="TextBox 10"/>
          <p:cNvSpPr txBox="1">
            <a:spLocks noChangeArrowheads="1"/>
          </p:cNvSpPr>
          <p:nvPr/>
        </p:nvSpPr>
        <p:spPr bwMode="auto">
          <a:xfrm>
            <a:off x="3492500" y="2997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Антицилюлітний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5" name="TextBox 11"/>
          <p:cNvSpPr txBox="1">
            <a:spLocks noChangeArrowheads="1"/>
          </p:cNvSpPr>
          <p:nvPr/>
        </p:nvSpPr>
        <p:spPr bwMode="auto">
          <a:xfrm>
            <a:off x="3563938" y="3716338"/>
            <a:ext cx="101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Дитячий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6" name="TextBox 12"/>
          <p:cNvSpPr txBox="1">
            <a:spLocks noChangeArrowheads="1"/>
          </p:cNvSpPr>
          <p:nvPr/>
        </p:nvSpPr>
        <p:spPr bwMode="auto">
          <a:xfrm>
            <a:off x="3492500" y="1700213"/>
            <a:ext cx="169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Сонцезахисний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3492500" y="2349500"/>
            <a:ext cx="1409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Лікувальний</a:t>
            </a:r>
            <a:endParaRPr lang="ru-RU">
              <a:latin typeface="Calibri" pitchFamily="34" charset="0"/>
            </a:endParaRPr>
          </a:p>
        </p:txBody>
      </p:sp>
      <p:sp>
        <p:nvSpPr>
          <p:cNvPr id="30738" name="TextBox 14"/>
          <p:cNvSpPr txBox="1">
            <a:spLocks noChangeArrowheads="1"/>
          </p:cNvSpPr>
          <p:nvPr/>
        </p:nvSpPr>
        <p:spPr bwMode="auto">
          <a:xfrm>
            <a:off x="3581400" y="44196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Очищаючий</a:t>
            </a:r>
            <a:endParaRPr lang="ru-RU">
              <a:latin typeface="Calibri" pitchFamily="34" charset="0"/>
            </a:endParaRPr>
          </a:p>
        </p:txBody>
      </p:sp>
      <p:pic>
        <p:nvPicPr>
          <p:cNvPr id="30739" name="Picture 2" descr="http://irecommend.ru/sites/default/files/product-images/3145/nivea_cre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565400"/>
            <a:ext cx="17383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14" descr="http://webmadam.ru/uploads/posts/2010-02/1266148921_f15222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-963613"/>
            <a:ext cx="3286125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16" descr="http://www.lumene.ru/content/storeimages/300/81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http://www.zelenahata.com.ua/files/43361407_1241354309_foto_004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93615" flipH="1">
            <a:off x="-447674" y="627062"/>
            <a:ext cx="36131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0" descr="http://www.zelenahata.com.ua/files/43361407_1241354309_foto_004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69795">
            <a:off x="6042025" y="546100"/>
            <a:ext cx="3273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cf.ltkcdn.net/skincare/images/std/42875-310x218-Prick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66231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withealth.net/wp-content/uploads/1048885-1049474-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113" y="4662413"/>
            <a:ext cx="270029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://dermotologia.narod.ru/dermati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3889375"/>
            <a:ext cx="2713038" cy="424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my-derma.com.ua/wp-content/uploads/2011/04/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2827" y="2357821"/>
            <a:ext cx="2289694" cy="208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7">
            <a:lum bright="-100000" contrast="-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979613" y="115888"/>
            <a:ext cx="5334000" cy="152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ятиугольник 12"/>
          <p:cNvSpPr/>
          <p:nvPr/>
        </p:nvSpPr>
        <p:spPr>
          <a:xfrm flipH="1">
            <a:off x="3348038" y="2205038"/>
            <a:ext cx="2376487" cy="4318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Висип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348038" y="2781300"/>
            <a:ext cx="2592387" cy="4318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rgbClr val="000000"/>
                </a:solidFill>
                <a:latin typeface="Calibri" pitchFamily="34" charset="0"/>
              </a:rPr>
              <a:t>Екзема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348038" y="4581525"/>
            <a:ext cx="2519362" cy="4318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Дерматид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3492500" y="5229225"/>
            <a:ext cx="2592388" cy="4318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Кропив'янка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http://www.ucdf.info/images/stories/food/carr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43767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nycityeats.com/wordpress/wp-content/uploads/2011/07/berries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330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http://apilak.com/jpg/honey-svois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960688"/>
            <a:ext cx="2843212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http://sunfood.com.ua/imgsrv/oliv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349500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TextBox 11"/>
          <p:cNvPicPr>
            <a:picLocks noChangeArrowheads="1"/>
          </p:cNvPicPr>
          <p:nvPr/>
        </p:nvPicPr>
        <p:blipFill>
          <a:blip r:embed="rId6">
            <a:lum bright="-100000" contrast="-10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23850" y="404813"/>
            <a:ext cx="8243888" cy="1296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2774" name="Picture 10" descr="http://lenagold.ru/fon/clipart/r/rom/romash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47244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04800"/>
            <a:ext cx="7772400" cy="19812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3200" b="1" smtClean="0"/>
              <a:t>Автомобільна косметика</a:t>
            </a:r>
            <a:endParaRPr lang="ru-RU" sz="3200" b="1" smtClean="0"/>
          </a:p>
        </p:txBody>
      </p:sp>
      <p:pic>
        <p:nvPicPr>
          <p:cNvPr id="33794" name="Picture 4" descr="oils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samaya-dorogaya-avtomoy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5181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60813" y="0"/>
            <a:ext cx="518318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>
                <a:solidFill>
                  <a:schemeClr val="accent1"/>
                </a:solidFill>
                <a:latin typeface="Corbel" pitchFamily="34" charset="0"/>
              </a:rPr>
              <a:t>Ключові питання</a:t>
            </a:r>
          </a:p>
          <a:p>
            <a:r>
              <a:rPr lang="uk-UA" sz="2800">
                <a:solidFill>
                  <a:srgbClr val="92D050"/>
                </a:solidFill>
                <a:latin typeface="Corbel" pitchFamily="34" charset="0"/>
              </a:rPr>
              <a:t>• Чи такі вже й необхідні засоби побутової хімії?</a:t>
            </a:r>
          </a:p>
          <a:p>
            <a:r>
              <a:rPr lang="en-US" sz="2800">
                <a:solidFill>
                  <a:srgbClr val="92D050"/>
                </a:solidFill>
                <a:latin typeface="Corbel" pitchFamily="34" charset="0"/>
              </a:rPr>
              <a:t>• </a:t>
            </a:r>
            <a:r>
              <a:rPr lang="uk-UA" sz="2800">
                <a:solidFill>
                  <a:srgbClr val="92D050"/>
                </a:solidFill>
                <a:latin typeface="Corbel" pitchFamily="34" charset="0"/>
              </a:rPr>
              <a:t>Як впливають на здоров’я людини косметичні засоби?</a:t>
            </a:r>
            <a:br>
              <a:rPr lang="uk-UA" sz="2800">
                <a:solidFill>
                  <a:srgbClr val="92D050"/>
                </a:solidFill>
                <a:latin typeface="Corbel" pitchFamily="34" charset="0"/>
              </a:rPr>
            </a:br>
            <a:r>
              <a:rPr lang="uk-UA" sz="2800">
                <a:solidFill>
                  <a:srgbClr val="92D050"/>
                </a:solidFill>
                <a:latin typeface="Corbel" pitchFamily="34" charset="0"/>
              </a:rPr>
              <a:t>• Чи існує альтернатива засобам побутової хімії?</a:t>
            </a:r>
            <a:endParaRPr lang="uk-UA" sz="2800">
              <a:latin typeface="Corbel" pitchFamily="34" charset="0"/>
            </a:endParaRPr>
          </a:p>
        </p:txBody>
      </p:sp>
      <p:pic>
        <p:nvPicPr>
          <p:cNvPr id="3" name="Рисунок 2" descr="910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" y="3294586"/>
            <a:ext cx="4127530" cy="355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38375" y="5375275"/>
          <a:ext cx="1676400" cy="1181100"/>
        </p:xfrm>
        <a:graphic>
          <a:graphicData uri="http://schemas.openxmlformats.org/presentationml/2006/ole">
            <p:oleObj spid="_x0000_s16389" name="Диаграмма" r:id="rId5" imgW="1676400" imgH="1180998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ransition advTm="52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b="1" smtClean="0"/>
              <a:t>   Класифікація</a:t>
            </a:r>
            <a:endParaRPr lang="ru-RU" b="1" smtClean="0"/>
          </a:p>
        </p:txBody>
      </p:sp>
      <p:pic>
        <p:nvPicPr>
          <p:cNvPr id="34818" name="Picture 4" descr="96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28600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439759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407910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Скругленный прямоугольник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2133600" cy="533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385D8A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1500" b="1" smtClean="0">
                <a:latin typeface="Arial" charset="0"/>
              </a:rPr>
              <a:t>Автошампуні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438400" y="1371600"/>
            <a:ext cx="2000250" cy="714375"/>
          </a:xfrm>
          <a:prstGeom prst="roundRect">
            <a:avLst/>
          </a:prstGeom>
          <a:solidFill>
            <a:srgbClr val="E02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chemeClr val="tx1"/>
                </a:solidFill>
                <a:latin typeface="Arial" charset="0"/>
              </a:rPr>
              <a:t>Поліруючі</a:t>
            </a:r>
            <a:r>
              <a:rPr lang="uk-UA" b="1">
                <a:solidFill>
                  <a:schemeClr val="tx1"/>
                </a:solidFill>
                <a:latin typeface="Arial" charset="0"/>
              </a:rPr>
              <a:t> засоби</a:t>
            </a: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4572000" y="1447800"/>
            <a:ext cx="1785938" cy="571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chemeClr val="tx1"/>
                </a:solidFill>
                <a:latin typeface="Arial" charset="0"/>
              </a:rPr>
              <a:t>Засоби для чистки скла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81000" y="2438400"/>
            <a:ext cx="2428875" cy="857250"/>
          </a:xfrm>
          <a:prstGeom prst="roundRect">
            <a:avLst/>
          </a:prstGeom>
          <a:solidFill>
            <a:srgbClr val="34D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chemeClr val="tx1"/>
                </a:solidFill>
                <a:latin typeface="Arial" charset="0"/>
              </a:rPr>
              <a:t>Засоби для чистки двигунів та агрегатів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352800" y="2362200"/>
            <a:ext cx="17145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chemeClr val="tx1"/>
                </a:solidFill>
                <a:latin typeface="Arial" charset="0"/>
              </a:rPr>
              <a:t>Засоби для чистки салону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715000" y="2286000"/>
            <a:ext cx="2971800" cy="7191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chemeClr val="tx1"/>
                </a:solidFill>
                <a:latin typeface="Arial" charset="0"/>
              </a:rPr>
              <a:t>Антифризні суміші для скла</a:t>
            </a:r>
            <a:endParaRPr lang="uk-UA" sz="1600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/>
              <a:t>Застереження</a:t>
            </a:r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400300"/>
            <a:ext cx="7772400" cy="1077913"/>
          </a:xfrm>
        </p:spPr>
        <p:txBody>
          <a:bodyPr/>
          <a:lstStyle/>
          <a:p>
            <a:r>
              <a:rPr lang="uk-UA" smtClean="0"/>
              <a:t>Авто хімія може негативно відобразитися на здоров</a:t>
            </a:r>
            <a:r>
              <a:rPr lang="en-US" smtClean="0"/>
              <a:t>’</a:t>
            </a:r>
            <a:r>
              <a:rPr lang="uk-UA" smtClean="0"/>
              <a:t>ї людини</a:t>
            </a:r>
            <a:endParaRPr lang="ru-RU" smtClean="0"/>
          </a:p>
        </p:txBody>
      </p:sp>
      <p:pic>
        <p:nvPicPr>
          <p:cNvPr id="35843" name="Picture 4" descr="953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24200"/>
            <a:ext cx="3810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hemical_cleaning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3251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Israeli_Stop_Sig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047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resit_CN_72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3144838"/>
            <a:ext cx="2286000" cy="37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idroizolyatsiya-ceresit-cr-65-tserezit-sr-65_31739504_1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3328988"/>
            <a:ext cx="2194560" cy="352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1781" y="304800"/>
            <a:ext cx="844741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Будівельні матеріали</a:t>
            </a:r>
          </a:p>
        </p:txBody>
      </p:sp>
      <p:pic>
        <p:nvPicPr>
          <p:cNvPr id="10" name="Рисунок 9" descr="фас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8192">
            <a:off x="794377" y="1360294"/>
            <a:ext cx="1801369" cy="156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82342_w640_h640_st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9727">
            <a:off x="4770438" y="3654425"/>
            <a:ext cx="3163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247613630982-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5457">
            <a:off x="6685127" y="1602250"/>
            <a:ext cx="1869575" cy="211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rticleImagelogo_86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2281">
            <a:off x="3746352" y="1270631"/>
            <a:ext cx="2262188" cy="20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rrowheads="1"/>
          </p:cNvSpPr>
          <p:nvPr/>
        </p:nvSpPr>
        <p:spPr bwMode="auto">
          <a:xfrm>
            <a:off x="609600" y="228600"/>
            <a:ext cx="7715250" cy="1071563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400">
                <a:latin typeface="Calibri" pitchFamily="34" charset="0"/>
              </a:rPr>
              <a:t>Класифікація сухих будівельних сумішей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71500" y="1143000"/>
            <a:ext cx="2000250" cy="142875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/>
              <a:t>Клейові</a:t>
            </a:r>
            <a:endParaRPr lang="ru-RU" sz="3200" dirty="0"/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429000" y="1285875"/>
            <a:ext cx="2000250" cy="142875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Для штукатурних робіт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357938" y="1143000"/>
            <a:ext cx="2000250" cy="1500188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Для гідроізоляції</a:t>
            </a:r>
            <a:endParaRPr lang="ru-RU" dirty="0"/>
          </a:p>
        </p:txBody>
      </p:sp>
      <p:pic>
        <p:nvPicPr>
          <p:cNvPr id="15" name="Рисунок 1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928934"/>
            <a:ext cx="22860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keis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000372"/>
            <a:ext cx="214314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PENA_MONTAZHNAYA_CERESIT_MOMENT_MASTER_GERMETIK_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143248"/>
            <a:ext cx="21971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4" name="Содержимое 3" descr="sumih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28687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00_500_120_imagesb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54" y="2141862"/>
            <a:ext cx="3571900" cy="372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85750" y="428625"/>
            <a:ext cx="8610600" cy="88265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b="1" smtClean="0">
                <a:latin typeface="Times New Roman" pitchFamily="18" charset="0"/>
              </a:rPr>
              <a:t>Склад</a:t>
            </a:r>
            <a:r>
              <a:rPr lang="uk-UA" smtClean="0"/>
              <a:t> </a:t>
            </a:r>
            <a:r>
              <a:rPr lang="uk-UA" b="1" smtClean="0">
                <a:latin typeface="Times New Roman" pitchFamily="18" charset="0"/>
              </a:rPr>
              <a:t>сумішей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39939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985838" y="2708275"/>
            <a:ext cx="1439862" cy="1924050"/>
          </a:xfrm>
        </p:spPr>
        <p:txBody>
          <a:bodyPr/>
          <a:lstStyle/>
          <a:p>
            <a:r>
              <a:rPr lang="uk-UA" sz="2100" smtClean="0"/>
              <a:t>Цемент</a:t>
            </a:r>
          </a:p>
          <a:p>
            <a:r>
              <a:rPr lang="uk-UA" sz="2100" smtClean="0"/>
              <a:t>Вапно</a:t>
            </a:r>
          </a:p>
          <a:p>
            <a:r>
              <a:rPr lang="uk-UA" sz="2100" smtClean="0"/>
              <a:t>Гіпс</a:t>
            </a:r>
            <a:endParaRPr lang="en-US" sz="2100" smtClean="0"/>
          </a:p>
        </p:txBody>
      </p:sp>
      <p:sp>
        <p:nvSpPr>
          <p:cNvPr id="39940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303838" y="2400300"/>
            <a:ext cx="3330575" cy="461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smtClean="0"/>
              <a:t>                  </a:t>
            </a:r>
            <a:r>
              <a:rPr lang="uk-UA" sz="2100" smtClean="0"/>
              <a:t>Пісок</a:t>
            </a:r>
            <a:endParaRPr lang="ru-RU" sz="2100" smtClean="0"/>
          </a:p>
          <a:p>
            <a:endParaRPr lang="ru-RU" sz="2100" smtClean="0"/>
          </a:p>
        </p:txBody>
      </p:sp>
      <p:pic>
        <p:nvPicPr>
          <p:cNvPr id="10" name="Рисунок 9" descr="c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0400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ull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0" y="3208337"/>
            <a:ext cx="320040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6629400" y="1828800"/>
            <a:ext cx="485775" cy="519113"/>
          </a:xfrm>
          <a:prstGeom prst="downArrow">
            <a:avLst>
              <a:gd name="adj1" fmla="val 13074"/>
              <a:gd name="adj2" fmla="val 313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Округлений прямокутник 9"/>
          <p:cNvSpPr>
            <a:spLocks noChangeArrowheads="1"/>
          </p:cNvSpPr>
          <p:nvPr/>
        </p:nvSpPr>
        <p:spPr bwMode="auto">
          <a:xfrm rot="10800000" flipV="1">
            <a:off x="381000" y="13716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Arial Black" pitchFamily="34" charset="0"/>
              </a:rPr>
              <a:t>Зв</a:t>
            </a:r>
            <a:r>
              <a:rPr lang="en-US" b="1">
                <a:latin typeface="Arial Black" pitchFamily="34" charset="0"/>
              </a:rPr>
              <a:t>’</a:t>
            </a:r>
            <a:r>
              <a:rPr lang="uk-UA" b="1">
                <a:latin typeface="Arial Black" pitchFamily="34" charset="0"/>
              </a:rPr>
              <a:t>язуюча речовина</a:t>
            </a:r>
          </a:p>
        </p:txBody>
      </p:sp>
      <p:sp>
        <p:nvSpPr>
          <p:cNvPr id="39945" name="Округлений прямокутник 9"/>
          <p:cNvSpPr>
            <a:spLocks noChangeArrowheads="1"/>
          </p:cNvSpPr>
          <p:nvPr/>
        </p:nvSpPr>
        <p:spPr bwMode="auto">
          <a:xfrm rot="10800000" flipV="1">
            <a:off x="5410200" y="12954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b="1">
              <a:latin typeface="Arial Black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>
                <a:latin typeface="Arial Black" pitchFamily="34" charset="0"/>
              </a:rPr>
              <a:t>        </a:t>
            </a:r>
            <a:r>
              <a:rPr lang="uk-UA" b="1">
                <a:latin typeface="Arial Black" pitchFamily="34" charset="0"/>
              </a:rPr>
              <a:t>Наповнювач</a:t>
            </a:r>
            <a:endParaRPr lang="ru-RU" b="1">
              <a:latin typeface="Arial Black" pitchFamily="34" charset="0"/>
            </a:endParaRPr>
          </a:p>
          <a:p>
            <a:pPr algn="ctr"/>
            <a:endParaRPr lang="uk-UA" b="1">
              <a:latin typeface="Arial Black" pitchFamily="34" charset="0"/>
            </a:endParaRPr>
          </a:p>
        </p:txBody>
      </p:sp>
      <p:sp>
        <p:nvSpPr>
          <p:cNvPr id="39946" name="AutoShape 11"/>
          <p:cNvSpPr>
            <a:spLocks noChangeArrowheads="1"/>
          </p:cNvSpPr>
          <p:nvPr/>
        </p:nvSpPr>
        <p:spPr bwMode="auto">
          <a:xfrm>
            <a:off x="1219200" y="2057400"/>
            <a:ext cx="485775" cy="533400"/>
          </a:xfrm>
          <a:prstGeom prst="downArrow">
            <a:avLst>
              <a:gd name="adj1" fmla="val 13074"/>
              <a:gd name="adj2" fmla="val 32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4400" b="1" smtClean="0"/>
              <a:t>Висновки</a:t>
            </a:r>
            <a:endParaRPr lang="ru-RU" sz="4400" b="1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mtClean="0"/>
              <a:t>Засоби побутової хімії-не лише спрощують процес прибирання,а й шкодять здоров’ю.</a:t>
            </a:r>
          </a:p>
          <a:p>
            <a:r>
              <a:rPr lang="uk-UA" smtClean="0"/>
              <a:t>Необхідно бути обережним при використанні косметичних засобів</a:t>
            </a:r>
          </a:p>
          <a:p>
            <a:r>
              <a:rPr lang="uk-UA" smtClean="0"/>
              <a:t>Автомобільна косметика-невід’ємна частина догляду за автомобілями.</a:t>
            </a:r>
          </a:p>
          <a:p>
            <a:r>
              <a:rPr lang="uk-UA" smtClean="0"/>
              <a:t>Побутовій хімії є альтернатива!!!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C000"/>
                </a:solidFill>
                <a:latin typeface="Segoe Script"/>
              </a:rPr>
              <a:t>Побутова хімія не лише спрощує процес прибирання, але й істотно шкодить здоров'ю.</a:t>
            </a:r>
            <a:endParaRPr lang="uk-UA" sz="2400">
              <a:solidFill>
                <a:srgbClr val="FFC000"/>
              </a:solidFill>
              <a:latin typeface="Segoe Scrip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285875"/>
            <a:ext cx="78581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Доба нових технологій допомогла людству спростити виконання хатньої роботи. Тепер практично в кожному домі миють посуд спеціальним засобом, а голову - шампунем. При цьому мало хто замислюється, що полегшуючи собі життя, ми ставимо під загрозу свій організм.</a:t>
            </a: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uk-UA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 </a:t>
            </a: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429000"/>
            <a:ext cx="41434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/>
                </a:solidFill>
                <a:latin typeface="Segoe Script" pitchFamily="34" charset="0"/>
              </a:rPr>
              <a:t>Посуд вимито, але чи можна тепер з нього їсти?</a:t>
            </a:r>
            <a:endParaRPr lang="uk-UA" sz="24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6" name="Рисунок 5" descr="dishwa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4000508" cy="3181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3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3429024" cy="42473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Сьогодні, зайшовши практично в будь-який магазин, ми бачимо полиці, заставлені побутовою хімією на будь-який смак. Саме так, адже чого тільки в них не додають, щоб запах мийного засобу був не таким їдким. Але така привабливість оманлива, адже всередині пляшки з побутовою хімією - небезпека.</a:t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3" name="Рисунок 2" descr="0024rw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aps-and-Deterg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643314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30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29063" y="2795588"/>
            <a:ext cx="48577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accent1"/>
                </a:solidFill>
                <a:latin typeface="Corbel" pitchFamily="34" charset="0"/>
              </a:rPr>
              <a:t>Значно ушкодити здоров'я також можуть поліролі та засоби для миття вікон. Оскільки останні містять нашатирний спирт, то призводять до алергічних реакцій, а також захворювань дихальних шляхів. Поліролі, в свою чергу, можуть викликати короткочасну втрату зору, і навіть серйозні розлади нервової системи. Особливо небезпечні вони для вагітних, бо провокують вроджені дефекти у майбутньої дитини. </a:t>
            </a: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endParaRPr lang="uk-UA">
              <a:latin typeface="Corbel" pitchFamily="34" charset="0"/>
            </a:endParaRPr>
          </a:p>
        </p:txBody>
      </p:sp>
      <p:pic>
        <p:nvPicPr>
          <p:cNvPr id="3" name="Рисунок 2" descr="budyn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178">
            <a:off x="4000496" y="214290"/>
            <a:ext cx="4572032" cy="25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tf193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8889">
            <a:off x="214282" y="928670"/>
            <a:ext cx="350046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33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6283_w640_h640_window7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68580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ronto_cre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643314"/>
            <a:ext cx="2619375" cy="2952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1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71876"/>
            <a:ext cx="2714644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12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5214958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Segoe Script" pitchFamily="34" charset="0"/>
              </a:rPr>
              <a:t>Як убезпечити себе?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1714500"/>
            <a:ext cx="7358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Намагайтеся не використовувати в побуті засоби, що містять фтор, аміак, ацетон, формальдегід, фенол. 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Робіть прибирання або мийте посуд тільки у спеціальних гумових рукавичках, це захистить шкіру рук від попадання хімікатів. До того ж, купуйте побутову хімію з поміткою "для чутливої шкіри".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 Після використання спеціального засобу посуд потрібно якомога довше полоскати і обов'язково в гарячій воді. Добре помити потрібно і руки.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  Якомога менше застосовуйте в господарстві всілякі порошкові засоби і аерозолі, надавайте перевагу гелям. 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Стежте за тим, щоб посуд з миючими засобами був щільно закритим.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  Як можна частіше провітрюйте приміщення.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   Не користуйтеся одним видом побутової хімії тривалий час,     періодично міняйте засоби.</a:t>
            </a:r>
          </a:p>
          <a:p>
            <a:pPr>
              <a:buFont typeface="Wingdings" pitchFamily="2" charset="2"/>
              <a:buChar char="ü"/>
            </a:pPr>
            <a:r>
              <a:rPr lang="uk-UA">
                <a:solidFill>
                  <a:srgbClr val="00B0F0"/>
                </a:solidFill>
                <a:latin typeface="Corbel" pitchFamily="34" charset="0"/>
              </a:rPr>
              <a:t>   Вибирайте косметичні засоби, що слабо піняться.</a:t>
            </a: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r>
              <a:rPr lang="uk-UA">
                <a:latin typeface="Corbel" pitchFamily="34" charset="0"/>
              </a:rPr>
              <a:t/>
            </a:r>
            <a:br>
              <a:rPr lang="uk-UA">
                <a:latin typeface="Corbel" pitchFamily="34" charset="0"/>
              </a:rPr>
            </a:br>
            <a:endParaRPr lang="uk-UA">
              <a:latin typeface="Corbe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0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6500858" cy="1785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Segoe Script" pitchFamily="34" charset="0"/>
              </a:rPr>
              <a:t>Рецепти натуральних мийних засобів: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Volk &amp; Rass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66398"/>
            <a:ext cx="3643338" cy="459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63" y="2214563"/>
            <a:ext cx="49291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Впоратися з брудним посудом можна й без застосування спеціальних гелів. Добре відчистить побутові прилади сода з сіллю, також суміш з рідкого мила, глини та дрібного піску.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Для прання одягу можна обійтись без порошку, а використовувати для цього звичайне мило, воно не містить шкідливих добавок.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Помити вікна можна за допомогою таких сумішей: 1 ст. л. оцту на 1 л води, або 2 ст. л. кукурудзяного крохмалю і 4 ст. л. оцту на 4 л води.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Вивести жирні плями не складе труднощів за допомогою такого розчину: до 0,25 </a:t>
            </a:r>
            <a:r>
              <a:rPr lang="uk-UA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скл</a:t>
            </a: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. рідкого мила додати 1 ст. л. оцту і 1 л гарячої води.</a:t>
            </a:r>
            <a:endParaRPr lang="uk-UA" sz="1600" i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endParaRPr lang="uk-UA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52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Чого не повинні містити засоби побутової хімії</a:t>
            </a:r>
            <a:endParaRPr lang="uk-UA" sz="3600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3" y="1000125"/>
            <a:ext cx="85010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Хлор.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Чи не найпопулярніший вбивця мікробів вкрай небезпечний для організму людини. Він вражає серцево-судинну систему, сприяє виникненню анемії, гіпертонії та алергічних реакцій. І хоча хлору у побутовій хімії зовсім не багато, проте бажано відмовитись від неї, замінивши іншими засобами, навіть якщо вони і не так радикально борються із брудом.</a:t>
            </a:r>
            <a:endParaRPr lang="uk-UA">
              <a:solidFill>
                <a:srgbClr val="51DAFF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50" y="2000250"/>
            <a:ext cx="85725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Фосфати.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У більшості цивілізованих країн ці речовини заборонено, адже вони сприяють активному росту водоростей, що поглинають кисень. А це спричиняєо "цвітіння" води та забруднення водойм. Забруднена питна вода своєю чергою веде до ускладнень при вагітності (загроза викидня,  низька вага новонародженого, вроджені травми), виникнення пухлин шлунково-кишкового тракту тощо.</a:t>
            </a:r>
            <a:endParaRPr lang="uk-UA">
              <a:solidFill>
                <a:srgbClr val="51DA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3" y="3000375"/>
            <a:ext cx="864393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Поверхнево-активні речовини (ПАР).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Найбільше ПАР міститься у засобах для миття посуду та пральних порошках. Вони викликають порушення імунітету, алергію, вражають мозок, печінку, нирки та легені. Та найстрашніше, що ПАР, взаємодіючи із фосфатами, можуть накопичуватися у організмі. Так само складно змити їх із поверхонь посуду або речей: навіть десятикратне полоскання у гарячій воді повністю не звільняє від хімікатів. Шерстяні та бавовняні речі утримують їх впродовж чотирьох діб, що створює постійну небезпеку інтоксикації самого організму.</a:t>
            </a:r>
            <a:endParaRPr lang="uk-UA">
              <a:solidFill>
                <a:srgbClr val="51DA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313" y="4214813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Гідрохлорид натрію.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Спричиняє захворювання серцево-судинної системи, негативно впливає на шкіру і волосся, підвищує ризик захворювання на рак.</a:t>
            </a:r>
          </a:p>
          <a:p>
            <a:endParaRPr lang="uk-UA" sz="600">
              <a:solidFill>
                <a:srgbClr val="51DAFF"/>
              </a:solidFill>
              <a:cs typeface="Arial" charset="0"/>
            </a:endParaRPr>
          </a:p>
          <a:p>
            <a:pPr eaLnBrk="0" hangingPunct="0"/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Нафтові дистиляти.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Входять до складу поліролів і можуть негативно впливати на зір та нервову систему людини.</a:t>
            </a:r>
            <a:endParaRPr lang="uk-UA">
              <a:solidFill>
                <a:srgbClr val="51DAFF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50" y="5143500"/>
            <a:ext cx="8286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Феноли та крезоли.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Їдкі бактерицидні речовини, які можуть викликати діарею, втрату свідомості та порушення функцій печінки та нирок.</a:t>
            </a:r>
          </a:p>
          <a:p>
            <a:endParaRPr lang="uk-UA" sz="600">
              <a:solidFill>
                <a:srgbClr val="51DAFF"/>
              </a:solidFill>
              <a:cs typeface="Arial" charset="0"/>
            </a:endParaRPr>
          </a:p>
          <a:p>
            <a:pPr eaLnBrk="0" hangingPunct="0"/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Нітробензол.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Міститься у поліролі для підлоги та меблів, викликає знебарвлення шкіри, задишку, блювоту, а в особливо важких випадках - смерть.</a:t>
            </a:r>
          </a:p>
          <a:p>
            <a:pPr eaLnBrk="0" hangingPunct="0"/>
            <a:endParaRPr lang="uk-UA" sz="600">
              <a:cs typeface="Arial" charset="0"/>
            </a:endParaRPr>
          </a:p>
          <a:p>
            <a:pPr eaLnBrk="0" hangingPunct="0"/>
            <a:r>
              <a:rPr lang="uk-UA" sz="1400" b="1">
                <a:solidFill>
                  <a:schemeClr val="accent1"/>
                </a:solidFill>
                <a:latin typeface="Century Schoolbook" pitchFamily="18" charset="0"/>
                <a:cs typeface="Times New Roman" pitchFamily="18" charset="0"/>
              </a:rPr>
              <a:t>Формальдегід. </a:t>
            </a:r>
            <a:r>
              <a:rPr lang="uk-UA" sz="1200">
                <a:solidFill>
                  <a:srgbClr val="51DAFF"/>
                </a:solidFill>
                <a:latin typeface="Century Schoolbook" pitchFamily="18" charset="0"/>
                <a:cs typeface="Times New Roman" pitchFamily="18" charset="0"/>
              </a:rPr>
              <a:t>Сильний канцероген, який спричиняє подразнення очей, горла, шкіри та органів дихання.</a:t>
            </a:r>
            <a:endParaRPr lang="uk-UA">
              <a:solidFill>
                <a:srgbClr val="51DA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33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  <p:bldP spid="10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4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7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21.9|24.5|34.3|16.8|2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0000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229</TotalTime>
  <Words>878</Words>
  <Application>Microsoft Office PowerPoint</Application>
  <PresentationFormat>Экран (4:3)</PresentationFormat>
  <Paragraphs>95</Paragraphs>
  <Slides>26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Segoe Script</vt:lpstr>
      <vt:lpstr>Century Schoolbook</vt:lpstr>
      <vt:lpstr>Times New Roman</vt:lpstr>
      <vt:lpstr>Arial Black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Мило</vt:lpstr>
      <vt:lpstr>Мийні засоби </vt:lpstr>
      <vt:lpstr>Шампунь</vt:lpstr>
      <vt:lpstr>Слайд 14</vt:lpstr>
      <vt:lpstr>Слайд 15</vt:lpstr>
      <vt:lpstr>Слайд 16</vt:lpstr>
      <vt:lpstr>Слайд 17</vt:lpstr>
      <vt:lpstr>Слайд 18</vt:lpstr>
      <vt:lpstr>Автомобільна косметика</vt:lpstr>
      <vt:lpstr>   Класифікація</vt:lpstr>
      <vt:lpstr>Застереження</vt:lpstr>
      <vt:lpstr>Слайд 22</vt:lpstr>
      <vt:lpstr>Слайд 23</vt:lpstr>
      <vt:lpstr>Слайд 24</vt:lpstr>
      <vt:lpstr>Склад сумішей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22</cp:revision>
  <dcterms:created xsi:type="dcterms:W3CDTF">2011-04-11T19:35:12Z</dcterms:created>
  <dcterms:modified xsi:type="dcterms:W3CDTF">2012-05-09T16:26:19Z</dcterms:modified>
</cp:coreProperties>
</file>