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8288000" cy="10287000"/>
  <p:notesSz cx="6858000" cy="9144000"/>
  <p:embeddedFontLst>
    <p:embeddedFont>
      <p:font typeface="Advent Pro Bold" panose="020B0604020202020204" charset="0"/>
      <p:regular r:id="rId38"/>
    </p:embeddedFont>
    <p:embeddedFont>
      <p:font typeface="Calibri" panose="020F0502020204030204" pitchFamily="34" charset="0"/>
      <p:regular r:id="rId39"/>
      <p:bold r:id="rId40"/>
      <p:italic r:id="rId41"/>
      <p:boldItalic r:id="rId42"/>
    </p:embeddedFont>
    <p:embeddedFont>
      <p:font typeface="Satisfy" panose="020B0604020202020204" charset="0"/>
      <p:regular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-756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3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openxmlformats.org/officeDocument/2006/relationships/image" Target="../media/image11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9.svg"/><Relationship Id="rId10" Type="http://schemas.openxmlformats.org/officeDocument/2006/relationships/image" Target="../media/image14.svg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0.png"/><Relationship Id="rId7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1.png"/><Relationship Id="rId10" Type="http://schemas.openxmlformats.org/officeDocument/2006/relationships/image" Target="../media/image21.svg"/><Relationship Id="rId4" Type="http://schemas.openxmlformats.org/officeDocument/2006/relationships/image" Target="../media/image16.sv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4.png"/><Relationship Id="rId7" Type="http://schemas.openxmlformats.org/officeDocument/2006/relationships/image" Target="../media/image11.svg"/><Relationship Id="rId12" Type="http://schemas.openxmlformats.org/officeDocument/2006/relationships/image" Target="../media/image28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7.png"/><Relationship Id="rId5" Type="http://schemas.openxmlformats.org/officeDocument/2006/relationships/image" Target="../media/image2.png"/><Relationship Id="rId10" Type="http://schemas.openxmlformats.org/officeDocument/2006/relationships/image" Target="../media/image26.svg"/><Relationship Id="rId4" Type="http://schemas.openxmlformats.org/officeDocument/2006/relationships/image" Target="../media/image23.sv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.png"/><Relationship Id="rId7" Type="http://schemas.openxmlformats.org/officeDocument/2006/relationships/image" Target="../media/image2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30.svg"/><Relationship Id="rId4" Type="http://schemas.openxmlformats.org/officeDocument/2006/relationships/image" Target="../media/image18.png"/><Relationship Id="rId9" Type="http://schemas.openxmlformats.org/officeDocument/2006/relationships/image" Target="../media/image32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36.svg"/><Relationship Id="rId3" Type="http://schemas.openxmlformats.org/officeDocument/2006/relationships/image" Target="../media/image5.png"/><Relationship Id="rId7" Type="http://schemas.openxmlformats.org/officeDocument/2006/relationships/image" Target="../media/image34.svg"/><Relationship Id="rId12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svg"/><Relationship Id="rId5" Type="http://schemas.openxmlformats.org/officeDocument/2006/relationships/image" Target="../media/image30.svg"/><Relationship Id="rId10" Type="http://schemas.openxmlformats.org/officeDocument/2006/relationships/image" Target="../media/image22.png"/><Relationship Id="rId4" Type="http://schemas.openxmlformats.org/officeDocument/2006/relationships/image" Target="../media/image18.png"/><Relationship Id="rId9" Type="http://schemas.openxmlformats.org/officeDocument/2006/relationships/image" Target="../media/image18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42.svg"/><Relationship Id="rId3" Type="http://schemas.openxmlformats.org/officeDocument/2006/relationships/image" Target="../media/image2.png"/><Relationship Id="rId7" Type="http://schemas.openxmlformats.org/officeDocument/2006/relationships/image" Target="../media/image38.svg"/><Relationship Id="rId12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8.svg"/><Relationship Id="rId5" Type="http://schemas.openxmlformats.org/officeDocument/2006/relationships/image" Target="../media/image9.svg"/><Relationship Id="rId10" Type="http://schemas.openxmlformats.org/officeDocument/2006/relationships/image" Target="../media/image26.png"/><Relationship Id="rId4" Type="http://schemas.openxmlformats.org/officeDocument/2006/relationships/image" Target="../media/image6.png"/><Relationship Id="rId9" Type="http://schemas.openxmlformats.org/officeDocument/2006/relationships/image" Target="../media/image40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44.svg"/><Relationship Id="rId3" Type="http://schemas.openxmlformats.org/officeDocument/2006/relationships/image" Target="../media/image2.png"/><Relationship Id="rId7" Type="http://schemas.openxmlformats.org/officeDocument/2006/relationships/image" Target="../media/image38.svg"/><Relationship Id="rId12" Type="http://schemas.openxmlformats.org/officeDocument/2006/relationships/image" Target="../media/image2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8.svg"/><Relationship Id="rId5" Type="http://schemas.openxmlformats.org/officeDocument/2006/relationships/image" Target="../media/image9.svg"/><Relationship Id="rId10" Type="http://schemas.openxmlformats.org/officeDocument/2006/relationships/image" Target="../media/image26.png"/><Relationship Id="rId4" Type="http://schemas.openxmlformats.org/officeDocument/2006/relationships/image" Target="../media/image6.png"/><Relationship Id="rId9" Type="http://schemas.openxmlformats.org/officeDocument/2006/relationships/image" Target="../media/image40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svg"/><Relationship Id="rId3" Type="http://schemas.openxmlformats.org/officeDocument/2006/relationships/image" Target="../media/image5.png"/><Relationship Id="rId7" Type="http://schemas.openxmlformats.org/officeDocument/2006/relationships/image" Target="../media/image46.svg"/><Relationship Id="rId12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18.svg"/><Relationship Id="rId5" Type="http://schemas.openxmlformats.org/officeDocument/2006/relationships/image" Target="../media/image30.svg"/><Relationship Id="rId10" Type="http://schemas.openxmlformats.org/officeDocument/2006/relationships/image" Target="../media/image11.png"/><Relationship Id="rId4" Type="http://schemas.openxmlformats.org/officeDocument/2006/relationships/image" Target="../media/image18.png"/><Relationship Id="rId9" Type="http://schemas.openxmlformats.org/officeDocument/2006/relationships/image" Target="../media/image34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2.png"/><Relationship Id="rId7" Type="http://schemas.openxmlformats.org/officeDocument/2006/relationships/image" Target="../media/image21.png"/><Relationship Id="rId12" Type="http://schemas.openxmlformats.org/officeDocument/2006/relationships/image" Target="../media/image3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11" Type="http://schemas.openxmlformats.org/officeDocument/2006/relationships/image" Target="../media/image32.png"/><Relationship Id="rId5" Type="http://schemas.openxmlformats.org/officeDocument/2006/relationships/image" Target="../media/image13.png"/><Relationship Id="rId10" Type="http://schemas.openxmlformats.org/officeDocument/2006/relationships/image" Target="../media/image49.svg"/><Relationship Id="rId4" Type="http://schemas.openxmlformats.org/officeDocument/2006/relationships/image" Target="../media/image30.png"/><Relationship Id="rId9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13" Type="http://schemas.openxmlformats.org/officeDocument/2006/relationships/image" Target="../media/image34.png"/><Relationship Id="rId3" Type="http://schemas.openxmlformats.org/officeDocument/2006/relationships/image" Target="../media/image13.png"/><Relationship Id="rId7" Type="http://schemas.openxmlformats.org/officeDocument/2006/relationships/image" Target="../media/image21.png"/><Relationship Id="rId12" Type="http://schemas.openxmlformats.org/officeDocument/2006/relationships/image" Target="../media/image3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32.png"/><Relationship Id="rId5" Type="http://schemas.openxmlformats.org/officeDocument/2006/relationships/image" Target="../media/image2.png"/><Relationship Id="rId10" Type="http://schemas.openxmlformats.org/officeDocument/2006/relationships/image" Target="../media/image49.svg"/><Relationship Id="rId4" Type="http://schemas.openxmlformats.org/officeDocument/2006/relationships/image" Target="../media/image21.svg"/><Relationship Id="rId9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35.png"/><Relationship Id="rId7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svg"/><Relationship Id="rId5" Type="http://schemas.openxmlformats.org/officeDocument/2006/relationships/image" Target="../media/image18.png"/><Relationship Id="rId10" Type="http://schemas.openxmlformats.org/officeDocument/2006/relationships/image" Target="../media/image53.svg"/><Relationship Id="rId4" Type="http://schemas.openxmlformats.org/officeDocument/2006/relationships/image" Target="../media/image5.png"/><Relationship Id="rId9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55.svg"/><Relationship Id="rId3" Type="http://schemas.openxmlformats.org/officeDocument/2006/relationships/image" Target="../media/image2.png"/><Relationship Id="rId7" Type="http://schemas.openxmlformats.org/officeDocument/2006/relationships/image" Target="../media/image38.svg"/><Relationship Id="rId12" Type="http://schemas.openxmlformats.org/officeDocument/2006/relationships/image" Target="../media/image3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8.svg"/><Relationship Id="rId5" Type="http://schemas.openxmlformats.org/officeDocument/2006/relationships/image" Target="../media/image9.svg"/><Relationship Id="rId10" Type="http://schemas.openxmlformats.org/officeDocument/2006/relationships/image" Target="../media/image26.png"/><Relationship Id="rId4" Type="http://schemas.openxmlformats.org/officeDocument/2006/relationships/image" Target="../media/image6.png"/><Relationship Id="rId9" Type="http://schemas.openxmlformats.org/officeDocument/2006/relationships/image" Target="../media/image40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2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36.svg"/><Relationship Id="rId5" Type="http://schemas.openxmlformats.org/officeDocument/2006/relationships/image" Target="../media/image30.svg"/><Relationship Id="rId10" Type="http://schemas.openxmlformats.org/officeDocument/2006/relationships/image" Target="../media/image23.png"/><Relationship Id="rId4" Type="http://schemas.openxmlformats.org/officeDocument/2006/relationships/image" Target="../media/image18.png"/><Relationship Id="rId9" Type="http://schemas.openxmlformats.org/officeDocument/2006/relationships/image" Target="../media/image18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57.svg"/><Relationship Id="rId3" Type="http://schemas.openxmlformats.org/officeDocument/2006/relationships/image" Target="../media/image5.png"/><Relationship Id="rId7" Type="http://schemas.openxmlformats.org/officeDocument/2006/relationships/image" Target="../media/image34.svg"/><Relationship Id="rId12" Type="http://schemas.openxmlformats.org/officeDocument/2006/relationships/image" Target="../media/image3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svg"/><Relationship Id="rId5" Type="http://schemas.openxmlformats.org/officeDocument/2006/relationships/image" Target="../media/image30.svg"/><Relationship Id="rId10" Type="http://schemas.openxmlformats.org/officeDocument/2006/relationships/image" Target="../media/image22.png"/><Relationship Id="rId4" Type="http://schemas.openxmlformats.org/officeDocument/2006/relationships/image" Target="../media/image18.png"/><Relationship Id="rId9" Type="http://schemas.openxmlformats.org/officeDocument/2006/relationships/image" Target="../media/image18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13" Type="http://schemas.openxmlformats.org/officeDocument/2006/relationships/image" Target="../media/image43.png"/><Relationship Id="rId3" Type="http://schemas.openxmlformats.org/officeDocument/2006/relationships/image" Target="../media/image2.png"/><Relationship Id="rId7" Type="http://schemas.openxmlformats.org/officeDocument/2006/relationships/image" Target="../media/image24.png"/><Relationship Id="rId12" Type="http://schemas.openxmlformats.org/officeDocument/2006/relationships/image" Target="../media/image63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svg"/><Relationship Id="rId11" Type="http://schemas.openxmlformats.org/officeDocument/2006/relationships/image" Target="../media/image42.png"/><Relationship Id="rId5" Type="http://schemas.openxmlformats.org/officeDocument/2006/relationships/image" Target="../media/image39.png"/><Relationship Id="rId10" Type="http://schemas.openxmlformats.org/officeDocument/2006/relationships/image" Target="../media/image41.png"/><Relationship Id="rId4" Type="http://schemas.openxmlformats.org/officeDocument/2006/relationships/image" Target="../media/image30.png"/><Relationship Id="rId9" Type="http://schemas.openxmlformats.org/officeDocument/2006/relationships/image" Target="../media/image40.png"/><Relationship Id="rId14" Type="http://schemas.openxmlformats.org/officeDocument/2006/relationships/image" Target="../media/image65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2.png"/><Relationship Id="rId7" Type="http://schemas.openxmlformats.org/officeDocument/2006/relationships/image" Target="../media/image21.png"/><Relationship Id="rId12" Type="http://schemas.openxmlformats.org/officeDocument/2006/relationships/image" Target="../media/image3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11" Type="http://schemas.openxmlformats.org/officeDocument/2006/relationships/image" Target="../media/image32.png"/><Relationship Id="rId5" Type="http://schemas.openxmlformats.org/officeDocument/2006/relationships/image" Target="../media/image13.png"/><Relationship Id="rId10" Type="http://schemas.openxmlformats.org/officeDocument/2006/relationships/image" Target="../media/image49.svg"/><Relationship Id="rId4" Type="http://schemas.openxmlformats.org/officeDocument/2006/relationships/image" Target="../media/image30.png"/><Relationship Id="rId9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26.svg"/><Relationship Id="rId12" Type="http://schemas.openxmlformats.org/officeDocument/2006/relationships/image" Target="../media/image4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45.png"/><Relationship Id="rId5" Type="http://schemas.openxmlformats.org/officeDocument/2006/relationships/image" Target="../media/image30.svg"/><Relationship Id="rId10" Type="http://schemas.openxmlformats.org/officeDocument/2006/relationships/image" Target="../media/image44.png"/><Relationship Id="rId4" Type="http://schemas.openxmlformats.org/officeDocument/2006/relationships/image" Target="../media/image18.png"/><Relationship Id="rId9" Type="http://schemas.openxmlformats.org/officeDocument/2006/relationships/image" Target="../media/image18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2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30.svg"/><Relationship Id="rId10" Type="http://schemas.openxmlformats.org/officeDocument/2006/relationships/image" Target="../media/image47.png"/><Relationship Id="rId4" Type="http://schemas.openxmlformats.org/officeDocument/2006/relationships/image" Target="../media/image18.png"/><Relationship Id="rId9" Type="http://schemas.openxmlformats.org/officeDocument/2006/relationships/image" Target="../media/image18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image" Target="../media/image2.png"/><Relationship Id="rId7" Type="http://schemas.openxmlformats.org/officeDocument/2006/relationships/image" Target="../media/image26.svg"/><Relationship Id="rId12" Type="http://schemas.openxmlformats.org/officeDocument/2006/relationships/image" Target="../media/image5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51.png"/><Relationship Id="rId5" Type="http://schemas.openxmlformats.org/officeDocument/2006/relationships/image" Target="../media/image30.svg"/><Relationship Id="rId10" Type="http://schemas.openxmlformats.org/officeDocument/2006/relationships/image" Target="../media/image50.png"/><Relationship Id="rId4" Type="http://schemas.openxmlformats.org/officeDocument/2006/relationships/image" Target="../media/image18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9.png"/><Relationship Id="rId3" Type="http://schemas.openxmlformats.org/officeDocument/2006/relationships/image" Target="../media/image2.png"/><Relationship Id="rId7" Type="http://schemas.openxmlformats.org/officeDocument/2006/relationships/image" Target="../media/image26.svg"/><Relationship Id="rId12" Type="http://schemas.openxmlformats.org/officeDocument/2006/relationships/image" Target="../media/image5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57.png"/><Relationship Id="rId5" Type="http://schemas.openxmlformats.org/officeDocument/2006/relationships/image" Target="../media/image30.svg"/><Relationship Id="rId10" Type="http://schemas.openxmlformats.org/officeDocument/2006/relationships/image" Target="../media/image56.png"/><Relationship Id="rId4" Type="http://schemas.openxmlformats.org/officeDocument/2006/relationships/image" Target="../media/image18.png"/><Relationship Id="rId9" Type="http://schemas.openxmlformats.org/officeDocument/2006/relationships/image" Target="../media/image5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.png"/><Relationship Id="rId7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30.svg"/><Relationship Id="rId10" Type="http://schemas.openxmlformats.org/officeDocument/2006/relationships/image" Target="../media/image62.png"/><Relationship Id="rId4" Type="http://schemas.openxmlformats.org/officeDocument/2006/relationships/image" Target="../media/image18.png"/><Relationship Id="rId9" Type="http://schemas.openxmlformats.org/officeDocument/2006/relationships/image" Target="../media/image6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2.png"/><Relationship Id="rId7" Type="http://schemas.openxmlformats.org/officeDocument/2006/relationships/image" Target="../media/image2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30.svg"/><Relationship Id="rId4" Type="http://schemas.openxmlformats.org/officeDocument/2006/relationships/image" Target="../media/image18.png"/><Relationship Id="rId9" Type="http://schemas.openxmlformats.org/officeDocument/2006/relationships/image" Target="../media/image6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2.png"/><Relationship Id="rId7" Type="http://schemas.openxmlformats.org/officeDocument/2006/relationships/image" Target="../media/image2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30.svg"/><Relationship Id="rId4" Type="http://schemas.openxmlformats.org/officeDocument/2006/relationships/image" Target="../media/image18.png"/><Relationship Id="rId9" Type="http://schemas.openxmlformats.org/officeDocument/2006/relationships/image" Target="../media/image6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2.png"/><Relationship Id="rId7" Type="http://schemas.openxmlformats.org/officeDocument/2006/relationships/image" Target="../media/image9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11" Type="http://schemas.openxmlformats.org/officeDocument/2006/relationships/image" Target="../media/image71.png"/><Relationship Id="rId5" Type="http://schemas.openxmlformats.org/officeDocument/2006/relationships/image" Target="../media/image90.svg"/><Relationship Id="rId10" Type="http://schemas.openxmlformats.org/officeDocument/2006/relationships/image" Target="../media/image70.png"/><Relationship Id="rId4" Type="http://schemas.openxmlformats.org/officeDocument/2006/relationships/image" Target="../media/image67.png"/><Relationship Id="rId9" Type="http://schemas.openxmlformats.org/officeDocument/2006/relationships/image" Target="../media/image6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2.png"/><Relationship Id="rId7" Type="http://schemas.openxmlformats.org/officeDocument/2006/relationships/image" Target="../media/image9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90.svg"/><Relationship Id="rId4" Type="http://schemas.openxmlformats.org/officeDocument/2006/relationships/image" Target="../media/image67.png"/><Relationship Id="rId9" Type="http://schemas.openxmlformats.org/officeDocument/2006/relationships/image" Target="../media/image6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2.png"/><Relationship Id="rId7" Type="http://schemas.openxmlformats.org/officeDocument/2006/relationships/image" Target="../media/image9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90.svg"/><Relationship Id="rId10" Type="http://schemas.openxmlformats.org/officeDocument/2006/relationships/image" Target="../media/image74.png"/><Relationship Id="rId4" Type="http://schemas.openxmlformats.org/officeDocument/2006/relationships/image" Target="../media/image67.png"/><Relationship Id="rId9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.png"/><Relationship Id="rId7" Type="http://schemas.openxmlformats.org/officeDocument/2006/relationships/image" Target="../media/image2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30.svg"/><Relationship Id="rId4" Type="http://schemas.openxmlformats.org/officeDocument/2006/relationships/image" Target="../media/image18.png"/><Relationship Id="rId9" Type="http://schemas.openxmlformats.org/officeDocument/2006/relationships/image" Target="../media/image32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.png"/><Relationship Id="rId7" Type="http://schemas.openxmlformats.org/officeDocument/2006/relationships/image" Target="../media/image2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30.svg"/><Relationship Id="rId4" Type="http://schemas.openxmlformats.org/officeDocument/2006/relationships/image" Target="../media/image18.png"/><Relationship Id="rId9" Type="http://schemas.openxmlformats.org/officeDocument/2006/relationships/image" Target="../media/image32.sv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5.png"/><Relationship Id="rId7" Type="http://schemas.openxmlformats.org/officeDocument/2006/relationships/image" Target="../media/image30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66.png"/><Relationship Id="rId4" Type="http://schemas.openxmlformats.org/officeDocument/2006/relationships/image" Target="../media/image75.png"/><Relationship Id="rId9" Type="http://schemas.openxmlformats.org/officeDocument/2006/relationships/image" Target="../media/image34.sv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5.png"/><Relationship Id="rId7" Type="http://schemas.openxmlformats.org/officeDocument/2006/relationships/image" Target="../media/image30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66.png"/><Relationship Id="rId4" Type="http://schemas.openxmlformats.org/officeDocument/2006/relationships/image" Target="../media/image76.png"/><Relationship Id="rId9" Type="http://schemas.openxmlformats.org/officeDocument/2006/relationships/image" Target="../media/image34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5.png"/><Relationship Id="rId7" Type="http://schemas.openxmlformats.org/officeDocument/2006/relationships/image" Target="../media/image30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66.png"/><Relationship Id="rId4" Type="http://schemas.openxmlformats.org/officeDocument/2006/relationships/image" Target="../media/image77.png"/><Relationship Id="rId9" Type="http://schemas.openxmlformats.org/officeDocument/2006/relationships/image" Target="../media/image34.sv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5.png"/><Relationship Id="rId7" Type="http://schemas.openxmlformats.org/officeDocument/2006/relationships/image" Target="../media/image30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66.png"/><Relationship Id="rId4" Type="http://schemas.openxmlformats.org/officeDocument/2006/relationships/image" Target="../media/image78.png"/><Relationship Id="rId9" Type="http://schemas.openxmlformats.org/officeDocument/2006/relationships/image" Target="../media/image34.sv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5.png"/><Relationship Id="rId7" Type="http://schemas.openxmlformats.org/officeDocument/2006/relationships/image" Target="../media/image30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66.png"/><Relationship Id="rId4" Type="http://schemas.openxmlformats.org/officeDocument/2006/relationships/image" Target="../media/image79.png"/><Relationship Id="rId9" Type="http://schemas.openxmlformats.org/officeDocument/2006/relationships/image" Target="../media/image34.sv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5.png"/><Relationship Id="rId7" Type="http://schemas.openxmlformats.org/officeDocument/2006/relationships/image" Target="../media/image2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53.svg"/><Relationship Id="rId5" Type="http://schemas.openxmlformats.org/officeDocument/2006/relationships/image" Target="../media/image34.svg"/><Relationship Id="rId10" Type="http://schemas.openxmlformats.org/officeDocument/2006/relationships/image" Target="../media/image36.png"/><Relationship Id="rId4" Type="http://schemas.openxmlformats.org/officeDocument/2006/relationships/image" Target="../media/image21.png"/><Relationship Id="rId9" Type="http://schemas.openxmlformats.org/officeDocument/2006/relationships/image" Target="../media/image105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7" Type="http://schemas.openxmlformats.org/officeDocument/2006/relationships/image" Target="../media/image109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5" Type="http://schemas.openxmlformats.org/officeDocument/2006/relationships/image" Target="../media/image5.png"/><Relationship Id="rId4" Type="http://schemas.openxmlformats.org/officeDocument/2006/relationships/image" Target="../media/image10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3518" b="28697"/>
          <a:stretch>
            <a:fillRect/>
          </a:stretch>
        </p:blipFill>
        <p:spPr>
          <a:xfrm>
            <a:off x="2058072" y="1597195"/>
            <a:ext cx="14171857" cy="733674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3268362" y="5608955"/>
            <a:ext cx="11767531" cy="3024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20"/>
              </a:lnSpc>
            </a:pPr>
            <a:r>
              <a:rPr lang="en-US" sz="4300" spc="21">
                <a:solidFill>
                  <a:srgbClr val="000000"/>
                </a:solidFill>
                <a:latin typeface="Satisfy"/>
              </a:rPr>
              <a:t>Портфоліо вчителя української мови і літератури </a:t>
            </a:r>
          </a:p>
          <a:p>
            <a:pPr algn="ctr">
              <a:lnSpc>
                <a:spcPts val="6020"/>
              </a:lnSpc>
            </a:pPr>
            <a:r>
              <a:rPr lang="en-US" sz="4300" spc="21">
                <a:solidFill>
                  <a:srgbClr val="000000"/>
                </a:solidFill>
                <a:latin typeface="Satisfy"/>
              </a:rPr>
              <a:t>Дирди Наталії Степанівни</a:t>
            </a:r>
          </a:p>
          <a:p>
            <a:pPr algn="ctr">
              <a:lnSpc>
                <a:spcPts val="6020"/>
              </a:lnSpc>
            </a:pPr>
            <a:endParaRPr lang="en-US" sz="4300" spc="21">
              <a:solidFill>
                <a:srgbClr val="000000"/>
              </a:solidFill>
              <a:latin typeface="Satisfy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3269690">
            <a:off x="13410028" y="5808798"/>
            <a:ext cx="1911535" cy="574505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5486400" y="530366"/>
            <a:ext cx="7315200" cy="1529542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3252107" y="2717522"/>
            <a:ext cx="11783786" cy="2518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4"/>
              </a:lnSpc>
            </a:pPr>
            <a:r>
              <a:rPr lang="en-US" sz="4699" spc="197">
                <a:solidFill>
                  <a:srgbClr val="000000"/>
                </a:solidFill>
                <a:latin typeface="Marykate"/>
              </a:rPr>
              <a:t>ОПОРНИЙ ЗАКЛАД ТЕРЕБОВЛЯНСЬКА </a:t>
            </a:r>
          </a:p>
          <a:p>
            <a:pPr algn="ctr">
              <a:lnSpc>
                <a:spcPts val="4934"/>
              </a:lnSpc>
            </a:pPr>
            <a:r>
              <a:rPr lang="en-US" sz="4699" spc="197">
                <a:solidFill>
                  <a:srgbClr val="000000"/>
                </a:solidFill>
                <a:latin typeface="Marykate"/>
              </a:rPr>
              <a:t> ЗОШ І-ІІІ ступенів №1</a:t>
            </a:r>
          </a:p>
          <a:p>
            <a:pPr algn="ctr">
              <a:lnSpc>
                <a:spcPts val="4934"/>
              </a:lnSpc>
            </a:pPr>
            <a:r>
              <a:rPr lang="en-US" sz="4699" spc="197">
                <a:solidFill>
                  <a:srgbClr val="000000"/>
                </a:solidFill>
                <a:latin typeface="Marykate"/>
              </a:rPr>
              <a:t> Теребовлянської міської ради Тернопільської області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895332" y="-1205074"/>
            <a:ext cx="14442908" cy="12172431"/>
            <a:chOff x="0" y="0"/>
            <a:chExt cx="19257210" cy="16229908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t="552" r="44203" b="33677"/>
            <a:stretch>
              <a:fillRect/>
            </a:stretch>
          </p:blipFill>
          <p:spPr>
            <a:xfrm>
              <a:off x="0" y="0"/>
              <a:ext cx="19257210" cy="16229908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rcRect/>
            <a:stretch>
              <a:fillRect/>
            </a:stretch>
          </p:blipFill>
          <p:spPr>
            <a:xfrm rot="3953514">
              <a:off x="17181264" y="3271816"/>
              <a:ext cx="1617713" cy="1523591"/>
            </a:xfrm>
            <a:prstGeom prst="rect">
              <a:avLst/>
            </a:prstGeom>
          </p:spPr>
        </p:pic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804877" y="567594"/>
            <a:ext cx="2180910" cy="2770209"/>
          </a:xfrm>
          <a:prstGeom prst="rect">
            <a:avLst/>
          </a:prstGeom>
        </p:spPr>
      </p:pic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3532039" y="2607236"/>
            <a:ext cx="5326653" cy="5305845"/>
            <a:chOff x="0" y="0"/>
            <a:chExt cx="6502400" cy="6477000"/>
          </a:xfrm>
        </p:grpSpPr>
        <p:sp>
          <p:nvSpPr>
            <p:cNvPr id="8" name="Freeform 8"/>
            <p:cNvSpPr/>
            <p:nvPr/>
          </p:nvSpPr>
          <p:spPr>
            <a:xfrm>
              <a:off x="-23042" y="119185"/>
              <a:ext cx="6542159" cy="6244242"/>
            </a:xfrm>
            <a:custGeom>
              <a:avLst/>
              <a:gdLst/>
              <a:ahLst/>
              <a:cxnLst/>
              <a:rect l="l" t="t" r="r" b="b"/>
              <a:pathLst>
                <a:path w="6542159" h="6244242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8"/>
              <a:stretch>
                <a:fillRect l="223" t="-11173" r="223" b="-26016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291B25"/>
            </a:solidFill>
          </p:spPr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>
            <a:off x="10584157" y="7631671"/>
            <a:ext cx="3236204" cy="2700759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9387104" y="3393894"/>
            <a:ext cx="6361933" cy="41760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75" lvl="1" indent="-248288">
              <a:lnSpc>
                <a:spcPts val="3703"/>
              </a:lnSpc>
              <a:buFont typeface="Arial"/>
              <a:buChar char="•"/>
            </a:pPr>
            <a:r>
              <a:rPr lang="en-US" sz="2300">
                <a:solidFill>
                  <a:srgbClr val="000000"/>
                </a:solidFill>
                <a:latin typeface="Satisfy"/>
              </a:rPr>
              <a:t>Освіта: вища (Тернопільський державний педагогічний інститут)</a:t>
            </a:r>
          </a:p>
          <a:p>
            <a:pPr marL="496575" lvl="1" indent="-248288">
              <a:lnSpc>
                <a:spcPts val="3703"/>
              </a:lnSpc>
              <a:buFont typeface="Arial"/>
              <a:buChar char="•"/>
            </a:pPr>
            <a:r>
              <a:rPr lang="en-US" sz="2300">
                <a:solidFill>
                  <a:srgbClr val="000000"/>
                </a:solidFill>
                <a:latin typeface="Satisfy"/>
              </a:rPr>
              <a:t>Стаж педагогічної роботи: 33 роки</a:t>
            </a:r>
          </a:p>
          <a:p>
            <a:pPr marL="496575" lvl="1" indent="-248288">
              <a:lnSpc>
                <a:spcPts val="3703"/>
              </a:lnSpc>
              <a:buFont typeface="Arial"/>
              <a:buChar char="•"/>
            </a:pPr>
            <a:r>
              <a:rPr lang="en-US" sz="2300">
                <a:solidFill>
                  <a:srgbClr val="000000"/>
                </a:solidFill>
                <a:latin typeface="Satisfy"/>
              </a:rPr>
              <a:t>Посада: вчитель української мови і літератури, заступник директора школи з НВР</a:t>
            </a:r>
          </a:p>
          <a:p>
            <a:pPr marL="496575" lvl="1" indent="-248288">
              <a:lnSpc>
                <a:spcPts val="3703"/>
              </a:lnSpc>
              <a:buFont typeface="Arial"/>
              <a:buChar char="•"/>
            </a:pPr>
            <a:r>
              <a:rPr lang="en-US" sz="2300">
                <a:solidFill>
                  <a:srgbClr val="000000"/>
                </a:solidFill>
                <a:latin typeface="Satisfy"/>
              </a:rPr>
              <a:t>Кваліфікаційна категорія: «спеціаліст вищої категорії</a:t>
            </a:r>
          </a:p>
          <a:p>
            <a:pPr marL="496575" lvl="1" indent="-248288">
              <a:lnSpc>
                <a:spcPts val="3703"/>
              </a:lnSpc>
              <a:buFont typeface="Arial"/>
              <a:buChar char="•"/>
            </a:pPr>
            <a:r>
              <a:rPr lang="en-US" sz="2300">
                <a:solidFill>
                  <a:srgbClr val="000000"/>
                </a:solidFill>
                <a:latin typeface="Satisfy"/>
              </a:rPr>
              <a:t>Педагогічне звання: «старший учитель»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423707" y="8260056"/>
            <a:ext cx="6963397" cy="721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Advent Pro Bold"/>
              </a:rPr>
              <a:t>Дирда Наталія Степанівна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 rot="-1788375">
            <a:off x="13717974" y="3144241"/>
            <a:ext cx="635583" cy="705224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>
            <a:off x="1028700" y="1304699"/>
            <a:ext cx="2270235" cy="2014318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4949567" y="350188"/>
            <a:ext cx="8003785" cy="3396712"/>
            <a:chOff x="0" y="0"/>
            <a:chExt cx="10671714" cy="4528949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7"/>
            <a:srcRect l="11784" t="14673" r="2087" b="54814"/>
            <a:stretch>
              <a:fillRect/>
            </a:stretch>
          </p:blipFill>
          <p:spPr>
            <a:xfrm rot="-78066">
              <a:off x="1340288" y="1203407"/>
              <a:ext cx="8420231" cy="2278268"/>
            </a:xfrm>
            <a:prstGeom prst="rect">
              <a:avLst/>
            </a:prstGeom>
          </p:spPr>
        </p:pic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 rot="3029350">
              <a:off x="7756171" y="893672"/>
              <a:ext cx="2940223" cy="1322380"/>
            </a:xfrm>
            <a:prstGeom prst="rect">
              <a:avLst/>
            </a:prstGeom>
          </p:spPr>
        </p:pic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 rot="2700000">
              <a:off x="36946" y="2360701"/>
              <a:ext cx="2940223" cy="1322380"/>
            </a:xfrm>
            <a:prstGeom prst="rect">
              <a:avLst/>
            </a:prstGeom>
          </p:spPr>
        </p:pic>
      </p:grpSp>
      <p:sp>
        <p:nvSpPr>
          <p:cNvPr id="9" name="TextBox 9"/>
          <p:cNvSpPr txBox="1"/>
          <p:nvPr/>
        </p:nvSpPr>
        <p:spPr>
          <a:xfrm>
            <a:off x="6041396" y="1248815"/>
            <a:ext cx="6205209" cy="1367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459"/>
              </a:lnSpc>
              <a:spcBef>
                <a:spcPct val="0"/>
              </a:spcBef>
            </a:pPr>
            <a:r>
              <a:rPr lang="en-US" sz="3899">
                <a:solidFill>
                  <a:srgbClr val="000000"/>
                </a:solidFill>
                <a:latin typeface="Marykate"/>
              </a:rPr>
              <a:t>МЕТОДИЧНА ПРОБЛЕМА, НАД ЯКОЮ ПРАЦЮЮ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>
            <a:off x="16073368" y="1080761"/>
            <a:ext cx="918025" cy="2576913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1828955" y="4237008"/>
            <a:ext cx="14630091" cy="4808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39"/>
              </a:lnSpc>
              <a:spcBef>
                <a:spcPct val="0"/>
              </a:spcBef>
            </a:pPr>
            <a:r>
              <a:rPr lang="en-US" sz="6814">
                <a:solidFill>
                  <a:srgbClr val="000000"/>
                </a:solidFill>
                <a:latin typeface="Marykate"/>
              </a:rPr>
              <a:t>АКТИВІЗАЦІЯ РОЗУМОВОЇ ДІЯЛЬНОСТІ УЧНІВ НА УРОКАХ УКРАЇНСЬКОЇ МОВИ І ЛІТЕРАТУРИ ТА В ПОЗАУРОЧНИЙ ЧАС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 rot="-5292464">
            <a:off x="16148032" y="1139828"/>
            <a:ext cx="2915037" cy="2029926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2484664" y="1398399"/>
            <a:ext cx="13318671" cy="1344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920"/>
              </a:lnSpc>
              <a:spcBef>
                <a:spcPct val="0"/>
              </a:spcBef>
            </a:pPr>
            <a:r>
              <a:rPr lang="en-US" sz="7800">
                <a:solidFill>
                  <a:srgbClr val="000000"/>
                </a:solidFill>
                <a:latin typeface="Marykate"/>
              </a:rPr>
              <a:t>МОЯ ПРОФЕСІЇ - ВЧИТЕЛЬ!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8610" t="32301" r="14209" b="17628"/>
          <a:stretch>
            <a:fillRect/>
          </a:stretch>
        </p:blipFill>
        <p:spPr>
          <a:xfrm>
            <a:off x="2595239" y="3017750"/>
            <a:ext cx="13438011" cy="665827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672140" y="651874"/>
            <a:ext cx="1572705" cy="1997662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9144000" y="3576665"/>
            <a:ext cx="6320324" cy="5857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Satisfy"/>
              </a:rPr>
              <a:t>Я спішу на урок, де чекають мене</a:t>
            </a:r>
          </a:p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Satisfy"/>
              </a:rPr>
              <a:t>Такі щирі й допитливі очі</a:t>
            </a:r>
          </a:p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Satisfy"/>
              </a:rPr>
              <a:t>я незчуюся знов, як урок промине,</a:t>
            </a:r>
          </a:p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Satisfy"/>
              </a:rPr>
              <a:t>і я з класу піду неохоче</a:t>
            </a:r>
          </a:p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Satisfy"/>
              </a:rPr>
              <a:t>Потім знову урок...</a:t>
            </a:r>
          </a:p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Satisfy"/>
              </a:rPr>
              <a:t>Знову зустріч з дітьми...</a:t>
            </a:r>
          </a:p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Satisfy"/>
              </a:rPr>
              <a:t>Гріють душу мою їхні очі.</a:t>
            </a:r>
          </a:p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Satisfy"/>
              </a:rPr>
              <a:t>І хоч в школі біжать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Satisfy"/>
              </a:rPr>
              <a:t>невблаганно роки, Та я іншої долі не хочу!</a:t>
            </a:r>
          </a:p>
        </p:txBody>
      </p: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3581297" y="4049016"/>
            <a:ext cx="4595746" cy="4595746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88900" y="88900"/>
              <a:ext cx="6172200" cy="6172200"/>
            </a:xfrm>
            <a:custGeom>
              <a:avLst/>
              <a:gdLst/>
              <a:ahLst/>
              <a:cxnLst/>
              <a:rect l="l" t="t" r="r" b="b"/>
              <a:pathLst>
                <a:path w="6172200" h="6172200">
                  <a:moveTo>
                    <a:pt x="6172200" y="5864860"/>
                  </a:moveTo>
                  <a:cubicBezTo>
                    <a:pt x="6172200" y="6033770"/>
                    <a:pt x="6035040" y="6170930"/>
                    <a:pt x="5866130" y="6170930"/>
                  </a:cubicBezTo>
                  <a:lnTo>
                    <a:pt x="307340" y="6170930"/>
                  </a:lnTo>
                  <a:cubicBezTo>
                    <a:pt x="137160" y="6172200"/>
                    <a:pt x="0" y="6035040"/>
                    <a:pt x="0" y="5864860"/>
                  </a:cubicBezTo>
                  <a:lnTo>
                    <a:pt x="0" y="307340"/>
                  </a:lnTo>
                  <a:cubicBezTo>
                    <a:pt x="0" y="137160"/>
                    <a:pt x="137160" y="0"/>
                    <a:pt x="307340" y="0"/>
                  </a:cubicBezTo>
                  <a:lnTo>
                    <a:pt x="5866130" y="0"/>
                  </a:lnTo>
                  <a:cubicBezTo>
                    <a:pt x="6035040" y="0"/>
                    <a:pt x="6172200" y="137160"/>
                    <a:pt x="6172200" y="307340"/>
                  </a:cubicBezTo>
                  <a:lnTo>
                    <a:pt x="6172200" y="5864860"/>
                  </a:lnTo>
                  <a:close/>
                </a:path>
              </a:pathLst>
            </a:custGeom>
            <a:blipFill>
              <a:blip r:embed="rId8"/>
              <a:stretch>
                <a:fillRect l="-24961" r="-24961"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953760" y="6350000"/>
                  </a:moveTo>
                  <a:lnTo>
                    <a:pt x="396240" y="6350000"/>
                  </a:lnTo>
                  <a:cubicBezTo>
                    <a:pt x="177800" y="6350000"/>
                    <a:pt x="0" y="6172200"/>
                    <a:pt x="0" y="5953760"/>
                  </a:cubicBezTo>
                  <a:lnTo>
                    <a:pt x="0" y="396240"/>
                  </a:lnTo>
                  <a:cubicBezTo>
                    <a:pt x="0" y="177800"/>
                    <a:pt x="177800" y="0"/>
                    <a:pt x="396240" y="0"/>
                  </a:cubicBezTo>
                  <a:lnTo>
                    <a:pt x="5955030" y="0"/>
                  </a:lnTo>
                  <a:cubicBezTo>
                    <a:pt x="6172200" y="0"/>
                    <a:pt x="6350000" y="177800"/>
                    <a:pt x="6350000" y="396240"/>
                  </a:cubicBezTo>
                  <a:lnTo>
                    <a:pt x="6350000" y="5955030"/>
                  </a:lnTo>
                  <a:cubicBezTo>
                    <a:pt x="6350000" y="6172200"/>
                    <a:pt x="6172200" y="6350000"/>
                    <a:pt x="5953760" y="6350000"/>
                  </a:cubicBezTo>
                  <a:close/>
                  <a:moveTo>
                    <a:pt x="396240" y="179070"/>
                  </a:moveTo>
                  <a:cubicBezTo>
                    <a:pt x="276860" y="179070"/>
                    <a:pt x="179070" y="276860"/>
                    <a:pt x="179070" y="396240"/>
                  </a:cubicBezTo>
                  <a:lnTo>
                    <a:pt x="179070" y="5955030"/>
                  </a:lnTo>
                  <a:cubicBezTo>
                    <a:pt x="179070" y="6074410"/>
                    <a:pt x="276860" y="6172200"/>
                    <a:pt x="396240" y="6172200"/>
                  </a:cubicBezTo>
                  <a:lnTo>
                    <a:pt x="5955030" y="6172200"/>
                  </a:lnTo>
                  <a:cubicBezTo>
                    <a:pt x="6074410" y="6172200"/>
                    <a:pt x="6172200" y="6074410"/>
                    <a:pt x="6172200" y="5955030"/>
                  </a:cubicBezTo>
                  <a:lnTo>
                    <a:pt x="6172200" y="396240"/>
                  </a:lnTo>
                  <a:cubicBezTo>
                    <a:pt x="6172200" y="276860"/>
                    <a:pt x="6074410" y="179070"/>
                    <a:pt x="5955030" y="179070"/>
                  </a:cubicBezTo>
                  <a:lnTo>
                    <a:pt x="396240" y="17907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pic>
        <p:nvPicPr>
          <p:cNvPr id="11" name="Picture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 rot="-3098941">
            <a:off x="1810728" y="7669490"/>
            <a:ext cx="1839919" cy="234012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rcRect/>
          <a:stretch>
            <a:fillRect/>
          </a:stretch>
        </p:blipFill>
        <p:spPr>
          <a:xfrm rot="-4101907">
            <a:off x="4811549" y="832565"/>
            <a:ext cx="828408" cy="6928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88872" y="317960"/>
            <a:ext cx="17710256" cy="9473665"/>
            <a:chOff x="0" y="0"/>
            <a:chExt cx="23613675" cy="12631554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t="3518" b="28697"/>
            <a:stretch>
              <a:fillRect/>
            </a:stretch>
          </p:blipFill>
          <p:spPr>
            <a:xfrm>
              <a:off x="0" y="406792"/>
              <a:ext cx="23613675" cy="12224761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761161" y="0"/>
              <a:ext cx="968329" cy="1895306"/>
            </a:xfrm>
            <a:prstGeom prst="rect">
              <a:avLst/>
            </a:prstGeom>
          </p:spPr>
        </p:pic>
      </p:grpSp>
      <p:sp>
        <p:nvSpPr>
          <p:cNvPr id="6" name="TextBox 6"/>
          <p:cNvSpPr txBox="1"/>
          <p:nvPr/>
        </p:nvSpPr>
        <p:spPr>
          <a:xfrm>
            <a:off x="3702314" y="3644900"/>
            <a:ext cx="10878710" cy="561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Advent Pro Bold"/>
              </a:rPr>
              <a:t>Візьми промінь світла і спрямуй його туди, де панує темрява.</a:t>
            </a:r>
          </a:p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Advent Pro Bold"/>
              </a:rPr>
              <a:t>Візьми усмішку і подаруй її тому, хто її потребує.</a:t>
            </a:r>
          </a:p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Advent Pro Bold"/>
              </a:rPr>
              <a:t>Візьми доброту і дай її тому, хто сам не вміє віддавати.</a:t>
            </a:r>
          </a:p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Advent Pro Bold"/>
              </a:rPr>
              <a:t>Візьми віру і віддай її кожному, хто немає її.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Advent Pro Bold"/>
              </a:rPr>
              <a:t>Візьми любов і неси її світові.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-307019" y="7625956"/>
            <a:ext cx="1893009" cy="2407642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>
            <a:off x="14764693" y="1574993"/>
            <a:ext cx="2040753" cy="2146107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2281978" y="1549702"/>
            <a:ext cx="13318671" cy="1661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3439"/>
              </a:lnSpc>
              <a:spcBef>
                <a:spcPct val="0"/>
              </a:spcBef>
            </a:pPr>
            <a:r>
              <a:rPr lang="en-US" sz="9600">
                <a:solidFill>
                  <a:srgbClr val="000000"/>
                </a:solidFill>
                <a:latin typeface="Marykate"/>
              </a:rPr>
              <a:t>ЖИТТЄВЕ КРЕДО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428" r="36161" b="4617"/>
          <a:stretch>
            <a:fillRect/>
          </a:stretch>
        </p:blipFill>
        <p:spPr>
          <a:xfrm>
            <a:off x="3726454" y="2490280"/>
            <a:ext cx="10835092" cy="1152313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3908945" y="3809615"/>
            <a:ext cx="548388" cy="107335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3068560" y="1434246"/>
            <a:ext cx="12150881" cy="1562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2600"/>
              </a:lnSpc>
              <a:spcBef>
                <a:spcPct val="0"/>
              </a:spcBef>
            </a:pPr>
            <a:r>
              <a:rPr lang="en-US" sz="9000">
                <a:solidFill>
                  <a:srgbClr val="000000"/>
                </a:solidFill>
                <a:latin typeface="Marykate"/>
              </a:rPr>
              <a:t>ПЕДАГОГІЧНЕ КРЕДО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rot="-1940726">
            <a:off x="16181977" y="8360898"/>
            <a:ext cx="3362512" cy="1938236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>
            <a:off x="14016176" y="2416590"/>
            <a:ext cx="2867343" cy="2544115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>
            <a:off x="-277407" y="755405"/>
            <a:ext cx="2612214" cy="332237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rcRect/>
          <a:stretch>
            <a:fillRect/>
          </a:stretch>
        </p:blipFill>
        <p:spPr>
          <a:xfrm>
            <a:off x="10942409" y="7503258"/>
            <a:ext cx="3123486" cy="2390886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457334" y="5292657"/>
            <a:ext cx="8465863" cy="359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41"/>
              </a:lnSpc>
              <a:spcBef>
                <a:spcPct val="0"/>
              </a:spcBef>
            </a:pPr>
            <a:r>
              <a:rPr lang="en-US" sz="4101">
                <a:solidFill>
                  <a:srgbClr val="000000"/>
                </a:solidFill>
                <a:latin typeface="Satisfy"/>
              </a:rPr>
              <a:t>Вчительство - це мистецтво і праця. Саме вчитель, педагог, викеладач, вихователь і створює основу творчої людської діяльності.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1784" t="14673" r="2087" b="50882"/>
          <a:stretch>
            <a:fillRect/>
          </a:stretch>
        </p:blipFill>
        <p:spPr>
          <a:xfrm>
            <a:off x="5453139" y="1433123"/>
            <a:ext cx="7549327" cy="23058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1699596">
            <a:off x="5679838" y="1184769"/>
            <a:ext cx="862925" cy="81271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5756378" y="1670081"/>
            <a:ext cx="6797552" cy="1795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Marykate"/>
              </a:rPr>
              <a:t>ДЕСЯТЬ "ЗОЛОТИХ" </a:t>
            </a:r>
            <a:r>
              <a:rPr lang="en-US" sz="5000" dirty="0" smtClean="0">
                <a:solidFill>
                  <a:srgbClr val="000000"/>
                </a:solidFill>
                <a:latin typeface="Marykate"/>
              </a:rPr>
              <a:t>ПРАВИЛ  </a:t>
            </a:r>
            <a:r>
              <a:rPr lang="en-US" sz="5000" dirty="0">
                <a:solidFill>
                  <a:srgbClr val="000000"/>
                </a:solidFill>
                <a:latin typeface="Marykate"/>
              </a:rPr>
              <a:t>УЧИТЕЛЯ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rot="2962300">
            <a:off x="-662544" y="-398389"/>
            <a:ext cx="2786716" cy="285417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 rot="8100000">
            <a:off x="16114224" y="900445"/>
            <a:ext cx="2290151" cy="179881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1278517" y="6199020"/>
            <a:ext cx="13949706" cy="300201"/>
            <a:chOff x="0" y="0"/>
            <a:chExt cx="18599608" cy="400267"/>
          </a:xfrm>
        </p:grpSpPr>
        <p:sp>
          <p:nvSpPr>
            <p:cNvPr id="9" name="AutoShape 9"/>
            <p:cNvSpPr/>
            <p:nvPr/>
          </p:nvSpPr>
          <p:spPr>
            <a:xfrm>
              <a:off x="179136" y="179136"/>
              <a:ext cx="18241336" cy="0"/>
            </a:xfrm>
            <a:prstGeom prst="line">
              <a:avLst/>
            </a:prstGeom>
            <a:ln w="78208" cap="rnd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10" name="Group 10"/>
            <p:cNvGrpSpPr/>
            <p:nvPr/>
          </p:nvGrpSpPr>
          <p:grpSpPr>
            <a:xfrm>
              <a:off x="0" y="41996"/>
              <a:ext cx="358271" cy="358271"/>
              <a:chOff x="0" y="0"/>
              <a:chExt cx="6350000" cy="63500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grpSp>
          <p:nvGrpSpPr>
            <p:cNvPr id="12" name="Group 12"/>
            <p:cNvGrpSpPr/>
            <p:nvPr/>
          </p:nvGrpSpPr>
          <p:grpSpPr>
            <a:xfrm>
              <a:off x="4744377" y="31459"/>
              <a:ext cx="358271" cy="358271"/>
              <a:chOff x="0" y="0"/>
              <a:chExt cx="6350000" cy="63500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grpSp>
          <p:nvGrpSpPr>
            <p:cNvPr id="14" name="Group 14"/>
            <p:cNvGrpSpPr/>
            <p:nvPr/>
          </p:nvGrpSpPr>
          <p:grpSpPr>
            <a:xfrm>
              <a:off x="9488754" y="31459"/>
              <a:ext cx="358271" cy="358271"/>
              <a:chOff x="0" y="0"/>
              <a:chExt cx="6350000" cy="63500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grpSp>
          <p:nvGrpSpPr>
            <p:cNvPr id="16" name="Group 16"/>
            <p:cNvGrpSpPr/>
            <p:nvPr/>
          </p:nvGrpSpPr>
          <p:grpSpPr>
            <a:xfrm>
              <a:off x="14233131" y="31459"/>
              <a:ext cx="358271" cy="358271"/>
              <a:chOff x="0" y="0"/>
              <a:chExt cx="6350000" cy="63500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grpSp>
          <p:nvGrpSpPr>
            <p:cNvPr id="18" name="Group 18"/>
            <p:cNvGrpSpPr/>
            <p:nvPr/>
          </p:nvGrpSpPr>
          <p:grpSpPr>
            <a:xfrm>
              <a:off x="18241336" y="0"/>
              <a:ext cx="358271" cy="358271"/>
              <a:chOff x="0" y="0"/>
              <a:chExt cx="6350000" cy="63500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</p:grpSp>
      <p:pic>
        <p:nvPicPr>
          <p:cNvPr id="20" name="Picture 2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 rot="1546427">
            <a:off x="12265073" y="1210374"/>
            <a:ext cx="813183" cy="680117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rcRect/>
          <a:stretch>
            <a:fillRect/>
          </a:stretch>
        </p:blipFill>
        <p:spPr>
          <a:xfrm>
            <a:off x="8626287" y="8280505"/>
            <a:ext cx="1203032" cy="1793137"/>
          </a:xfrm>
          <a:prstGeom prst="rect">
            <a:avLst/>
          </a:prstGeom>
        </p:spPr>
      </p:pic>
      <p:sp>
        <p:nvSpPr>
          <p:cNvPr id="22" name="TextBox 22"/>
          <p:cNvSpPr txBox="1"/>
          <p:nvPr/>
        </p:nvSpPr>
        <p:spPr>
          <a:xfrm>
            <a:off x="1325222" y="6764556"/>
            <a:ext cx="2791930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Marykate"/>
              </a:rPr>
              <a:t>Безмежно люби дітей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836800" y="4832035"/>
            <a:ext cx="3826986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Marykate"/>
              </a:rPr>
              <a:t>Ніколи не будь нудним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395082" y="6764556"/>
            <a:ext cx="3262448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Marykate"/>
              </a:rPr>
              <a:t>Іди вперед, не зупиняйся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953365" y="4814754"/>
            <a:ext cx="2791930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Marykate"/>
              </a:rPr>
              <a:t>Не будь байдужим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4745295" y="6764556"/>
            <a:ext cx="2514005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Marykate"/>
              </a:rPr>
              <a:t>Завжди шукай "нове"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1784" t="14673" r="2087" b="50882"/>
          <a:stretch>
            <a:fillRect/>
          </a:stretch>
        </p:blipFill>
        <p:spPr>
          <a:xfrm>
            <a:off x="5453139" y="1433123"/>
            <a:ext cx="7549327" cy="23058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1699596">
            <a:off x="5594291" y="1026764"/>
            <a:ext cx="862925" cy="81271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5756378" y="1670081"/>
            <a:ext cx="6797552" cy="1795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Marykate"/>
              </a:rPr>
              <a:t>ДЕСЯТЬ "ЗОЛОТИХ" ПРАВИЛ </a:t>
            </a:r>
            <a:r>
              <a:rPr lang="en-US" sz="5000" dirty="0" smtClean="0">
                <a:solidFill>
                  <a:srgbClr val="000000"/>
                </a:solidFill>
                <a:latin typeface="Marykate"/>
              </a:rPr>
              <a:t> УЧИТЕЛЯ</a:t>
            </a:r>
            <a:endParaRPr lang="en-US" sz="5000" dirty="0">
              <a:solidFill>
                <a:srgbClr val="000000"/>
              </a:solidFill>
              <a:latin typeface="Marykate"/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rot="2962300">
            <a:off x="-662544" y="-398389"/>
            <a:ext cx="2786716" cy="285417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 rot="8100000">
            <a:off x="16114224" y="900445"/>
            <a:ext cx="2290151" cy="179881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1278517" y="6199020"/>
            <a:ext cx="13949706" cy="300201"/>
            <a:chOff x="0" y="0"/>
            <a:chExt cx="18599608" cy="400267"/>
          </a:xfrm>
        </p:grpSpPr>
        <p:sp>
          <p:nvSpPr>
            <p:cNvPr id="9" name="AutoShape 9"/>
            <p:cNvSpPr/>
            <p:nvPr/>
          </p:nvSpPr>
          <p:spPr>
            <a:xfrm>
              <a:off x="179136" y="179136"/>
              <a:ext cx="18241336" cy="0"/>
            </a:xfrm>
            <a:prstGeom prst="line">
              <a:avLst/>
            </a:prstGeom>
            <a:ln w="78208" cap="rnd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10" name="Group 10"/>
            <p:cNvGrpSpPr/>
            <p:nvPr/>
          </p:nvGrpSpPr>
          <p:grpSpPr>
            <a:xfrm>
              <a:off x="0" y="41996"/>
              <a:ext cx="358271" cy="358271"/>
              <a:chOff x="0" y="0"/>
              <a:chExt cx="6350000" cy="63500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grpSp>
          <p:nvGrpSpPr>
            <p:cNvPr id="12" name="Group 12"/>
            <p:cNvGrpSpPr/>
            <p:nvPr/>
          </p:nvGrpSpPr>
          <p:grpSpPr>
            <a:xfrm>
              <a:off x="4744377" y="31459"/>
              <a:ext cx="358271" cy="358271"/>
              <a:chOff x="0" y="0"/>
              <a:chExt cx="6350000" cy="63500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grpSp>
          <p:nvGrpSpPr>
            <p:cNvPr id="14" name="Group 14"/>
            <p:cNvGrpSpPr/>
            <p:nvPr/>
          </p:nvGrpSpPr>
          <p:grpSpPr>
            <a:xfrm>
              <a:off x="9488754" y="31459"/>
              <a:ext cx="358271" cy="358271"/>
              <a:chOff x="0" y="0"/>
              <a:chExt cx="6350000" cy="63500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grpSp>
          <p:nvGrpSpPr>
            <p:cNvPr id="16" name="Group 16"/>
            <p:cNvGrpSpPr/>
            <p:nvPr/>
          </p:nvGrpSpPr>
          <p:grpSpPr>
            <a:xfrm>
              <a:off x="14233131" y="31459"/>
              <a:ext cx="358271" cy="358271"/>
              <a:chOff x="0" y="0"/>
              <a:chExt cx="6350000" cy="63500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grpSp>
          <p:nvGrpSpPr>
            <p:cNvPr id="18" name="Group 18"/>
            <p:cNvGrpSpPr/>
            <p:nvPr/>
          </p:nvGrpSpPr>
          <p:grpSpPr>
            <a:xfrm>
              <a:off x="18241336" y="0"/>
              <a:ext cx="358271" cy="358271"/>
              <a:chOff x="0" y="0"/>
              <a:chExt cx="6350000" cy="63500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</p:grpSp>
      <p:pic>
        <p:nvPicPr>
          <p:cNvPr id="20" name="Picture 2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 rot="1546427">
            <a:off x="12265073" y="1210374"/>
            <a:ext cx="813183" cy="680117"/>
          </a:xfrm>
          <a:prstGeom prst="rect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1028700" y="6764556"/>
            <a:ext cx="3088451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Marykate"/>
              </a:rPr>
              <a:t>Не нервуй, будь спокійним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836800" y="4832035"/>
            <a:ext cx="3826986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Marykate"/>
              </a:rPr>
              <a:t>Веди здоровий спосіб життя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395082" y="6764556"/>
            <a:ext cx="3262448" cy="1495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Marykate"/>
              </a:rPr>
              <a:t>Не думай про минуле, не бійся майбутнього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953365" y="4814754"/>
            <a:ext cx="2791930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Marykate"/>
              </a:rPr>
              <a:t>Не марнуй часу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3937521" y="6764556"/>
            <a:ext cx="3321779" cy="50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Marykate"/>
              </a:rPr>
              <a:t>Будь вимогливим</a:t>
            </a:r>
          </a:p>
        </p:txBody>
      </p:sp>
      <p:pic>
        <p:nvPicPr>
          <p:cNvPr id="26" name="Picture 2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rcRect/>
          <a:stretch>
            <a:fillRect/>
          </a:stretch>
        </p:blipFill>
        <p:spPr>
          <a:xfrm>
            <a:off x="7794854" y="8447067"/>
            <a:ext cx="2720599" cy="162246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428" r="36161" b="4617"/>
          <a:stretch>
            <a:fillRect/>
          </a:stretch>
        </p:blipFill>
        <p:spPr>
          <a:xfrm>
            <a:off x="3726454" y="2490280"/>
            <a:ext cx="10835092" cy="1152313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3908945" y="3809615"/>
            <a:ext cx="548388" cy="1073358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rot="-1389467">
            <a:off x="13211584" y="9347225"/>
            <a:ext cx="1609185" cy="649525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3068560" y="1510446"/>
            <a:ext cx="12150881" cy="1758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000000"/>
                </a:solidFill>
                <a:latin typeface="Marykate"/>
              </a:rPr>
              <a:t>ЗА ЧАС ПЕДАГОГІЧНОЇ ДІЯЛЬНОСТІ НАБУЛА ДОСВІДУ: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 rot="-1940726">
            <a:off x="16181977" y="8360898"/>
            <a:ext cx="3362512" cy="1938236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>
            <a:off x="14016176" y="2416590"/>
            <a:ext cx="2867343" cy="2544115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3990471" y="5066043"/>
            <a:ext cx="10307058" cy="5582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8" lvl="1" indent="-302259">
              <a:lnSpc>
                <a:spcPts val="447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Satisfy"/>
              </a:rPr>
              <a:t>диференціювати, індивідуалізувати процес навчання;</a:t>
            </a:r>
          </a:p>
          <a:p>
            <a:pPr marL="604518" lvl="1" indent="-302259">
              <a:lnSpc>
                <a:spcPts val="447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Satisfy"/>
              </a:rPr>
              <a:t>розвивати аналітичне мислення учнів;</a:t>
            </a:r>
          </a:p>
          <a:p>
            <a:pPr marL="604518" lvl="1" indent="-302259">
              <a:lnSpc>
                <a:spcPts val="447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Satisfy"/>
              </a:rPr>
              <a:t>формувати у здобувачів освіти навички самооцінювання, самоконтролю своєї навчальної діяльності;</a:t>
            </a:r>
          </a:p>
          <a:p>
            <a:pPr marL="604518" lvl="1" indent="-302259">
              <a:lnSpc>
                <a:spcPts val="447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Satisfy"/>
              </a:rPr>
              <a:t>сприяти розвитку творчого мислення, культури спілкування;</a:t>
            </a:r>
          </a:p>
          <a:p>
            <a:pPr marL="604518" lvl="1" indent="-302259">
              <a:lnSpc>
                <a:spcPts val="447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Satisfy"/>
              </a:rPr>
              <a:t>виховувати активну особистість, яка вміє бачити й вирішувати нестандартні ситуації</a:t>
            </a:r>
          </a:p>
          <a:p>
            <a:pPr>
              <a:lnSpc>
                <a:spcPts val="4479"/>
              </a:lnSpc>
            </a:pPr>
            <a:endParaRPr lang="en-US" sz="2799">
              <a:solidFill>
                <a:srgbClr val="000000"/>
              </a:solidFill>
              <a:latin typeface="Satisfy"/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rcRect/>
          <a:stretch>
            <a:fillRect/>
          </a:stretch>
        </p:blipFill>
        <p:spPr>
          <a:xfrm>
            <a:off x="-277407" y="755405"/>
            <a:ext cx="2612214" cy="332237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1398976" y="2981573"/>
            <a:ext cx="5671195" cy="6703233"/>
            <a:chOff x="0" y="0"/>
            <a:chExt cx="7561594" cy="8937643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t="27671" r="42600" b="11644"/>
            <a:stretch>
              <a:fillRect/>
            </a:stretch>
          </p:blipFill>
          <p:spPr>
            <a:xfrm rot="-5400000">
              <a:off x="-103297" y="1484387"/>
              <a:ext cx="7743821" cy="6252723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>
              <a:alphaModFix amt="57000"/>
            </a:blip>
            <a:srcRect t="6115" r="27885" b="24686"/>
            <a:stretch>
              <a:fillRect/>
            </a:stretch>
          </p:blipFill>
          <p:spPr>
            <a:xfrm rot="-2458770">
              <a:off x="-55433" y="717760"/>
              <a:ext cx="2470844" cy="754250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>
              <a:alphaModFix amt="57000"/>
            </a:blip>
            <a:srcRect l="37620" t="29580" r="15003"/>
            <a:stretch>
              <a:fillRect/>
            </a:stretch>
          </p:blipFill>
          <p:spPr>
            <a:xfrm rot="-2458770">
              <a:off x="6269066" y="8007772"/>
              <a:ext cx="1251818" cy="591935"/>
            </a:xfrm>
            <a:prstGeom prst="rect">
              <a:avLst/>
            </a:prstGeom>
          </p:spPr>
        </p:pic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>
            <a:off x="15744620" y="1749196"/>
            <a:ext cx="918025" cy="2576913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6309027" y="2981573"/>
            <a:ext cx="5671195" cy="6703233"/>
            <a:chOff x="0" y="0"/>
            <a:chExt cx="7561594" cy="8937643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/>
            <a:srcRect t="27671" r="42600" b="11644"/>
            <a:stretch>
              <a:fillRect/>
            </a:stretch>
          </p:blipFill>
          <p:spPr>
            <a:xfrm rot="-5400000">
              <a:off x="-103297" y="1484387"/>
              <a:ext cx="7743821" cy="6252723"/>
            </a:xfrm>
            <a:prstGeom prst="rect">
              <a:avLst/>
            </a:prstGeom>
          </p:spPr>
        </p:pic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4">
              <a:alphaModFix amt="57000"/>
            </a:blip>
            <a:srcRect t="6115" r="27885" b="24686"/>
            <a:stretch>
              <a:fillRect/>
            </a:stretch>
          </p:blipFill>
          <p:spPr>
            <a:xfrm rot="-2458770">
              <a:off x="-55433" y="717760"/>
              <a:ext cx="2470844" cy="754250"/>
            </a:xfrm>
            <a:prstGeom prst="rect">
              <a:avLst/>
            </a:prstGeom>
          </p:spPr>
        </p:pic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4">
              <a:alphaModFix amt="57000"/>
            </a:blip>
            <a:srcRect l="37620" t="29580" r="15003"/>
            <a:stretch>
              <a:fillRect/>
            </a:stretch>
          </p:blipFill>
          <p:spPr>
            <a:xfrm rot="-2458770">
              <a:off x="6269066" y="8007772"/>
              <a:ext cx="1251818" cy="591935"/>
            </a:xfrm>
            <a:prstGeom prst="rect">
              <a:avLst/>
            </a:prstGeom>
          </p:spPr>
        </p:pic>
      </p:grpSp>
      <p:grpSp>
        <p:nvGrpSpPr>
          <p:cNvPr id="12" name="Group 12"/>
          <p:cNvGrpSpPr/>
          <p:nvPr/>
        </p:nvGrpSpPr>
        <p:grpSpPr>
          <a:xfrm>
            <a:off x="1217828" y="2981573"/>
            <a:ext cx="5671195" cy="6703233"/>
            <a:chOff x="0" y="0"/>
            <a:chExt cx="7561594" cy="8937643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3"/>
            <a:srcRect t="27671" r="42600" b="11644"/>
            <a:stretch>
              <a:fillRect/>
            </a:stretch>
          </p:blipFill>
          <p:spPr>
            <a:xfrm rot="-5400000">
              <a:off x="-103297" y="1484387"/>
              <a:ext cx="7743821" cy="6252723"/>
            </a:xfrm>
            <a:prstGeom prst="rect">
              <a:avLst/>
            </a:prstGeom>
          </p:spPr>
        </p:pic>
        <p:pic>
          <p:nvPicPr>
            <p:cNvPr id="14" name="Picture 14"/>
            <p:cNvPicPr>
              <a:picLocks noChangeAspect="1"/>
            </p:cNvPicPr>
            <p:nvPr/>
          </p:nvPicPr>
          <p:blipFill>
            <a:blip r:embed="rId4">
              <a:alphaModFix amt="57000"/>
            </a:blip>
            <a:srcRect t="6115" r="27885" b="24686"/>
            <a:stretch>
              <a:fillRect/>
            </a:stretch>
          </p:blipFill>
          <p:spPr>
            <a:xfrm rot="-2458770">
              <a:off x="-55433" y="717760"/>
              <a:ext cx="2470844" cy="754250"/>
            </a:xfrm>
            <a:prstGeom prst="rect">
              <a:avLst/>
            </a:prstGeom>
          </p:spPr>
        </p:pic>
        <p:pic>
          <p:nvPicPr>
            <p:cNvPr id="15" name="Picture 15"/>
            <p:cNvPicPr>
              <a:picLocks noChangeAspect="1"/>
            </p:cNvPicPr>
            <p:nvPr/>
          </p:nvPicPr>
          <p:blipFill>
            <a:blip r:embed="rId4">
              <a:alphaModFix amt="57000"/>
            </a:blip>
            <a:srcRect l="37620" t="29580" r="15003"/>
            <a:stretch>
              <a:fillRect/>
            </a:stretch>
          </p:blipFill>
          <p:spPr>
            <a:xfrm rot="-2458770">
              <a:off x="6269066" y="8007772"/>
              <a:ext cx="1251818" cy="591935"/>
            </a:xfrm>
            <a:prstGeom prst="rect">
              <a:avLst/>
            </a:prstGeom>
          </p:spPr>
        </p:pic>
      </p:grpSp>
      <p:pic>
        <p:nvPicPr>
          <p:cNvPr id="16" name="Picture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>
            <a:off x="14658254" y="9161738"/>
            <a:ext cx="3904279" cy="2250523"/>
          </a:xfrm>
          <a:prstGeom prst="rect">
            <a:avLst/>
          </a:prstGeom>
        </p:spPr>
      </p:pic>
      <p:grpSp>
        <p:nvGrpSpPr>
          <p:cNvPr id="17" name="Group 17"/>
          <p:cNvGrpSpPr/>
          <p:nvPr/>
        </p:nvGrpSpPr>
        <p:grpSpPr>
          <a:xfrm>
            <a:off x="914882" y="1028700"/>
            <a:ext cx="2100645" cy="2741802"/>
            <a:chOff x="0" y="0"/>
            <a:chExt cx="2800860" cy="3655736"/>
          </a:xfrm>
        </p:grpSpPr>
        <p:pic>
          <p:nvPicPr>
            <p:cNvPr id="18" name="Picture 1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rcRect/>
            <a:stretch>
              <a:fillRect/>
            </a:stretch>
          </p:blipFill>
          <p:spPr>
            <a:xfrm rot="-413333">
              <a:off x="1431094" y="1428644"/>
              <a:ext cx="1271359" cy="1717397"/>
            </a:xfrm>
            <a:prstGeom prst="rect">
              <a:avLst/>
            </a:prstGeom>
          </p:spPr>
        </p:pic>
        <p:pic>
          <p:nvPicPr>
            <p:cNvPr id="19" name="Picture 19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rcRect/>
            <a:stretch>
              <a:fillRect/>
            </a:stretch>
          </p:blipFill>
          <p:spPr>
            <a:xfrm rot="-413333">
              <a:off x="80055" y="56984"/>
              <a:ext cx="1034265" cy="1397121"/>
            </a:xfrm>
            <a:prstGeom prst="rect">
              <a:avLst/>
            </a:prstGeom>
          </p:spPr>
        </p:pic>
        <p:pic>
          <p:nvPicPr>
            <p:cNvPr id="20" name="Picture 20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rcRect/>
            <a:stretch>
              <a:fillRect/>
            </a:stretch>
          </p:blipFill>
          <p:spPr>
            <a:xfrm rot="295983">
              <a:off x="197097" y="2542420"/>
              <a:ext cx="800182" cy="1080914"/>
            </a:xfrm>
            <a:prstGeom prst="rect">
              <a:avLst/>
            </a:prstGeom>
          </p:spPr>
        </p:pic>
      </p:grpSp>
      <p:sp>
        <p:nvSpPr>
          <p:cNvPr id="21" name="TextBox 21"/>
          <p:cNvSpPr txBox="1"/>
          <p:nvPr/>
        </p:nvSpPr>
        <p:spPr>
          <a:xfrm>
            <a:off x="3397818" y="1120546"/>
            <a:ext cx="11556128" cy="1387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2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Marykate"/>
              </a:rPr>
              <a:t>МЕТОДИЧНА РОБОТА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213310" y="4269020"/>
            <a:ext cx="3876940" cy="3917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Satisfy"/>
              </a:rPr>
              <a:t>З 2016 до 2019 років надавала методичну допомогу молодим педагогам (була керівником школи молодого учителя) відділу освіти Теребовлянської ОТГ</a:t>
            </a:r>
          </a:p>
          <a:p>
            <a:pPr>
              <a:lnSpc>
                <a:spcPts val="3499"/>
              </a:lnSpc>
              <a:spcBef>
                <a:spcPct val="0"/>
              </a:spcBef>
            </a:pPr>
            <a:endParaRPr lang="en-US" sz="2499">
              <a:solidFill>
                <a:srgbClr val="000000"/>
              </a:solidFill>
              <a:latin typeface="Satisfy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2148131" y="4269020"/>
            <a:ext cx="3882927" cy="3041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Satisfy"/>
              </a:rPr>
              <a:t>Очолюю методичне об’єднання вчителів української мови і літератури відділу освіти Теребовлянської ОТГ </a:t>
            </a:r>
          </a:p>
          <a:p>
            <a:pPr>
              <a:lnSpc>
                <a:spcPts val="3499"/>
              </a:lnSpc>
              <a:spcBef>
                <a:spcPct val="0"/>
              </a:spcBef>
            </a:pPr>
            <a:endParaRPr lang="en-US" sz="2499">
              <a:solidFill>
                <a:srgbClr val="000000"/>
              </a:solidFill>
              <a:latin typeface="Satisfy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2302328" y="4269020"/>
            <a:ext cx="3901305" cy="4356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Satisfy"/>
              </a:rPr>
              <a:t>Проводила навчання для учителів української мови і літератури, зарубіжної літератури Теребовлянської, Микулинецької та Великоберезовицької ОТГ, які викладатимуть у 5 класі НУШ</a:t>
            </a:r>
          </a:p>
          <a:p>
            <a:pPr>
              <a:lnSpc>
                <a:spcPts val="3499"/>
              </a:lnSpc>
              <a:spcBef>
                <a:spcPct val="0"/>
              </a:spcBef>
            </a:pPr>
            <a:endParaRPr lang="en-US" sz="2499">
              <a:solidFill>
                <a:srgbClr val="000000"/>
              </a:solidFill>
              <a:latin typeface="Satisfy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>
            <a:off x="15744620" y="1749196"/>
            <a:ext cx="918025" cy="2576913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965204" y="3037653"/>
            <a:ext cx="5671195" cy="6703233"/>
            <a:chOff x="0" y="0"/>
            <a:chExt cx="7561594" cy="8937643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5"/>
            <a:srcRect t="27671" r="42600" b="11644"/>
            <a:stretch>
              <a:fillRect/>
            </a:stretch>
          </p:blipFill>
          <p:spPr>
            <a:xfrm rot="-5400000">
              <a:off x="-103297" y="1484387"/>
              <a:ext cx="7743821" cy="6252723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6">
              <a:alphaModFix amt="57000"/>
            </a:blip>
            <a:srcRect t="6115" r="27885" b="24686"/>
            <a:stretch>
              <a:fillRect/>
            </a:stretch>
          </p:blipFill>
          <p:spPr>
            <a:xfrm rot="-2458770">
              <a:off x="-55433" y="717760"/>
              <a:ext cx="2470844" cy="754250"/>
            </a:xfrm>
            <a:prstGeom prst="rect">
              <a:avLst/>
            </a:prstGeom>
          </p:spPr>
        </p:pic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6">
              <a:alphaModFix amt="57000"/>
            </a:blip>
            <a:srcRect l="37620" t="29580" r="15003"/>
            <a:stretch>
              <a:fillRect/>
            </a:stretch>
          </p:blipFill>
          <p:spPr>
            <a:xfrm rot="-2458770">
              <a:off x="6269066" y="8007772"/>
              <a:ext cx="1251818" cy="591935"/>
            </a:xfrm>
            <a:prstGeom prst="rect">
              <a:avLst/>
            </a:prstGeom>
          </p:spPr>
        </p:pic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>
            <a:off x="14658254" y="9161738"/>
            <a:ext cx="3904279" cy="2250523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914882" y="1028700"/>
            <a:ext cx="2100645" cy="2741802"/>
            <a:chOff x="0" y="0"/>
            <a:chExt cx="2800860" cy="3655736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rcRect/>
            <a:stretch>
              <a:fillRect/>
            </a:stretch>
          </p:blipFill>
          <p:spPr>
            <a:xfrm rot="-413333">
              <a:off x="1431094" y="1428644"/>
              <a:ext cx="1271359" cy="1717397"/>
            </a:xfrm>
            <a:prstGeom prst="rect">
              <a:avLst/>
            </a:prstGeom>
          </p:spPr>
        </p:pic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rcRect/>
            <a:stretch>
              <a:fillRect/>
            </a:stretch>
          </p:blipFill>
          <p:spPr>
            <a:xfrm rot="-413333">
              <a:off x="80055" y="56984"/>
              <a:ext cx="1034265" cy="1397121"/>
            </a:xfrm>
            <a:prstGeom prst="rect">
              <a:avLst/>
            </a:prstGeom>
          </p:spPr>
        </p:pic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rcRect/>
            <a:stretch>
              <a:fillRect/>
            </a:stretch>
          </p:blipFill>
          <p:spPr>
            <a:xfrm rot="295983">
              <a:off x="197097" y="2542420"/>
              <a:ext cx="800182" cy="1080914"/>
            </a:xfrm>
            <a:prstGeom prst="rect">
              <a:avLst/>
            </a:prstGeom>
          </p:spPr>
        </p:pic>
      </p:grpSp>
      <p:grpSp>
        <p:nvGrpSpPr>
          <p:cNvPr id="13" name="Group 13"/>
          <p:cNvGrpSpPr/>
          <p:nvPr/>
        </p:nvGrpSpPr>
        <p:grpSpPr>
          <a:xfrm>
            <a:off x="10939197" y="3037653"/>
            <a:ext cx="5671195" cy="6703233"/>
            <a:chOff x="0" y="0"/>
            <a:chExt cx="7561594" cy="8937643"/>
          </a:xfrm>
        </p:grpSpPr>
        <p:pic>
          <p:nvPicPr>
            <p:cNvPr id="14" name="Picture 14"/>
            <p:cNvPicPr>
              <a:picLocks noChangeAspect="1"/>
            </p:cNvPicPr>
            <p:nvPr/>
          </p:nvPicPr>
          <p:blipFill>
            <a:blip r:embed="rId5"/>
            <a:srcRect t="27671" r="42600" b="11644"/>
            <a:stretch>
              <a:fillRect/>
            </a:stretch>
          </p:blipFill>
          <p:spPr>
            <a:xfrm rot="-5400000">
              <a:off x="-103297" y="1484387"/>
              <a:ext cx="7743821" cy="6252723"/>
            </a:xfrm>
            <a:prstGeom prst="rect">
              <a:avLst/>
            </a:prstGeom>
          </p:spPr>
        </p:pic>
        <p:pic>
          <p:nvPicPr>
            <p:cNvPr id="15" name="Picture 15"/>
            <p:cNvPicPr>
              <a:picLocks noChangeAspect="1"/>
            </p:cNvPicPr>
            <p:nvPr/>
          </p:nvPicPr>
          <p:blipFill>
            <a:blip r:embed="rId6">
              <a:alphaModFix amt="57000"/>
            </a:blip>
            <a:srcRect t="6115" r="27885" b="24686"/>
            <a:stretch>
              <a:fillRect/>
            </a:stretch>
          </p:blipFill>
          <p:spPr>
            <a:xfrm rot="-2458770">
              <a:off x="-55433" y="717760"/>
              <a:ext cx="2470844" cy="754250"/>
            </a:xfrm>
            <a:prstGeom prst="rect">
              <a:avLst/>
            </a:prstGeom>
          </p:spPr>
        </p:pic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6">
              <a:alphaModFix amt="57000"/>
            </a:blip>
            <a:srcRect l="37620" t="29580" r="15003"/>
            <a:stretch>
              <a:fillRect/>
            </a:stretch>
          </p:blipFill>
          <p:spPr>
            <a:xfrm rot="-2458770">
              <a:off x="6269066" y="8007772"/>
              <a:ext cx="1251818" cy="591935"/>
            </a:xfrm>
            <a:prstGeom prst="rect">
              <a:avLst/>
            </a:prstGeom>
          </p:spPr>
        </p:pic>
      </p:grpSp>
      <p:pic>
        <p:nvPicPr>
          <p:cNvPr id="17" name="Picture 17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 rot="-5400000">
            <a:off x="7082701" y="3300421"/>
            <a:ext cx="4122599" cy="5496798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3397818" y="1120546"/>
            <a:ext cx="11556128" cy="1387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2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Marykate"/>
              </a:rPr>
              <a:t>МЕТОДИЧНА РОБОТА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869487" y="4315575"/>
            <a:ext cx="3876940" cy="4365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dvent Pro Bold"/>
              </a:rPr>
              <a:t>У березні 2020 року під час протиепідеміологічних заходів щодо захворювання на KOVID 2019 проводила відеоуроки для учнів 11-х класів у Теребовлянському медіацентрі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836325" y="4620794"/>
            <a:ext cx="3876940" cy="3489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Advent Pro Bold"/>
              </a:rPr>
              <a:t>https://fb.watch/fEs6kLJhtT/</a:t>
            </a:r>
          </a:p>
          <a:p>
            <a:pPr>
              <a:lnSpc>
                <a:spcPts val="3499"/>
              </a:lnSpc>
            </a:pPr>
            <a:endParaRPr lang="en-US" sz="2499">
              <a:solidFill>
                <a:srgbClr val="000000"/>
              </a:solidFill>
              <a:latin typeface="Advent Pro Bold"/>
            </a:endParaRPr>
          </a:p>
          <a:p>
            <a:pPr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Advent Pro Bold"/>
              </a:rPr>
              <a:t>https://fb.watch/fEs9FfLW9d/</a:t>
            </a:r>
          </a:p>
          <a:p>
            <a:pPr>
              <a:lnSpc>
                <a:spcPts val="3499"/>
              </a:lnSpc>
            </a:pPr>
            <a:endParaRPr lang="en-US" sz="2499">
              <a:solidFill>
                <a:srgbClr val="000000"/>
              </a:solidFill>
              <a:latin typeface="Advent Pro Bold"/>
            </a:endParaRPr>
          </a:p>
          <a:p>
            <a:pPr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Advent Pro Bold"/>
              </a:rPr>
              <a:t>https://fb.watch/fEsccs1HKQ/ </a:t>
            </a:r>
          </a:p>
          <a:p>
            <a:pPr>
              <a:lnSpc>
                <a:spcPts val="3499"/>
              </a:lnSpc>
            </a:pPr>
            <a:endParaRPr lang="en-US" sz="2499">
              <a:solidFill>
                <a:srgbClr val="000000"/>
              </a:solidFill>
              <a:latin typeface="Advent Pro Bold"/>
            </a:endParaRPr>
          </a:p>
          <a:p>
            <a:pPr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Advent Pro Bold"/>
              </a:rPr>
              <a:t>https://fb.watch/fEseP2-aBn/</a:t>
            </a:r>
          </a:p>
          <a:p>
            <a:pPr>
              <a:lnSpc>
                <a:spcPts val="3499"/>
              </a:lnSpc>
              <a:spcBef>
                <a:spcPct val="0"/>
              </a:spcBef>
            </a:pPr>
            <a:endParaRPr lang="en-US" sz="2499">
              <a:solidFill>
                <a:srgbClr val="000000"/>
              </a:solidFill>
              <a:latin typeface="Advent Pro Bo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245441" cy="102870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t="428" r="36161" b="4617"/>
          <a:stretch>
            <a:fillRect/>
          </a:stretch>
        </p:blipFill>
        <p:spPr>
          <a:xfrm>
            <a:off x="3726454" y="2490280"/>
            <a:ext cx="10835092" cy="11523139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>
            <a:off x="3908945" y="3809615"/>
            <a:ext cx="548388" cy="107335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 rot="-1940726">
            <a:off x="16181977" y="8360898"/>
            <a:ext cx="3362512" cy="1938236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>
            <a:off x="12593450" y="5817974"/>
            <a:ext cx="2625991" cy="4114800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3068560" y="1434246"/>
            <a:ext cx="12150881" cy="1562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2600"/>
              </a:lnSpc>
              <a:spcBef>
                <a:spcPct val="0"/>
              </a:spcBef>
            </a:pPr>
            <a:r>
              <a:rPr lang="en-US" sz="9000">
                <a:solidFill>
                  <a:srgbClr val="000000"/>
                </a:solidFill>
                <a:latin typeface="Marykate"/>
              </a:rPr>
              <a:t>ТВОРЧІСТЬ -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457334" y="5292657"/>
            <a:ext cx="9558843" cy="359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41"/>
              </a:lnSpc>
              <a:spcBef>
                <a:spcPct val="0"/>
              </a:spcBef>
            </a:pPr>
            <a:r>
              <a:rPr lang="en-US" sz="4101">
                <a:solidFill>
                  <a:srgbClr val="000000"/>
                </a:solidFill>
                <a:latin typeface="Satisfy"/>
              </a:rPr>
              <a:t>це не сума знань, а особлива спрямованість інтелекту, особливий зв'язок між інтелектуальним життям особливості і прояви її сил в активній діяльності.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1784" t="14673" r="2087" b="50882"/>
          <a:stretch>
            <a:fillRect/>
          </a:stretch>
        </p:blipFill>
        <p:spPr>
          <a:xfrm>
            <a:off x="5453139" y="1433123"/>
            <a:ext cx="7549327" cy="230583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1699596">
            <a:off x="5594291" y="1026764"/>
            <a:ext cx="862925" cy="812718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rot="2962300">
            <a:off x="-662544" y="-398389"/>
            <a:ext cx="2786716" cy="285417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 rot="8100000">
            <a:off x="16114224" y="900445"/>
            <a:ext cx="2290151" cy="179881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278517" y="6199020"/>
            <a:ext cx="13949706" cy="300201"/>
            <a:chOff x="0" y="0"/>
            <a:chExt cx="18599608" cy="400267"/>
          </a:xfrm>
        </p:grpSpPr>
        <p:sp>
          <p:nvSpPr>
            <p:cNvPr id="8" name="AutoShape 8"/>
            <p:cNvSpPr/>
            <p:nvPr/>
          </p:nvSpPr>
          <p:spPr>
            <a:xfrm>
              <a:off x="179136" y="179136"/>
              <a:ext cx="18241336" cy="0"/>
            </a:xfrm>
            <a:prstGeom prst="line">
              <a:avLst/>
            </a:prstGeom>
            <a:ln w="78208" cap="rnd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  <p:grpSp>
          <p:nvGrpSpPr>
            <p:cNvPr id="9" name="Group 9"/>
            <p:cNvGrpSpPr/>
            <p:nvPr/>
          </p:nvGrpSpPr>
          <p:grpSpPr>
            <a:xfrm>
              <a:off x="0" y="41996"/>
              <a:ext cx="358271" cy="358271"/>
              <a:chOff x="0" y="0"/>
              <a:chExt cx="6350000" cy="63500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grpSp>
          <p:nvGrpSpPr>
            <p:cNvPr id="11" name="Group 11"/>
            <p:cNvGrpSpPr/>
            <p:nvPr/>
          </p:nvGrpSpPr>
          <p:grpSpPr>
            <a:xfrm>
              <a:off x="4744377" y="31459"/>
              <a:ext cx="358271" cy="358271"/>
              <a:chOff x="0" y="0"/>
              <a:chExt cx="6350000" cy="63500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grpSp>
          <p:nvGrpSpPr>
            <p:cNvPr id="13" name="Group 13"/>
            <p:cNvGrpSpPr/>
            <p:nvPr/>
          </p:nvGrpSpPr>
          <p:grpSpPr>
            <a:xfrm>
              <a:off x="9488754" y="31459"/>
              <a:ext cx="358271" cy="358271"/>
              <a:chOff x="0" y="0"/>
              <a:chExt cx="6350000" cy="63500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grpSp>
          <p:nvGrpSpPr>
            <p:cNvPr id="15" name="Group 15"/>
            <p:cNvGrpSpPr/>
            <p:nvPr/>
          </p:nvGrpSpPr>
          <p:grpSpPr>
            <a:xfrm>
              <a:off x="14233131" y="31459"/>
              <a:ext cx="358271" cy="358271"/>
              <a:chOff x="0" y="0"/>
              <a:chExt cx="6350000" cy="63500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grpSp>
          <p:nvGrpSpPr>
            <p:cNvPr id="17" name="Group 17"/>
            <p:cNvGrpSpPr/>
            <p:nvPr/>
          </p:nvGrpSpPr>
          <p:grpSpPr>
            <a:xfrm>
              <a:off x="18241336" y="0"/>
              <a:ext cx="358271" cy="358271"/>
              <a:chOff x="0" y="0"/>
              <a:chExt cx="6350000" cy="63500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</p:grpSp>
      <p:pic>
        <p:nvPicPr>
          <p:cNvPr id="19" name="Picture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 rot="1546427">
            <a:off x="12265073" y="1210374"/>
            <a:ext cx="813183" cy="680117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rcRect/>
          <a:stretch>
            <a:fillRect/>
          </a:stretch>
        </p:blipFill>
        <p:spPr>
          <a:xfrm>
            <a:off x="4362933" y="7642221"/>
            <a:ext cx="2764581" cy="2694210"/>
          </a:xfrm>
          <a:prstGeom prst="rect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5745224" y="1851691"/>
            <a:ext cx="6797552" cy="1393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Marykate"/>
              </a:rPr>
              <a:t>ШЛЯХИ ФОРМУВАННЯ КОМПЕТЕНТНОСТІ УЧНІВ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28700" y="6764556"/>
            <a:ext cx="3088451" cy="1495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Marykate"/>
              </a:rPr>
              <a:t>Вміння бачити та сформувати проблеиу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836800" y="4832035"/>
            <a:ext cx="3826986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Marykate"/>
              </a:rPr>
              <a:t>Вміння знаходити нові рішення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395082" y="6764556"/>
            <a:ext cx="3262448" cy="1495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Marykate"/>
              </a:rPr>
              <a:t>Вміння діяти в нестандартних ситуаціях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953365" y="4814754"/>
            <a:ext cx="3991413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Marykate"/>
              </a:rPr>
              <a:t>Реалізація творчого потенціалу в учнів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3937521" y="6764556"/>
            <a:ext cx="3824420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Marykate"/>
              </a:rPr>
              <a:t>Активізація творчих здібностей учнів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88872" y="317960"/>
            <a:ext cx="17710256" cy="9473665"/>
            <a:chOff x="0" y="0"/>
            <a:chExt cx="23613675" cy="12631554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t="3518" b="28697"/>
            <a:stretch>
              <a:fillRect/>
            </a:stretch>
          </p:blipFill>
          <p:spPr>
            <a:xfrm>
              <a:off x="0" y="406792"/>
              <a:ext cx="23613675" cy="12224761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761161" y="0"/>
              <a:ext cx="968329" cy="1895306"/>
            </a:xfrm>
            <a:prstGeom prst="rect">
              <a:avLst/>
            </a:prstGeom>
          </p:spPr>
        </p:pic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-307019" y="7625956"/>
            <a:ext cx="1893009" cy="2407642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>
            <a:off x="14581024" y="1458970"/>
            <a:ext cx="2242847" cy="1990017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2607354" y="4850089"/>
            <a:ext cx="4297226" cy="648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5"/>
              </a:lnSpc>
              <a:spcBef>
                <a:spcPct val="0"/>
              </a:spcBef>
            </a:pPr>
            <a:r>
              <a:rPr lang="en-US" sz="4004">
                <a:solidFill>
                  <a:srgbClr val="000000"/>
                </a:solidFill>
                <a:latin typeface="Marykate"/>
              </a:rPr>
              <a:t>Інтерактивні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383420" y="4850089"/>
            <a:ext cx="4297226" cy="648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5"/>
              </a:lnSpc>
              <a:spcBef>
                <a:spcPct val="0"/>
              </a:spcBef>
            </a:pPr>
            <a:r>
              <a:rPr lang="en-US" sz="4004">
                <a:solidFill>
                  <a:srgbClr val="000000"/>
                </a:solidFill>
                <a:latin typeface="Marykate"/>
              </a:rPr>
              <a:t>Ігрові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383420" y="6517641"/>
            <a:ext cx="4297226" cy="648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5"/>
              </a:lnSpc>
              <a:spcBef>
                <a:spcPct val="0"/>
              </a:spcBef>
            </a:pPr>
            <a:r>
              <a:rPr lang="en-US" sz="4004">
                <a:solidFill>
                  <a:srgbClr val="000000"/>
                </a:solidFill>
                <a:latin typeface="Marykate"/>
              </a:rPr>
              <a:t>Тренінгові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607354" y="8181400"/>
            <a:ext cx="4297226" cy="648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5"/>
              </a:lnSpc>
              <a:spcBef>
                <a:spcPct val="0"/>
              </a:spcBef>
            </a:pPr>
            <a:r>
              <a:rPr lang="en-US" sz="4004">
                <a:solidFill>
                  <a:srgbClr val="000000"/>
                </a:solidFill>
                <a:latin typeface="Marykate"/>
              </a:rPr>
              <a:t>Діалогові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383420" y="8181400"/>
            <a:ext cx="4297226" cy="648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5"/>
              </a:lnSpc>
              <a:spcBef>
                <a:spcPct val="0"/>
              </a:spcBef>
            </a:pPr>
            <a:r>
              <a:rPr lang="en-US" sz="4004">
                <a:solidFill>
                  <a:srgbClr val="000000"/>
                </a:solidFill>
                <a:latin typeface="Marykate"/>
              </a:rPr>
              <a:t>Проєктні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8644583" y="6351582"/>
            <a:ext cx="1018596" cy="1018596"/>
            <a:chOff x="0" y="0"/>
            <a:chExt cx="6350000" cy="6350000"/>
          </a:xfrm>
        </p:grpSpPr>
        <p:sp>
          <p:nvSpPr>
            <p:cNvPr id="14" name="Freeform 14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C1A691"/>
            </a:solidFill>
          </p:spPr>
        </p:sp>
      </p:grpSp>
      <p:sp>
        <p:nvSpPr>
          <p:cNvPr id="15" name="AutoShape 15"/>
          <p:cNvSpPr/>
          <p:nvPr/>
        </p:nvSpPr>
        <p:spPr>
          <a:xfrm rot="-1647123">
            <a:off x="9012426" y="5753404"/>
            <a:ext cx="2512449" cy="0"/>
          </a:xfrm>
          <a:prstGeom prst="line">
            <a:avLst/>
          </a:prstGeom>
          <a:ln w="38100" cap="flat">
            <a:solidFill>
              <a:srgbClr val="C1A69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AutoShape 16"/>
          <p:cNvSpPr/>
          <p:nvPr/>
        </p:nvSpPr>
        <p:spPr>
          <a:xfrm rot="-9165256">
            <a:off x="6764229" y="5753404"/>
            <a:ext cx="2530002" cy="0"/>
          </a:xfrm>
          <a:prstGeom prst="line">
            <a:avLst/>
          </a:prstGeom>
          <a:ln w="38100" cap="flat">
            <a:solidFill>
              <a:srgbClr val="C1A69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AutoShape 17"/>
          <p:cNvSpPr/>
          <p:nvPr/>
        </p:nvSpPr>
        <p:spPr>
          <a:xfrm>
            <a:off x="9663179" y="6841829"/>
            <a:ext cx="1720242" cy="0"/>
          </a:xfrm>
          <a:prstGeom prst="line">
            <a:avLst/>
          </a:prstGeom>
          <a:ln w="38100" cap="flat">
            <a:solidFill>
              <a:srgbClr val="C1A69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AutoShape 18"/>
          <p:cNvSpPr/>
          <p:nvPr/>
        </p:nvSpPr>
        <p:spPr>
          <a:xfrm rot="10799999">
            <a:off x="6904580" y="6841829"/>
            <a:ext cx="1740004" cy="0"/>
          </a:xfrm>
          <a:prstGeom prst="line">
            <a:avLst/>
          </a:prstGeom>
          <a:ln w="38100" cap="flat">
            <a:solidFill>
              <a:srgbClr val="C1A69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9" name="AutoShape 19"/>
          <p:cNvSpPr/>
          <p:nvPr/>
        </p:nvSpPr>
        <p:spPr>
          <a:xfrm rot="9169841">
            <a:off x="6765096" y="7928358"/>
            <a:ext cx="2528268" cy="0"/>
          </a:xfrm>
          <a:prstGeom prst="line">
            <a:avLst/>
          </a:prstGeom>
          <a:ln w="38100" cap="flat">
            <a:solidFill>
              <a:srgbClr val="C1A69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0" name="AutoShape 20"/>
          <p:cNvSpPr/>
          <p:nvPr/>
        </p:nvSpPr>
        <p:spPr>
          <a:xfrm rot="1642514">
            <a:off x="9013300" y="7928358"/>
            <a:ext cx="2510702" cy="0"/>
          </a:xfrm>
          <a:prstGeom prst="line">
            <a:avLst/>
          </a:prstGeom>
          <a:ln w="38100" cap="flat">
            <a:solidFill>
              <a:srgbClr val="C1A691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>
            <a:off x="14875642" y="7642712"/>
            <a:ext cx="3123486" cy="2390886"/>
          </a:xfrm>
          <a:prstGeom prst="rect">
            <a:avLst/>
          </a:prstGeom>
        </p:spPr>
      </p:pic>
      <p:sp>
        <p:nvSpPr>
          <p:cNvPr id="22" name="TextBox 22"/>
          <p:cNvSpPr txBox="1"/>
          <p:nvPr/>
        </p:nvSpPr>
        <p:spPr>
          <a:xfrm>
            <a:off x="2281978" y="1616377"/>
            <a:ext cx="13318671" cy="2273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100"/>
              </a:lnSpc>
              <a:spcBef>
                <a:spcPct val="0"/>
              </a:spcBef>
            </a:pPr>
            <a:r>
              <a:rPr lang="en-US" sz="6500">
                <a:solidFill>
                  <a:srgbClr val="000000"/>
                </a:solidFill>
                <a:latin typeface="Marykate"/>
              </a:rPr>
              <a:t>ОСНОВНІ ПЕДАГОГІЧНІ ТЕХНОЛОГІЇ МОЄЇ РОБОТИ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607354" y="6517641"/>
            <a:ext cx="4297226" cy="648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5"/>
              </a:lnSpc>
              <a:spcBef>
                <a:spcPct val="0"/>
              </a:spcBef>
            </a:pPr>
            <a:r>
              <a:rPr lang="en-US" sz="4004">
                <a:solidFill>
                  <a:srgbClr val="000000"/>
                </a:solidFill>
                <a:latin typeface="Marykate"/>
              </a:rPr>
              <a:t>Комп'ютерні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428" r="36161" b="4617"/>
          <a:stretch>
            <a:fillRect/>
          </a:stretch>
        </p:blipFill>
        <p:spPr>
          <a:xfrm>
            <a:off x="3726454" y="2490280"/>
            <a:ext cx="10835092" cy="1152313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3908945" y="3809615"/>
            <a:ext cx="548388" cy="107335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3068560" y="1491396"/>
            <a:ext cx="12150881" cy="2114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Marykate"/>
              </a:rPr>
              <a:t>З УСПІХОМ ЗАСТОСОВУЮ НА УРОЦІ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rot="-1940726">
            <a:off x="16181977" y="8360898"/>
            <a:ext cx="3362512" cy="1938236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>
            <a:off x="14016176" y="2416590"/>
            <a:ext cx="2867343" cy="2544115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>
            <a:off x="-277407" y="755405"/>
            <a:ext cx="2612214" cy="332237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rcRect/>
          <a:stretch>
            <a:fillRect/>
          </a:stretch>
        </p:blipFill>
        <p:spPr>
          <a:xfrm>
            <a:off x="11116482" y="6537135"/>
            <a:ext cx="3115797" cy="3749865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457334" y="5292657"/>
            <a:ext cx="8465863" cy="43199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41"/>
              </a:lnSpc>
            </a:pPr>
            <a:r>
              <a:rPr lang="en-US" sz="4101">
                <a:solidFill>
                  <a:srgbClr val="000000"/>
                </a:solidFill>
                <a:latin typeface="Satisfy"/>
              </a:rPr>
              <a:t>Нестандартні розминки</a:t>
            </a:r>
          </a:p>
          <a:p>
            <a:pPr>
              <a:lnSpc>
                <a:spcPts val="5741"/>
              </a:lnSpc>
            </a:pPr>
            <a:r>
              <a:rPr lang="en-US" sz="4101">
                <a:solidFill>
                  <a:srgbClr val="000000"/>
                </a:solidFill>
                <a:latin typeface="Satisfy"/>
              </a:rPr>
              <a:t>Міні-тренінги</a:t>
            </a:r>
          </a:p>
          <a:p>
            <a:pPr>
              <a:lnSpc>
                <a:spcPts val="5741"/>
              </a:lnSpc>
            </a:pPr>
            <a:r>
              <a:rPr lang="en-US" sz="4101">
                <a:solidFill>
                  <a:srgbClr val="000000"/>
                </a:solidFill>
                <a:latin typeface="Satisfy"/>
              </a:rPr>
              <a:t>Есе</a:t>
            </a:r>
          </a:p>
          <a:p>
            <a:pPr>
              <a:lnSpc>
                <a:spcPts val="5741"/>
              </a:lnSpc>
            </a:pPr>
            <a:r>
              <a:rPr lang="en-US" sz="4101">
                <a:solidFill>
                  <a:srgbClr val="000000"/>
                </a:solidFill>
                <a:latin typeface="Satisfy"/>
              </a:rPr>
              <a:t>Мультимедійні презентації</a:t>
            </a:r>
          </a:p>
          <a:p>
            <a:pPr>
              <a:lnSpc>
                <a:spcPts val="5741"/>
              </a:lnSpc>
            </a:pPr>
            <a:r>
              <a:rPr lang="en-US" sz="4101">
                <a:solidFill>
                  <a:srgbClr val="000000"/>
                </a:solidFill>
                <a:latin typeface="Satisfy"/>
              </a:rPr>
              <a:t>Навчаючи - вчуся</a:t>
            </a:r>
          </a:p>
          <a:p>
            <a:pPr>
              <a:lnSpc>
                <a:spcPts val="5741"/>
              </a:lnSpc>
              <a:spcBef>
                <a:spcPct val="0"/>
              </a:spcBef>
            </a:pPr>
            <a:r>
              <a:rPr lang="en-US" sz="4101">
                <a:solidFill>
                  <a:srgbClr val="000000"/>
                </a:solidFill>
                <a:latin typeface="Satisfy"/>
              </a:rPr>
              <a:t>Лінгвістичні казки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 rot="113445">
            <a:off x="-218559" y="2565805"/>
            <a:ext cx="18809403" cy="7449255"/>
            <a:chOff x="0" y="0"/>
            <a:chExt cx="25079204" cy="9932340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t="27671" r="9225" b="32022"/>
            <a:stretch>
              <a:fillRect/>
            </a:stretch>
          </p:blipFill>
          <p:spPr>
            <a:xfrm rot="-78066">
              <a:off x="828565" y="1324834"/>
              <a:ext cx="22806446" cy="7734208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>
              <a:alphaModFix amt="57000"/>
            </a:blip>
            <a:srcRect t="6115" r="27885" b="24686"/>
            <a:stretch>
              <a:fillRect/>
            </a:stretch>
          </p:blipFill>
          <p:spPr>
            <a:xfrm rot="-2572215">
              <a:off x="-130575" y="1315800"/>
              <a:ext cx="4394757" cy="1341544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>
              <a:alphaModFix amt="57000"/>
            </a:blip>
            <a:srcRect t="29580" r="15003"/>
            <a:stretch>
              <a:fillRect/>
            </a:stretch>
          </p:blipFill>
          <p:spPr>
            <a:xfrm rot="-2572215">
              <a:off x="20126777" y="6987441"/>
              <a:ext cx="5179792" cy="1365215"/>
            </a:xfrm>
            <a:prstGeom prst="rect">
              <a:avLst/>
            </a:prstGeom>
          </p:spPr>
        </p:pic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>
            <a:off x="1028700" y="831584"/>
            <a:ext cx="1682290" cy="2208257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>
            <a:off x="16222741" y="-723827"/>
            <a:ext cx="3037292" cy="3110820"/>
          </a:xfrm>
          <a:prstGeom prst="rect">
            <a:avLst/>
          </a:prstGeom>
        </p:spPr>
      </p:pic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450163" y="4553271"/>
            <a:ext cx="3069497" cy="4124936"/>
            <a:chOff x="0" y="0"/>
            <a:chExt cx="3663950" cy="4923790"/>
          </a:xfrm>
        </p:grpSpPr>
        <p:sp>
          <p:nvSpPr>
            <p:cNvPr id="10" name="Freeform 10"/>
            <p:cNvSpPr/>
            <p:nvPr/>
          </p:nvSpPr>
          <p:spPr>
            <a:xfrm>
              <a:off x="31750" y="31750"/>
              <a:ext cx="3600450" cy="4859020"/>
            </a:xfrm>
            <a:custGeom>
              <a:avLst/>
              <a:gdLst/>
              <a:ahLst/>
              <a:cxnLst/>
              <a:rect l="l" t="t" r="r" b="b"/>
              <a:pathLst>
                <a:path w="3600450" h="485902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blipFill>
              <a:blip r:embed="rId9"/>
              <a:stretch>
                <a:fillRect t="-15767" b="-15767"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0" y="0"/>
              <a:ext cx="3663950" cy="4923790"/>
            </a:xfrm>
            <a:custGeom>
              <a:avLst/>
              <a:gdLst/>
              <a:ahLst/>
              <a:cxnLst/>
              <a:rect l="l" t="t" r="r" b="b"/>
              <a:pathLst>
                <a:path w="3663950" h="492379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291B25"/>
            </a:solidFill>
          </p:spPr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9412186" y="4553271"/>
            <a:ext cx="3069497" cy="4124936"/>
            <a:chOff x="0" y="0"/>
            <a:chExt cx="3663950" cy="4923790"/>
          </a:xfrm>
        </p:grpSpPr>
        <p:sp>
          <p:nvSpPr>
            <p:cNvPr id="13" name="Freeform 13"/>
            <p:cNvSpPr/>
            <p:nvPr/>
          </p:nvSpPr>
          <p:spPr>
            <a:xfrm>
              <a:off x="31750" y="31750"/>
              <a:ext cx="3600450" cy="4859020"/>
            </a:xfrm>
            <a:custGeom>
              <a:avLst/>
              <a:gdLst/>
              <a:ahLst/>
              <a:cxnLst/>
              <a:rect l="l" t="t" r="r" b="b"/>
              <a:pathLst>
                <a:path w="3600450" h="485902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blipFill>
              <a:blip r:embed="rId10"/>
              <a:stretch>
                <a:fillRect l="-608" r="-608"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>
              <a:off x="0" y="0"/>
              <a:ext cx="3663950" cy="4923790"/>
            </a:xfrm>
            <a:custGeom>
              <a:avLst/>
              <a:gdLst/>
              <a:ahLst/>
              <a:cxnLst/>
              <a:rect l="l" t="t" r="r" b="b"/>
              <a:pathLst>
                <a:path w="3663950" h="492379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291B25"/>
            </a:solidFill>
          </p:spPr>
        </p:sp>
      </p:grpSp>
      <p:pic>
        <p:nvPicPr>
          <p:cNvPr id="15" name="Picture 1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rcRect/>
          <a:stretch>
            <a:fillRect/>
          </a:stretch>
        </p:blipFill>
        <p:spPr>
          <a:xfrm rot="-10282432">
            <a:off x="6366081" y="7899519"/>
            <a:ext cx="2727885" cy="1557374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rcRect/>
          <a:stretch>
            <a:fillRect/>
          </a:stretch>
        </p:blipFill>
        <p:spPr>
          <a:xfrm rot="-132081">
            <a:off x="8585757" y="1051480"/>
            <a:ext cx="1200770" cy="762489"/>
          </a:xfrm>
          <a:prstGeom prst="rect">
            <a:avLst/>
          </a:prstGeom>
        </p:spPr>
      </p:pic>
      <p:sp>
        <p:nvSpPr>
          <p:cNvPr id="17" name="TextBox 17"/>
          <p:cNvSpPr txBox="1"/>
          <p:nvPr/>
        </p:nvSpPr>
        <p:spPr>
          <a:xfrm>
            <a:off x="4832082" y="4606156"/>
            <a:ext cx="4486560" cy="755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60"/>
              </a:lnSpc>
              <a:spcBef>
                <a:spcPct val="0"/>
              </a:spcBef>
            </a:pPr>
            <a:r>
              <a:rPr lang="en-US" sz="4400">
                <a:solidFill>
                  <a:srgbClr val="000000"/>
                </a:solidFill>
                <a:latin typeface="Advent Pro Bold"/>
              </a:rPr>
              <a:t>Перфілова Н.С.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869845" y="1665300"/>
            <a:ext cx="14686067" cy="1443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759"/>
              </a:lnSpc>
              <a:spcBef>
                <a:spcPct val="0"/>
              </a:spcBef>
            </a:pPr>
            <a:r>
              <a:rPr lang="en-US" sz="8399">
                <a:solidFill>
                  <a:srgbClr val="000000"/>
                </a:solidFill>
                <a:latin typeface="Marykate"/>
              </a:rPr>
              <a:t>МЕТА І СЕНС МОЄЇ РОБОТИ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772740" y="4549640"/>
            <a:ext cx="4486560" cy="755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60"/>
              </a:lnSpc>
              <a:spcBef>
                <a:spcPct val="0"/>
              </a:spcBef>
            </a:pPr>
            <a:r>
              <a:rPr lang="en-US" sz="4400">
                <a:solidFill>
                  <a:srgbClr val="000000"/>
                </a:solidFill>
                <a:latin typeface="Advent Pro Bold"/>
              </a:rPr>
              <a:t>Сухомлинський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894185" y="5494520"/>
            <a:ext cx="3836607" cy="1736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95"/>
              </a:lnSpc>
            </a:pPr>
            <a:r>
              <a:rPr lang="en-US" sz="2497">
                <a:solidFill>
                  <a:srgbClr val="000000"/>
                </a:solidFill>
                <a:latin typeface="Satisfy"/>
              </a:rPr>
              <a:t>Для мене школа - це струмок живий,</a:t>
            </a:r>
          </a:p>
          <a:p>
            <a:pPr>
              <a:lnSpc>
                <a:spcPts val="3495"/>
              </a:lnSpc>
              <a:spcBef>
                <a:spcPct val="0"/>
              </a:spcBef>
            </a:pPr>
            <a:r>
              <a:rPr lang="en-US" sz="2497">
                <a:solidFill>
                  <a:srgbClr val="000000"/>
                </a:solidFill>
                <a:latin typeface="Satisfy"/>
              </a:rPr>
              <a:t>А без води я жить не можу...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772740" y="5494520"/>
            <a:ext cx="3836607" cy="2613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95"/>
              </a:lnSpc>
              <a:spcBef>
                <a:spcPct val="0"/>
              </a:spcBef>
            </a:pPr>
            <a:r>
              <a:rPr lang="en-US" sz="2497">
                <a:solidFill>
                  <a:srgbClr val="000000"/>
                </a:solidFill>
                <a:latin typeface="Satisfy"/>
              </a:rPr>
              <a:t>Наша праця - формування людини і це покладає на нас особливу відповідальність, яку ні з чим не зіставити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1398976" y="2981573"/>
            <a:ext cx="5671195" cy="6703233"/>
            <a:chOff x="0" y="0"/>
            <a:chExt cx="7561594" cy="8937643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t="27671" r="42600" b="11644"/>
            <a:stretch>
              <a:fillRect/>
            </a:stretch>
          </p:blipFill>
          <p:spPr>
            <a:xfrm rot="-5400000">
              <a:off x="-103297" y="1484387"/>
              <a:ext cx="7743821" cy="6252723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>
              <a:alphaModFix amt="57000"/>
            </a:blip>
            <a:srcRect t="6115" r="27885" b="24686"/>
            <a:stretch>
              <a:fillRect/>
            </a:stretch>
          </p:blipFill>
          <p:spPr>
            <a:xfrm rot="-2458770">
              <a:off x="-55433" y="717760"/>
              <a:ext cx="2470844" cy="754250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>
              <a:alphaModFix amt="57000"/>
            </a:blip>
            <a:srcRect l="37620" t="29580" r="15003"/>
            <a:stretch>
              <a:fillRect/>
            </a:stretch>
          </p:blipFill>
          <p:spPr>
            <a:xfrm rot="-2458770">
              <a:off x="6269066" y="8007772"/>
              <a:ext cx="1251818" cy="591935"/>
            </a:xfrm>
            <a:prstGeom prst="rect">
              <a:avLst/>
            </a:prstGeom>
          </p:spPr>
        </p:pic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>
            <a:off x="15744620" y="1749196"/>
            <a:ext cx="918025" cy="2576913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6309027" y="2981573"/>
            <a:ext cx="5671195" cy="6703233"/>
            <a:chOff x="0" y="0"/>
            <a:chExt cx="7561594" cy="8937643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/>
            <a:srcRect t="27671" r="42600" b="11644"/>
            <a:stretch>
              <a:fillRect/>
            </a:stretch>
          </p:blipFill>
          <p:spPr>
            <a:xfrm rot="-5400000">
              <a:off x="-103297" y="1484387"/>
              <a:ext cx="7743821" cy="6252723"/>
            </a:xfrm>
            <a:prstGeom prst="rect">
              <a:avLst/>
            </a:prstGeom>
          </p:spPr>
        </p:pic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4">
              <a:alphaModFix amt="57000"/>
            </a:blip>
            <a:srcRect t="6115" r="27885" b="24686"/>
            <a:stretch>
              <a:fillRect/>
            </a:stretch>
          </p:blipFill>
          <p:spPr>
            <a:xfrm rot="-2458770">
              <a:off x="-55433" y="717760"/>
              <a:ext cx="2470844" cy="754250"/>
            </a:xfrm>
            <a:prstGeom prst="rect">
              <a:avLst/>
            </a:prstGeom>
          </p:spPr>
        </p:pic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4">
              <a:alphaModFix amt="57000"/>
            </a:blip>
            <a:srcRect l="37620" t="29580" r="15003"/>
            <a:stretch>
              <a:fillRect/>
            </a:stretch>
          </p:blipFill>
          <p:spPr>
            <a:xfrm rot="-2458770">
              <a:off x="6269066" y="8007772"/>
              <a:ext cx="1251818" cy="591935"/>
            </a:xfrm>
            <a:prstGeom prst="rect">
              <a:avLst/>
            </a:prstGeom>
          </p:spPr>
        </p:pic>
      </p:grpSp>
      <p:grpSp>
        <p:nvGrpSpPr>
          <p:cNvPr id="12" name="Group 12"/>
          <p:cNvGrpSpPr/>
          <p:nvPr/>
        </p:nvGrpSpPr>
        <p:grpSpPr>
          <a:xfrm>
            <a:off x="1217828" y="2981573"/>
            <a:ext cx="5671195" cy="6703233"/>
            <a:chOff x="0" y="0"/>
            <a:chExt cx="7561594" cy="8937643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3"/>
            <a:srcRect t="27671" r="42600" b="11644"/>
            <a:stretch>
              <a:fillRect/>
            </a:stretch>
          </p:blipFill>
          <p:spPr>
            <a:xfrm rot="-5400000">
              <a:off x="-103297" y="1484387"/>
              <a:ext cx="7743821" cy="6252723"/>
            </a:xfrm>
            <a:prstGeom prst="rect">
              <a:avLst/>
            </a:prstGeom>
          </p:spPr>
        </p:pic>
        <p:pic>
          <p:nvPicPr>
            <p:cNvPr id="14" name="Picture 14"/>
            <p:cNvPicPr>
              <a:picLocks noChangeAspect="1"/>
            </p:cNvPicPr>
            <p:nvPr/>
          </p:nvPicPr>
          <p:blipFill>
            <a:blip r:embed="rId4">
              <a:alphaModFix amt="57000"/>
            </a:blip>
            <a:srcRect t="6115" r="27885" b="24686"/>
            <a:stretch>
              <a:fillRect/>
            </a:stretch>
          </p:blipFill>
          <p:spPr>
            <a:xfrm rot="-2458770">
              <a:off x="-55433" y="717760"/>
              <a:ext cx="2470844" cy="754250"/>
            </a:xfrm>
            <a:prstGeom prst="rect">
              <a:avLst/>
            </a:prstGeom>
          </p:spPr>
        </p:pic>
        <p:pic>
          <p:nvPicPr>
            <p:cNvPr id="15" name="Picture 15"/>
            <p:cNvPicPr>
              <a:picLocks noChangeAspect="1"/>
            </p:cNvPicPr>
            <p:nvPr/>
          </p:nvPicPr>
          <p:blipFill>
            <a:blip r:embed="rId4">
              <a:alphaModFix amt="57000"/>
            </a:blip>
            <a:srcRect l="37620" t="29580" r="15003"/>
            <a:stretch>
              <a:fillRect/>
            </a:stretch>
          </p:blipFill>
          <p:spPr>
            <a:xfrm rot="-2458770">
              <a:off x="6269066" y="8007772"/>
              <a:ext cx="1251818" cy="591935"/>
            </a:xfrm>
            <a:prstGeom prst="rect">
              <a:avLst/>
            </a:prstGeom>
          </p:spPr>
        </p:pic>
      </p:grpSp>
      <p:pic>
        <p:nvPicPr>
          <p:cNvPr id="16" name="Picture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>
            <a:off x="14658254" y="9161738"/>
            <a:ext cx="3904279" cy="2250523"/>
          </a:xfrm>
          <a:prstGeom prst="rect">
            <a:avLst/>
          </a:prstGeom>
        </p:spPr>
      </p:pic>
      <p:grpSp>
        <p:nvGrpSpPr>
          <p:cNvPr id="17" name="Group 17"/>
          <p:cNvGrpSpPr/>
          <p:nvPr/>
        </p:nvGrpSpPr>
        <p:grpSpPr>
          <a:xfrm>
            <a:off x="914882" y="1028700"/>
            <a:ext cx="2100645" cy="2741802"/>
            <a:chOff x="0" y="0"/>
            <a:chExt cx="2800860" cy="3655736"/>
          </a:xfrm>
        </p:grpSpPr>
        <p:pic>
          <p:nvPicPr>
            <p:cNvPr id="18" name="Picture 1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rcRect/>
            <a:stretch>
              <a:fillRect/>
            </a:stretch>
          </p:blipFill>
          <p:spPr>
            <a:xfrm rot="-413333">
              <a:off x="1431094" y="1428644"/>
              <a:ext cx="1271359" cy="1717397"/>
            </a:xfrm>
            <a:prstGeom prst="rect">
              <a:avLst/>
            </a:prstGeom>
          </p:spPr>
        </p:pic>
        <p:pic>
          <p:nvPicPr>
            <p:cNvPr id="19" name="Picture 19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rcRect/>
            <a:stretch>
              <a:fillRect/>
            </a:stretch>
          </p:blipFill>
          <p:spPr>
            <a:xfrm rot="-413333">
              <a:off x="80055" y="56984"/>
              <a:ext cx="1034265" cy="1397121"/>
            </a:xfrm>
            <a:prstGeom prst="rect">
              <a:avLst/>
            </a:prstGeom>
          </p:spPr>
        </p:pic>
        <p:pic>
          <p:nvPicPr>
            <p:cNvPr id="20" name="Picture 20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rcRect/>
            <a:stretch>
              <a:fillRect/>
            </a:stretch>
          </p:blipFill>
          <p:spPr>
            <a:xfrm rot="295983">
              <a:off x="197097" y="2542420"/>
              <a:ext cx="800182" cy="1080914"/>
            </a:xfrm>
            <a:prstGeom prst="rect">
              <a:avLst/>
            </a:prstGeom>
          </p:spPr>
        </p:pic>
      </p:grpSp>
      <p:sp>
        <p:nvSpPr>
          <p:cNvPr id="21" name="TextBox 21"/>
          <p:cNvSpPr txBox="1"/>
          <p:nvPr/>
        </p:nvSpPr>
        <p:spPr>
          <a:xfrm>
            <a:off x="3397818" y="1120546"/>
            <a:ext cx="11556128" cy="1387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2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Marykate"/>
              </a:rPr>
              <a:t>АКТУАЛЬНІСТЬ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213310" y="4249970"/>
            <a:ext cx="3876940" cy="2957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Satisfy"/>
              </a:rPr>
              <a:t>Виховання покоління людей, здатних ефективно працювати і навчатися протягом життя.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148131" y="4249970"/>
            <a:ext cx="3882927" cy="2957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Satisfy"/>
              </a:rPr>
              <a:t>Створення усов для розвитку особливості і творчої самореалізації кожного громадянина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2302328" y="4249970"/>
            <a:ext cx="3901305" cy="4443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Satisfy"/>
              </a:rPr>
              <a:t>Формування компетентностей, яких потребує сьогодні суспільство: креативність, здібність навчатися усе життя, комунікабельгність, самовдосконалення.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88872" y="317960"/>
            <a:ext cx="17710256" cy="9473665"/>
            <a:chOff x="0" y="0"/>
            <a:chExt cx="23613675" cy="12631554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t="3518" b="28697"/>
            <a:stretch>
              <a:fillRect/>
            </a:stretch>
          </p:blipFill>
          <p:spPr>
            <a:xfrm>
              <a:off x="0" y="406792"/>
              <a:ext cx="23613675" cy="12224761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761161" y="0"/>
              <a:ext cx="968329" cy="1895306"/>
            </a:xfrm>
            <a:prstGeom prst="rect">
              <a:avLst/>
            </a:prstGeom>
          </p:spPr>
        </p:pic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-307019" y="7625956"/>
            <a:ext cx="1893009" cy="2407642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>
            <a:off x="14581024" y="1458970"/>
            <a:ext cx="2242847" cy="1990017"/>
          </a:xfrm>
          <a:prstGeom prst="rect">
            <a:avLst/>
          </a:prstGeom>
        </p:spPr>
      </p:pic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1585989" y="3758712"/>
            <a:ext cx="7246089" cy="5246370"/>
            <a:chOff x="0" y="0"/>
            <a:chExt cx="9144000" cy="6620510"/>
          </a:xfrm>
        </p:grpSpPr>
        <p:sp>
          <p:nvSpPr>
            <p:cNvPr id="9" name="Freeform 9"/>
            <p:cNvSpPr/>
            <p:nvPr/>
          </p:nvSpPr>
          <p:spPr>
            <a:xfrm>
              <a:off x="177800" y="212090"/>
              <a:ext cx="8789670" cy="6155690"/>
            </a:xfrm>
            <a:custGeom>
              <a:avLst/>
              <a:gdLst/>
              <a:ahLst/>
              <a:cxnLst/>
              <a:rect l="l" t="t" r="r" b="b"/>
              <a:pathLst>
                <a:path w="8789670" h="6155690">
                  <a:moveTo>
                    <a:pt x="8563610" y="6155690"/>
                  </a:moveTo>
                  <a:lnTo>
                    <a:pt x="224790" y="6155690"/>
                  </a:lnTo>
                  <a:cubicBezTo>
                    <a:pt x="100330" y="6155690"/>
                    <a:pt x="0" y="6055360"/>
                    <a:pt x="0" y="5930900"/>
                  </a:cubicBezTo>
                  <a:lnTo>
                    <a:pt x="0" y="224790"/>
                  </a:lnTo>
                  <a:cubicBezTo>
                    <a:pt x="0" y="100330"/>
                    <a:pt x="100330" y="0"/>
                    <a:pt x="224790" y="0"/>
                  </a:cubicBezTo>
                  <a:lnTo>
                    <a:pt x="8564880" y="0"/>
                  </a:lnTo>
                  <a:cubicBezTo>
                    <a:pt x="8689340" y="0"/>
                    <a:pt x="8789670" y="100330"/>
                    <a:pt x="8789670" y="224790"/>
                  </a:cubicBezTo>
                  <a:lnTo>
                    <a:pt x="8789670" y="5930900"/>
                  </a:lnTo>
                  <a:cubicBezTo>
                    <a:pt x="8789670" y="6054090"/>
                    <a:pt x="8688070" y="6155690"/>
                    <a:pt x="8563610" y="6155690"/>
                  </a:cubicBezTo>
                  <a:close/>
                </a:path>
              </a:pathLst>
            </a:custGeom>
            <a:blipFill>
              <a:blip r:embed="rId10"/>
              <a:stretch>
                <a:fillRect t="-3799" b="-3799"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0" y="5080"/>
              <a:ext cx="9144000" cy="6619240"/>
            </a:xfrm>
            <a:custGeom>
              <a:avLst/>
              <a:gdLst/>
              <a:ahLst/>
              <a:cxnLst/>
              <a:rect l="l" t="t" r="r" b="b"/>
              <a:pathLst>
                <a:path w="9144000" h="6619240">
                  <a:moveTo>
                    <a:pt x="9144000" y="6619240"/>
                  </a:moveTo>
                  <a:lnTo>
                    <a:pt x="0" y="6619240"/>
                  </a:lnTo>
                  <a:lnTo>
                    <a:pt x="0" y="0"/>
                  </a:lnTo>
                  <a:lnTo>
                    <a:pt x="9144000" y="0"/>
                  </a:lnTo>
                  <a:lnTo>
                    <a:pt x="9144000" y="6619240"/>
                  </a:lnTo>
                  <a:close/>
                </a:path>
              </a:pathLst>
            </a:custGeom>
            <a:blipFill>
              <a:blip r:embed="rId11"/>
              <a:stretch>
                <a:fillRect t="-19" b="-19"/>
              </a:stretch>
            </a:blipFill>
          </p:spPr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9577782" y="3758712"/>
            <a:ext cx="7246089" cy="5246370"/>
            <a:chOff x="0" y="0"/>
            <a:chExt cx="9144000" cy="6620510"/>
          </a:xfrm>
        </p:grpSpPr>
        <p:sp>
          <p:nvSpPr>
            <p:cNvPr id="12" name="Freeform 12"/>
            <p:cNvSpPr/>
            <p:nvPr/>
          </p:nvSpPr>
          <p:spPr>
            <a:xfrm>
              <a:off x="177800" y="212090"/>
              <a:ext cx="8789670" cy="6155690"/>
            </a:xfrm>
            <a:custGeom>
              <a:avLst/>
              <a:gdLst/>
              <a:ahLst/>
              <a:cxnLst/>
              <a:rect l="l" t="t" r="r" b="b"/>
              <a:pathLst>
                <a:path w="8789670" h="6155690">
                  <a:moveTo>
                    <a:pt x="8563610" y="6155690"/>
                  </a:moveTo>
                  <a:lnTo>
                    <a:pt x="224790" y="6155690"/>
                  </a:lnTo>
                  <a:cubicBezTo>
                    <a:pt x="100330" y="6155690"/>
                    <a:pt x="0" y="6055360"/>
                    <a:pt x="0" y="5930900"/>
                  </a:cubicBezTo>
                  <a:lnTo>
                    <a:pt x="0" y="224790"/>
                  </a:lnTo>
                  <a:cubicBezTo>
                    <a:pt x="0" y="100330"/>
                    <a:pt x="100330" y="0"/>
                    <a:pt x="224790" y="0"/>
                  </a:cubicBezTo>
                  <a:lnTo>
                    <a:pt x="8564880" y="0"/>
                  </a:lnTo>
                  <a:cubicBezTo>
                    <a:pt x="8689340" y="0"/>
                    <a:pt x="8789670" y="100330"/>
                    <a:pt x="8789670" y="224790"/>
                  </a:cubicBezTo>
                  <a:lnTo>
                    <a:pt x="8789670" y="5930900"/>
                  </a:lnTo>
                  <a:cubicBezTo>
                    <a:pt x="8789670" y="6054090"/>
                    <a:pt x="8688070" y="6155690"/>
                    <a:pt x="8563610" y="6155690"/>
                  </a:cubicBezTo>
                  <a:close/>
                </a:path>
              </a:pathLst>
            </a:custGeom>
            <a:blipFill>
              <a:blip r:embed="rId12"/>
              <a:stretch>
                <a:fillRect l="-3164" r="-3164"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0" y="5080"/>
              <a:ext cx="9144000" cy="6619240"/>
            </a:xfrm>
            <a:custGeom>
              <a:avLst/>
              <a:gdLst/>
              <a:ahLst/>
              <a:cxnLst/>
              <a:rect l="l" t="t" r="r" b="b"/>
              <a:pathLst>
                <a:path w="9144000" h="6619240">
                  <a:moveTo>
                    <a:pt x="9144000" y="6619240"/>
                  </a:moveTo>
                  <a:lnTo>
                    <a:pt x="0" y="6619240"/>
                  </a:lnTo>
                  <a:lnTo>
                    <a:pt x="0" y="0"/>
                  </a:lnTo>
                  <a:lnTo>
                    <a:pt x="9144000" y="0"/>
                  </a:lnTo>
                  <a:lnTo>
                    <a:pt x="9144000" y="6619240"/>
                  </a:lnTo>
                  <a:close/>
                </a:path>
              </a:pathLst>
            </a:custGeom>
            <a:blipFill>
              <a:blip r:embed="rId11"/>
              <a:stretch>
                <a:fillRect t="-19" b="-19"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2281978" y="1549702"/>
            <a:ext cx="13318671" cy="1661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3439"/>
              </a:lnSpc>
              <a:spcBef>
                <a:spcPct val="0"/>
              </a:spcBef>
            </a:pPr>
            <a:r>
              <a:rPr lang="en-US" sz="9600">
                <a:solidFill>
                  <a:srgbClr val="000000"/>
                </a:solidFill>
                <a:latin typeface="Marykate"/>
              </a:rPr>
              <a:t>РОБОТА В ГРУПАХ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88872" y="317960"/>
            <a:ext cx="17710256" cy="9473665"/>
            <a:chOff x="0" y="0"/>
            <a:chExt cx="23613675" cy="12631554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t="3518" b="28697"/>
            <a:stretch>
              <a:fillRect/>
            </a:stretch>
          </p:blipFill>
          <p:spPr>
            <a:xfrm>
              <a:off x="0" y="406792"/>
              <a:ext cx="23613675" cy="12224761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761161" y="0"/>
              <a:ext cx="968329" cy="1895306"/>
            </a:xfrm>
            <a:prstGeom prst="rect">
              <a:avLst/>
            </a:prstGeom>
          </p:spPr>
        </p:pic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-307019" y="7625956"/>
            <a:ext cx="1893009" cy="2407642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>
            <a:off x="14839656" y="1876761"/>
            <a:ext cx="2242847" cy="1990017"/>
          </a:xfrm>
          <a:prstGeom prst="rect">
            <a:avLst/>
          </a:prstGeom>
        </p:spPr>
      </p:pic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3573669" y="3401476"/>
            <a:ext cx="11140663" cy="6390149"/>
            <a:chOff x="0" y="0"/>
            <a:chExt cx="7981950" cy="4578350"/>
          </a:xfrm>
        </p:grpSpPr>
        <p:sp>
          <p:nvSpPr>
            <p:cNvPr id="9" name="Freeform 9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969696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727171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27171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>
              <a:blip r:embed="rId10"/>
              <a:stretch>
                <a:fillRect l="-1118" r="-1118"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2281978" y="1664002"/>
            <a:ext cx="13318671" cy="1393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Marykate"/>
              </a:rPr>
              <a:t>ЗАСІДАННЯ ТВОРЧОЇ ГРУПИ ВЧИТЕЛІВ УКРАЇНСЬКОЇ МОВИ І ЛІТЕРАТУРИ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88872" y="317960"/>
            <a:ext cx="17710256" cy="9473665"/>
            <a:chOff x="0" y="0"/>
            <a:chExt cx="23613675" cy="12631554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t="3518" b="28697"/>
            <a:stretch>
              <a:fillRect/>
            </a:stretch>
          </p:blipFill>
          <p:spPr>
            <a:xfrm>
              <a:off x="0" y="406792"/>
              <a:ext cx="23613675" cy="12224761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761161" y="0"/>
              <a:ext cx="968329" cy="1895306"/>
            </a:xfrm>
            <a:prstGeom prst="rect">
              <a:avLst/>
            </a:prstGeom>
          </p:spPr>
        </p:pic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-307019" y="7625956"/>
            <a:ext cx="1893009" cy="2407642"/>
          </a:xfrm>
          <a:prstGeom prst="rect">
            <a:avLst/>
          </a:prstGeom>
        </p:spPr>
      </p:pic>
      <p:grpSp>
        <p:nvGrpSpPr>
          <p:cNvPr id="7" name="Group 7"/>
          <p:cNvGrpSpPr>
            <a:grpSpLocks noChangeAspect="1"/>
          </p:cNvGrpSpPr>
          <p:nvPr/>
        </p:nvGrpSpPr>
        <p:grpSpPr>
          <a:xfrm rot="-475904">
            <a:off x="1092398" y="3148507"/>
            <a:ext cx="4253816" cy="4249833"/>
            <a:chOff x="0" y="0"/>
            <a:chExt cx="3255264" cy="325221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255264" cy="3252216"/>
            </a:xfrm>
            <a:custGeom>
              <a:avLst/>
              <a:gdLst/>
              <a:ahLst/>
              <a:cxnLst/>
              <a:rect l="l" t="t" r="r" b="b"/>
              <a:pathLst>
                <a:path w="3255264" h="3252216">
                  <a:moveTo>
                    <a:pt x="3255264" y="3252216"/>
                  </a:moveTo>
                  <a:lnTo>
                    <a:pt x="0" y="3252216"/>
                  </a:lnTo>
                  <a:lnTo>
                    <a:pt x="0" y="0"/>
                  </a:lnTo>
                  <a:lnTo>
                    <a:pt x="3255264" y="0"/>
                  </a:lnTo>
                  <a:lnTo>
                    <a:pt x="3255264" y="3252216"/>
                  </a:lnTo>
                  <a:close/>
                </a:path>
              </a:pathLst>
            </a:custGeom>
            <a:blipFill>
              <a:blip r:embed="rId8"/>
              <a:stretch>
                <a:fillRect l="-15" r="-15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178784" y="170440"/>
              <a:ext cx="2903731" cy="2875349"/>
            </a:xfrm>
            <a:custGeom>
              <a:avLst/>
              <a:gdLst/>
              <a:ahLst/>
              <a:cxnLst/>
              <a:rect l="l" t="t" r="r" b="b"/>
              <a:pathLst>
                <a:path w="2903731" h="2875349">
                  <a:moveTo>
                    <a:pt x="65607" y="158"/>
                  </a:moveTo>
                  <a:lnTo>
                    <a:pt x="2878476" y="31987"/>
                  </a:lnTo>
                  <a:cubicBezTo>
                    <a:pt x="2892501" y="32145"/>
                    <a:pt x="2903731" y="43665"/>
                    <a:pt x="2903531" y="57691"/>
                  </a:cubicBezTo>
                  <a:lnTo>
                    <a:pt x="2863754" y="2850091"/>
                  </a:lnTo>
                  <a:cubicBezTo>
                    <a:pt x="2863553" y="2864142"/>
                    <a:pt x="2851959" y="2875349"/>
                    <a:pt x="2837909" y="2875069"/>
                  </a:cubicBezTo>
                  <a:lnTo>
                    <a:pt x="25041" y="2819370"/>
                  </a:lnTo>
                  <a:cubicBezTo>
                    <a:pt x="11100" y="2819094"/>
                    <a:pt x="0" y="2807608"/>
                    <a:pt x="200" y="2793665"/>
                  </a:cubicBezTo>
                  <a:lnTo>
                    <a:pt x="39977" y="25136"/>
                  </a:lnTo>
                  <a:cubicBezTo>
                    <a:pt x="40179" y="11171"/>
                    <a:pt x="51641" y="0"/>
                    <a:pt x="65607" y="158"/>
                  </a:cubicBezTo>
                  <a:close/>
                </a:path>
              </a:pathLst>
            </a:custGeom>
            <a:blipFill>
              <a:blip r:embed="rId9"/>
              <a:stretch>
                <a:fillRect r="-32301"/>
              </a:stretch>
            </a:blipFill>
          </p:spPr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 rot="-240388">
            <a:off x="4774464" y="3406337"/>
            <a:ext cx="4876200" cy="4871635"/>
            <a:chOff x="0" y="0"/>
            <a:chExt cx="3255264" cy="325221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255264" cy="3252216"/>
            </a:xfrm>
            <a:custGeom>
              <a:avLst/>
              <a:gdLst/>
              <a:ahLst/>
              <a:cxnLst/>
              <a:rect l="l" t="t" r="r" b="b"/>
              <a:pathLst>
                <a:path w="3255264" h="3252216">
                  <a:moveTo>
                    <a:pt x="3255264" y="3252216"/>
                  </a:moveTo>
                  <a:lnTo>
                    <a:pt x="0" y="3252216"/>
                  </a:lnTo>
                  <a:lnTo>
                    <a:pt x="0" y="0"/>
                  </a:lnTo>
                  <a:lnTo>
                    <a:pt x="3255264" y="0"/>
                  </a:lnTo>
                  <a:lnTo>
                    <a:pt x="3255264" y="3252216"/>
                  </a:lnTo>
                  <a:close/>
                </a:path>
              </a:pathLst>
            </a:custGeom>
            <a:blipFill>
              <a:blip r:embed="rId8"/>
              <a:stretch>
                <a:fillRect l="-15" r="-15"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178784" y="170440"/>
              <a:ext cx="2903731" cy="2875349"/>
            </a:xfrm>
            <a:custGeom>
              <a:avLst/>
              <a:gdLst/>
              <a:ahLst/>
              <a:cxnLst/>
              <a:rect l="l" t="t" r="r" b="b"/>
              <a:pathLst>
                <a:path w="2903731" h="2875349">
                  <a:moveTo>
                    <a:pt x="65607" y="158"/>
                  </a:moveTo>
                  <a:lnTo>
                    <a:pt x="2878476" y="31987"/>
                  </a:lnTo>
                  <a:cubicBezTo>
                    <a:pt x="2892501" y="32145"/>
                    <a:pt x="2903731" y="43665"/>
                    <a:pt x="2903531" y="57691"/>
                  </a:cubicBezTo>
                  <a:lnTo>
                    <a:pt x="2863754" y="2850091"/>
                  </a:lnTo>
                  <a:cubicBezTo>
                    <a:pt x="2863553" y="2864142"/>
                    <a:pt x="2851959" y="2875349"/>
                    <a:pt x="2837909" y="2875069"/>
                  </a:cubicBezTo>
                  <a:lnTo>
                    <a:pt x="25041" y="2819370"/>
                  </a:lnTo>
                  <a:cubicBezTo>
                    <a:pt x="11100" y="2819094"/>
                    <a:pt x="0" y="2807608"/>
                    <a:pt x="200" y="2793665"/>
                  </a:cubicBezTo>
                  <a:lnTo>
                    <a:pt x="39977" y="25136"/>
                  </a:lnTo>
                  <a:cubicBezTo>
                    <a:pt x="40179" y="11171"/>
                    <a:pt x="51641" y="0"/>
                    <a:pt x="65607" y="158"/>
                  </a:cubicBezTo>
                  <a:close/>
                </a:path>
              </a:pathLst>
            </a:custGeom>
            <a:blipFill>
              <a:blip r:embed="rId10"/>
              <a:stretch>
                <a:fillRect l="-18872" r="-11728"/>
              </a:stretch>
            </a:blipFill>
          </p:spPr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535677">
            <a:off x="8855737" y="3364152"/>
            <a:ext cx="4045760" cy="4041972"/>
            <a:chOff x="0" y="0"/>
            <a:chExt cx="3255264" cy="325221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255264" cy="3252216"/>
            </a:xfrm>
            <a:custGeom>
              <a:avLst/>
              <a:gdLst/>
              <a:ahLst/>
              <a:cxnLst/>
              <a:rect l="l" t="t" r="r" b="b"/>
              <a:pathLst>
                <a:path w="3255264" h="3252216">
                  <a:moveTo>
                    <a:pt x="3255264" y="3252216"/>
                  </a:moveTo>
                  <a:lnTo>
                    <a:pt x="0" y="3252216"/>
                  </a:lnTo>
                  <a:lnTo>
                    <a:pt x="0" y="0"/>
                  </a:lnTo>
                  <a:lnTo>
                    <a:pt x="3255264" y="0"/>
                  </a:lnTo>
                  <a:lnTo>
                    <a:pt x="3255264" y="3252216"/>
                  </a:lnTo>
                  <a:close/>
                </a:path>
              </a:pathLst>
            </a:custGeom>
            <a:blipFill>
              <a:blip r:embed="rId8"/>
              <a:stretch>
                <a:fillRect l="-15" r="-15"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>
              <a:off x="178784" y="170440"/>
              <a:ext cx="2903731" cy="2875349"/>
            </a:xfrm>
            <a:custGeom>
              <a:avLst/>
              <a:gdLst/>
              <a:ahLst/>
              <a:cxnLst/>
              <a:rect l="l" t="t" r="r" b="b"/>
              <a:pathLst>
                <a:path w="2903731" h="2875349">
                  <a:moveTo>
                    <a:pt x="65607" y="158"/>
                  </a:moveTo>
                  <a:lnTo>
                    <a:pt x="2878476" y="31987"/>
                  </a:lnTo>
                  <a:cubicBezTo>
                    <a:pt x="2892501" y="32145"/>
                    <a:pt x="2903731" y="43665"/>
                    <a:pt x="2903531" y="57691"/>
                  </a:cubicBezTo>
                  <a:lnTo>
                    <a:pt x="2863754" y="2850091"/>
                  </a:lnTo>
                  <a:cubicBezTo>
                    <a:pt x="2863553" y="2864142"/>
                    <a:pt x="2851959" y="2875349"/>
                    <a:pt x="2837909" y="2875069"/>
                  </a:cubicBezTo>
                  <a:lnTo>
                    <a:pt x="25041" y="2819370"/>
                  </a:lnTo>
                  <a:cubicBezTo>
                    <a:pt x="11100" y="2819094"/>
                    <a:pt x="0" y="2807608"/>
                    <a:pt x="200" y="2793665"/>
                  </a:cubicBezTo>
                  <a:lnTo>
                    <a:pt x="39977" y="25136"/>
                  </a:lnTo>
                  <a:cubicBezTo>
                    <a:pt x="40179" y="11171"/>
                    <a:pt x="51641" y="0"/>
                    <a:pt x="65607" y="158"/>
                  </a:cubicBezTo>
                  <a:close/>
                </a:path>
              </a:pathLst>
            </a:custGeom>
            <a:blipFill>
              <a:blip r:embed="rId11"/>
              <a:stretch>
                <a:fillRect l="-13684" r="-32973"/>
              </a:stretch>
            </a:blipFill>
          </p:spPr>
        </p:sp>
      </p:grpSp>
      <p:grpSp>
        <p:nvGrpSpPr>
          <p:cNvPr id="16" name="Group 16"/>
          <p:cNvGrpSpPr>
            <a:grpSpLocks noChangeAspect="1"/>
          </p:cNvGrpSpPr>
          <p:nvPr/>
        </p:nvGrpSpPr>
        <p:grpSpPr>
          <a:xfrm rot="-832598">
            <a:off x="2564183" y="6103742"/>
            <a:ext cx="4238551" cy="4234583"/>
            <a:chOff x="0" y="0"/>
            <a:chExt cx="3255264" cy="325221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255264" cy="3252216"/>
            </a:xfrm>
            <a:custGeom>
              <a:avLst/>
              <a:gdLst/>
              <a:ahLst/>
              <a:cxnLst/>
              <a:rect l="l" t="t" r="r" b="b"/>
              <a:pathLst>
                <a:path w="3255264" h="3252216">
                  <a:moveTo>
                    <a:pt x="3255264" y="3252216"/>
                  </a:moveTo>
                  <a:lnTo>
                    <a:pt x="0" y="3252216"/>
                  </a:lnTo>
                  <a:lnTo>
                    <a:pt x="0" y="0"/>
                  </a:lnTo>
                  <a:lnTo>
                    <a:pt x="3255264" y="0"/>
                  </a:lnTo>
                  <a:lnTo>
                    <a:pt x="3255264" y="3252216"/>
                  </a:lnTo>
                  <a:close/>
                </a:path>
              </a:pathLst>
            </a:custGeom>
            <a:blipFill>
              <a:blip r:embed="rId8"/>
              <a:stretch>
                <a:fillRect l="-15" r="-15"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>
              <a:off x="178784" y="170440"/>
              <a:ext cx="2903731" cy="2875349"/>
            </a:xfrm>
            <a:custGeom>
              <a:avLst/>
              <a:gdLst/>
              <a:ahLst/>
              <a:cxnLst/>
              <a:rect l="l" t="t" r="r" b="b"/>
              <a:pathLst>
                <a:path w="2903731" h="2875349">
                  <a:moveTo>
                    <a:pt x="65607" y="158"/>
                  </a:moveTo>
                  <a:lnTo>
                    <a:pt x="2878476" y="31987"/>
                  </a:lnTo>
                  <a:cubicBezTo>
                    <a:pt x="2892501" y="32145"/>
                    <a:pt x="2903731" y="43665"/>
                    <a:pt x="2903531" y="57691"/>
                  </a:cubicBezTo>
                  <a:lnTo>
                    <a:pt x="2863754" y="2850091"/>
                  </a:lnTo>
                  <a:cubicBezTo>
                    <a:pt x="2863553" y="2864142"/>
                    <a:pt x="2851959" y="2875349"/>
                    <a:pt x="2837909" y="2875069"/>
                  </a:cubicBezTo>
                  <a:lnTo>
                    <a:pt x="25041" y="2819370"/>
                  </a:lnTo>
                  <a:cubicBezTo>
                    <a:pt x="11100" y="2819094"/>
                    <a:pt x="0" y="2807608"/>
                    <a:pt x="200" y="2793665"/>
                  </a:cubicBezTo>
                  <a:lnTo>
                    <a:pt x="39977" y="25136"/>
                  </a:lnTo>
                  <a:cubicBezTo>
                    <a:pt x="40179" y="11171"/>
                    <a:pt x="51641" y="0"/>
                    <a:pt x="65607" y="158"/>
                  </a:cubicBezTo>
                  <a:close/>
                </a:path>
              </a:pathLst>
            </a:custGeom>
            <a:blipFill>
              <a:blip r:embed="rId12"/>
              <a:stretch>
                <a:fillRect l="-30664"/>
              </a:stretch>
            </a:blipFill>
          </p:spPr>
        </p:sp>
      </p:grpSp>
      <p:grpSp>
        <p:nvGrpSpPr>
          <p:cNvPr id="19" name="Group 19"/>
          <p:cNvGrpSpPr>
            <a:grpSpLocks noChangeAspect="1"/>
          </p:cNvGrpSpPr>
          <p:nvPr/>
        </p:nvGrpSpPr>
        <p:grpSpPr>
          <a:xfrm rot="-464456">
            <a:off x="12807739" y="2775503"/>
            <a:ext cx="4063835" cy="4060030"/>
            <a:chOff x="0" y="0"/>
            <a:chExt cx="3255264" cy="325221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255264" cy="3252216"/>
            </a:xfrm>
            <a:custGeom>
              <a:avLst/>
              <a:gdLst/>
              <a:ahLst/>
              <a:cxnLst/>
              <a:rect l="l" t="t" r="r" b="b"/>
              <a:pathLst>
                <a:path w="3255264" h="3252216">
                  <a:moveTo>
                    <a:pt x="3255264" y="3252216"/>
                  </a:moveTo>
                  <a:lnTo>
                    <a:pt x="0" y="3252216"/>
                  </a:lnTo>
                  <a:lnTo>
                    <a:pt x="0" y="0"/>
                  </a:lnTo>
                  <a:lnTo>
                    <a:pt x="3255264" y="0"/>
                  </a:lnTo>
                  <a:lnTo>
                    <a:pt x="3255264" y="3252216"/>
                  </a:lnTo>
                  <a:close/>
                </a:path>
              </a:pathLst>
            </a:custGeom>
            <a:blipFill>
              <a:blip r:embed="rId8"/>
              <a:stretch>
                <a:fillRect l="-15" r="-15"/>
              </a:stretch>
            </a:blipFill>
          </p:spPr>
        </p:sp>
        <p:sp>
          <p:nvSpPr>
            <p:cNvPr id="21" name="Freeform 21"/>
            <p:cNvSpPr/>
            <p:nvPr/>
          </p:nvSpPr>
          <p:spPr>
            <a:xfrm>
              <a:off x="178784" y="170440"/>
              <a:ext cx="2903731" cy="2875349"/>
            </a:xfrm>
            <a:custGeom>
              <a:avLst/>
              <a:gdLst/>
              <a:ahLst/>
              <a:cxnLst/>
              <a:rect l="l" t="t" r="r" b="b"/>
              <a:pathLst>
                <a:path w="2903731" h="2875349">
                  <a:moveTo>
                    <a:pt x="65607" y="158"/>
                  </a:moveTo>
                  <a:lnTo>
                    <a:pt x="2878476" y="31987"/>
                  </a:lnTo>
                  <a:cubicBezTo>
                    <a:pt x="2892501" y="32145"/>
                    <a:pt x="2903731" y="43665"/>
                    <a:pt x="2903531" y="57691"/>
                  </a:cubicBezTo>
                  <a:lnTo>
                    <a:pt x="2863754" y="2850091"/>
                  </a:lnTo>
                  <a:cubicBezTo>
                    <a:pt x="2863553" y="2864142"/>
                    <a:pt x="2851959" y="2875349"/>
                    <a:pt x="2837909" y="2875069"/>
                  </a:cubicBezTo>
                  <a:lnTo>
                    <a:pt x="25041" y="2819370"/>
                  </a:lnTo>
                  <a:cubicBezTo>
                    <a:pt x="11100" y="2819094"/>
                    <a:pt x="0" y="2807608"/>
                    <a:pt x="200" y="2793665"/>
                  </a:cubicBezTo>
                  <a:lnTo>
                    <a:pt x="39977" y="25136"/>
                  </a:lnTo>
                  <a:cubicBezTo>
                    <a:pt x="40179" y="11171"/>
                    <a:pt x="51641" y="0"/>
                    <a:pt x="65607" y="158"/>
                  </a:cubicBezTo>
                  <a:close/>
                </a:path>
              </a:pathLst>
            </a:custGeom>
            <a:blipFill>
              <a:blip r:embed="rId13"/>
              <a:stretch>
                <a:fillRect l="-11702" r="-34640"/>
              </a:stretch>
            </a:blipFill>
          </p:spPr>
        </p:sp>
      </p:grpSp>
      <p:grpSp>
        <p:nvGrpSpPr>
          <p:cNvPr id="22" name="Group 22"/>
          <p:cNvGrpSpPr>
            <a:grpSpLocks noChangeAspect="1"/>
          </p:cNvGrpSpPr>
          <p:nvPr/>
        </p:nvGrpSpPr>
        <p:grpSpPr>
          <a:xfrm rot="430730">
            <a:off x="11128273" y="5635060"/>
            <a:ext cx="4267245" cy="4263249"/>
            <a:chOff x="0" y="0"/>
            <a:chExt cx="3255264" cy="325221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3255264" cy="3252216"/>
            </a:xfrm>
            <a:custGeom>
              <a:avLst/>
              <a:gdLst/>
              <a:ahLst/>
              <a:cxnLst/>
              <a:rect l="l" t="t" r="r" b="b"/>
              <a:pathLst>
                <a:path w="3255264" h="3252216">
                  <a:moveTo>
                    <a:pt x="3255264" y="3252216"/>
                  </a:moveTo>
                  <a:lnTo>
                    <a:pt x="0" y="3252216"/>
                  </a:lnTo>
                  <a:lnTo>
                    <a:pt x="0" y="0"/>
                  </a:lnTo>
                  <a:lnTo>
                    <a:pt x="3255264" y="0"/>
                  </a:lnTo>
                  <a:lnTo>
                    <a:pt x="3255264" y="3252216"/>
                  </a:lnTo>
                  <a:close/>
                </a:path>
              </a:pathLst>
            </a:custGeom>
            <a:blipFill>
              <a:blip r:embed="rId8"/>
              <a:stretch>
                <a:fillRect l="-15" r="-15"/>
              </a:stretch>
            </a:blipFill>
          </p:spPr>
        </p:sp>
        <p:sp>
          <p:nvSpPr>
            <p:cNvPr id="24" name="Freeform 24"/>
            <p:cNvSpPr/>
            <p:nvPr/>
          </p:nvSpPr>
          <p:spPr>
            <a:xfrm>
              <a:off x="178784" y="170440"/>
              <a:ext cx="2903731" cy="2875349"/>
            </a:xfrm>
            <a:custGeom>
              <a:avLst/>
              <a:gdLst/>
              <a:ahLst/>
              <a:cxnLst/>
              <a:rect l="l" t="t" r="r" b="b"/>
              <a:pathLst>
                <a:path w="2903731" h="2875349">
                  <a:moveTo>
                    <a:pt x="65607" y="158"/>
                  </a:moveTo>
                  <a:lnTo>
                    <a:pt x="2878476" y="31987"/>
                  </a:lnTo>
                  <a:cubicBezTo>
                    <a:pt x="2892501" y="32145"/>
                    <a:pt x="2903731" y="43665"/>
                    <a:pt x="2903531" y="57691"/>
                  </a:cubicBezTo>
                  <a:lnTo>
                    <a:pt x="2863754" y="2850091"/>
                  </a:lnTo>
                  <a:cubicBezTo>
                    <a:pt x="2863553" y="2864142"/>
                    <a:pt x="2851959" y="2875349"/>
                    <a:pt x="2837909" y="2875069"/>
                  </a:cubicBezTo>
                  <a:lnTo>
                    <a:pt x="25041" y="2819370"/>
                  </a:lnTo>
                  <a:cubicBezTo>
                    <a:pt x="11100" y="2819094"/>
                    <a:pt x="0" y="2807608"/>
                    <a:pt x="200" y="2793665"/>
                  </a:cubicBezTo>
                  <a:lnTo>
                    <a:pt x="39977" y="25136"/>
                  </a:lnTo>
                  <a:cubicBezTo>
                    <a:pt x="40179" y="11171"/>
                    <a:pt x="51641" y="0"/>
                    <a:pt x="65607" y="158"/>
                  </a:cubicBezTo>
                  <a:close/>
                </a:path>
              </a:pathLst>
            </a:custGeom>
            <a:blipFill>
              <a:blip r:embed="rId14"/>
              <a:stretch>
                <a:fillRect l="-38529" r="-11073"/>
              </a:stretch>
            </a:blipFill>
          </p:spPr>
        </p:sp>
      </p:grpSp>
      <p:sp>
        <p:nvSpPr>
          <p:cNvPr id="25" name="TextBox 25"/>
          <p:cNvSpPr txBox="1"/>
          <p:nvPr/>
        </p:nvSpPr>
        <p:spPr>
          <a:xfrm>
            <a:off x="2326503" y="1694815"/>
            <a:ext cx="13318671" cy="2806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000000"/>
                </a:solidFill>
                <a:latin typeface="Marykate"/>
              </a:rPr>
              <a:t>НАШ ДРАМГУРТОК</a:t>
            </a:r>
          </a:p>
          <a:p>
            <a:pPr marL="0" lvl="0" indent="0" algn="ctr">
              <a:lnSpc>
                <a:spcPts val="11200"/>
              </a:lnSpc>
              <a:spcBef>
                <a:spcPct val="0"/>
              </a:spcBef>
            </a:pPr>
            <a:endParaRPr lang="en-US" sz="8000">
              <a:solidFill>
                <a:srgbClr val="000000"/>
              </a:solidFill>
              <a:latin typeface="Marykate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88872" y="317960"/>
            <a:ext cx="17710256" cy="9473665"/>
            <a:chOff x="0" y="0"/>
            <a:chExt cx="23613675" cy="12631554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t="3518" b="28697"/>
            <a:stretch>
              <a:fillRect/>
            </a:stretch>
          </p:blipFill>
          <p:spPr>
            <a:xfrm>
              <a:off x="0" y="406792"/>
              <a:ext cx="23613675" cy="12224761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761161" y="0"/>
              <a:ext cx="968329" cy="1895306"/>
            </a:xfrm>
            <a:prstGeom prst="rect">
              <a:avLst/>
            </a:prstGeom>
          </p:spPr>
        </p:pic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-307019" y="7625956"/>
            <a:ext cx="1893009" cy="2407642"/>
          </a:xfrm>
          <a:prstGeom prst="rect">
            <a:avLst/>
          </a:prstGeom>
        </p:spPr>
      </p:pic>
      <p:grpSp>
        <p:nvGrpSpPr>
          <p:cNvPr id="7" name="Group 7"/>
          <p:cNvGrpSpPr>
            <a:grpSpLocks noChangeAspect="1"/>
          </p:cNvGrpSpPr>
          <p:nvPr/>
        </p:nvGrpSpPr>
        <p:grpSpPr>
          <a:xfrm rot="-475904">
            <a:off x="1858866" y="3574302"/>
            <a:ext cx="4253816" cy="4249833"/>
            <a:chOff x="0" y="0"/>
            <a:chExt cx="3255264" cy="325221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255264" cy="3252216"/>
            </a:xfrm>
            <a:custGeom>
              <a:avLst/>
              <a:gdLst/>
              <a:ahLst/>
              <a:cxnLst/>
              <a:rect l="l" t="t" r="r" b="b"/>
              <a:pathLst>
                <a:path w="3255264" h="3252216">
                  <a:moveTo>
                    <a:pt x="3255264" y="3252216"/>
                  </a:moveTo>
                  <a:lnTo>
                    <a:pt x="0" y="3252216"/>
                  </a:lnTo>
                  <a:lnTo>
                    <a:pt x="0" y="0"/>
                  </a:lnTo>
                  <a:lnTo>
                    <a:pt x="3255264" y="0"/>
                  </a:lnTo>
                  <a:lnTo>
                    <a:pt x="3255264" y="3252216"/>
                  </a:lnTo>
                  <a:close/>
                </a:path>
              </a:pathLst>
            </a:custGeom>
            <a:blipFill>
              <a:blip r:embed="rId8"/>
              <a:stretch>
                <a:fillRect l="-15" r="-15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178784" y="170440"/>
              <a:ext cx="2903731" cy="2875349"/>
            </a:xfrm>
            <a:custGeom>
              <a:avLst/>
              <a:gdLst/>
              <a:ahLst/>
              <a:cxnLst/>
              <a:rect l="l" t="t" r="r" b="b"/>
              <a:pathLst>
                <a:path w="2903731" h="2875349">
                  <a:moveTo>
                    <a:pt x="65607" y="158"/>
                  </a:moveTo>
                  <a:lnTo>
                    <a:pt x="2878476" y="31987"/>
                  </a:lnTo>
                  <a:cubicBezTo>
                    <a:pt x="2892501" y="32145"/>
                    <a:pt x="2903731" y="43665"/>
                    <a:pt x="2903531" y="57691"/>
                  </a:cubicBezTo>
                  <a:lnTo>
                    <a:pt x="2863754" y="2850091"/>
                  </a:lnTo>
                  <a:cubicBezTo>
                    <a:pt x="2863553" y="2864142"/>
                    <a:pt x="2851959" y="2875349"/>
                    <a:pt x="2837909" y="2875069"/>
                  </a:cubicBezTo>
                  <a:lnTo>
                    <a:pt x="25041" y="2819370"/>
                  </a:lnTo>
                  <a:cubicBezTo>
                    <a:pt x="11100" y="2819094"/>
                    <a:pt x="0" y="2807608"/>
                    <a:pt x="200" y="2793665"/>
                  </a:cubicBezTo>
                  <a:lnTo>
                    <a:pt x="39977" y="25136"/>
                  </a:lnTo>
                  <a:cubicBezTo>
                    <a:pt x="40179" y="11171"/>
                    <a:pt x="51641" y="0"/>
                    <a:pt x="65607" y="158"/>
                  </a:cubicBezTo>
                  <a:close/>
                </a:path>
              </a:pathLst>
            </a:custGeom>
            <a:blipFill>
              <a:blip r:embed="rId9"/>
              <a:stretch>
                <a:fillRect l="-11138" r="-11138"/>
              </a:stretch>
            </a:blipFill>
          </p:spPr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 rot="223361">
            <a:off x="12175829" y="3024778"/>
            <a:ext cx="4063835" cy="4060030"/>
            <a:chOff x="0" y="0"/>
            <a:chExt cx="3255264" cy="325221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255264" cy="3252216"/>
            </a:xfrm>
            <a:custGeom>
              <a:avLst/>
              <a:gdLst/>
              <a:ahLst/>
              <a:cxnLst/>
              <a:rect l="l" t="t" r="r" b="b"/>
              <a:pathLst>
                <a:path w="3255264" h="3252216">
                  <a:moveTo>
                    <a:pt x="3255264" y="3252216"/>
                  </a:moveTo>
                  <a:lnTo>
                    <a:pt x="0" y="3252216"/>
                  </a:lnTo>
                  <a:lnTo>
                    <a:pt x="0" y="0"/>
                  </a:lnTo>
                  <a:lnTo>
                    <a:pt x="3255264" y="0"/>
                  </a:lnTo>
                  <a:lnTo>
                    <a:pt x="3255264" y="3252216"/>
                  </a:lnTo>
                  <a:close/>
                </a:path>
              </a:pathLst>
            </a:custGeom>
            <a:blipFill>
              <a:blip r:embed="rId8"/>
              <a:stretch>
                <a:fillRect l="-15" r="-15"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178784" y="170440"/>
              <a:ext cx="2903731" cy="2875349"/>
            </a:xfrm>
            <a:custGeom>
              <a:avLst/>
              <a:gdLst/>
              <a:ahLst/>
              <a:cxnLst/>
              <a:rect l="l" t="t" r="r" b="b"/>
              <a:pathLst>
                <a:path w="2903731" h="2875349">
                  <a:moveTo>
                    <a:pt x="65607" y="158"/>
                  </a:moveTo>
                  <a:lnTo>
                    <a:pt x="2878476" y="31987"/>
                  </a:lnTo>
                  <a:cubicBezTo>
                    <a:pt x="2892501" y="32145"/>
                    <a:pt x="2903731" y="43665"/>
                    <a:pt x="2903531" y="57691"/>
                  </a:cubicBezTo>
                  <a:lnTo>
                    <a:pt x="2863754" y="2850091"/>
                  </a:lnTo>
                  <a:cubicBezTo>
                    <a:pt x="2863553" y="2864142"/>
                    <a:pt x="2851959" y="2875349"/>
                    <a:pt x="2837909" y="2875069"/>
                  </a:cubicBezTo>
                  <a:lnTo>
                    <a:pt x="25041" y="2819370"/>
                  </a:lnTo>
                  <a:cubicBezTo>
                    <a:pt x="11100" y="2819094"/>
                    <a:pt x="0" y="2807608"/>
                    <a:pt x="200" y="2793665"/>
                  </a:cubicBezTo>
                  <a:lnTo>
                    <a:pt x="39977" y="25136"/>
                  </a:lnTo>
                  <a:cubicBezTo>
                    <a:pt x="40179" y="11171"/>
                    <a:pt x="51641" y="0"/>
                    <a:pt x="65607" y="158"/>
                  </a:cubicBezTo>
                  <a:close/>
                </a:path>
              </a:pathLst>
            </a:custGeom>
            <a:blipFill>
              <a:blip r:embed="rId10"/>
              <a:stretch>
                <a:fillRect l="-4291" r="-4291"/>
              </a:stretch>
            </a:blipFill>
          </p:spPr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535677">
            <a:off x="7522786" y="3223424"/>
            <a:ext cx="4045760" cy="4041972"/>
            <a:chOff x="0" y="0"/>
            <a:chExt cx="3255264" cy="325221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255264" cy="3252216"/>
            </a:xfrm>
            <a:custGeom>
              <a:avLst/>
              <a:gdLst/>
              <a:ahLst/>
              <a:cxnLst/>
              <a:rect l="l" t="t" r="r" b="b"/>
              <a:pathLst>
                <a:path w="3255264" h="3252216">
                  <a:moveTo>
                    <a:pt x="3255264" y="3252216"/>
                  </a:moveTo>
                  <a:lnTo>
                    <a:pt x="0" y="3252216"/>
                  </a:lnTo>
                  <a:lnTo>
                    <a:pt x="0" y="0"/>
                  </a:lnTo>
                  <a:lnTo>
                    <a:pt x="3255264" y="0"/>
                  </a:lnTo>
                  <a:lnTo>
                    <a:pt x="3255264" y="3252216"/>
                  </a:lnTo>
                  <a:close/>
                </a:path>
              </a:pathLst>
            </a:custGeom>
            <a:blipFill>
              <a:blip r:embed="rId8"/>
              <a:stretch>
                <a:fillRect l="-15" r="-15"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>
              <a:off x="178784" y="170440"/>
              <a:ext cx="2903731" cy="2875349"/>
            </a:xfrm>
            <a:custGeom>
              <a:avLst/>
              <a:gdLst/>
              <a:ahLst/>
              <a:cxnLst/>
              <a:rect l="l" t="t" r="r" b="b"/>
              <a:pathLst>
                <a:path w="2903731" h="2875349">
                  <a:moveTo>
                    <a:pt x="65607" y="158"/>
                  </a:moveTo>
                  <a:lnTo>
                    <a:pt x="2878476" y="31987"/>
                  </a:lnTo>
                  <a:cubicBezTo>
                    <a:pt x="2892501" y="32145"/>
                    <a:pt x="2903731" y="43665"/>
                    <a:pt x="2903531" y="57691"/>
                  </a:cubicBezTo>
                  <a:lnTo>
                    <a:pt x="2863754" y="2850091"/>
                  </a:lnTo>
                  <a:cubicBezTo>
                    <a:pt x="2863553" y="2864142"/>
                    <a:pt x="2851959" y="2875349"/>
                    <a:pt x="2837909" y="2875069"/>
                  </a:cubicBezTo>
                  <a:lnTo>
                    <a:pt x="25041" y="2819370"/>
                  </a:lnTo>
                  <a:cubicBezTo>
                    <a:pt x="11100" y="2819094"/>
                    <a:pt x="0" y="2807608"/>
                    <a:pt x="200" y="2793665"/>
                  </a:cubicBezTo>
                  <a:lnTo>
                    <a:pt x="39977" y="25136"/>
                  </a:lnTo>
                  <a:cubicBezTo>
                    <a:pt x="40179" y="11171"/>
                    <a:pt x="51641" y="0"/>
                    <a:pt x="65607" y="158"/>
                  </a:cubicBezTo>
                  <a:close/>
                </a:path>
              </a:pathLst>
            </a:custGeom>
            <a:blipFill>
              <a:blip r:embed="rId11"/>
              <a:stretch>
                <a:fillRect l="-16150" r="-16150"/>
              </a:stretch>
            </a:blipFill>
          </p:spPr>
        </p:sp>
      </p:grpSp>
      <p:grpSp>
        <p:nvGrpSpPr>
          <p:cNvPr id="16" name="Group 16"/>
          <p:cNvGrpSpPr>
            <a:grpSpLocks noChangeAspect="1"/>
          </p:cNvGrpSpPr>
          <p:nvPr/>
        </p:nvGrpSpPr>
        <p:grpSpPr>
          <a:xfrm rot="-369654">
            <a:off x="9724057" y="5553678"/>
            <a:ext cx="4267245" cy="4263249"/>
            <a:chOff x="0" y="0"/>
            <a:chExt cx="3255264" cy="325221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255264" cy="3252216"/>
            </a:xfrm>
            <a:custGeom>
              <a:avLst/>
              <a:gdLst/>
              <a:ahLst/>
              <a:cxnLst/>
              <a:rect l="l" t="t" r="r" b="b"/>
              <a:pathLst>
                <a:path w="3255264" h="3252216">
                  <a:moveTo>
                    <a:pt x="3255264" y="3252216"/>
                  </a:moveTo>
                  <a:lnTo>
                    <a:pt x="0" y="3252216"/>
                  </a:lnTo>
                  <a:lnTo>
                    <a:pt x="0" y="0"/>
                  </a:lnTo>
                  <a:lnTo>
                    <a:pt x="3255264" y="0"/>
                  </a:lnTo>
                  <a:lnTo>
                    <a:pt x="3255264" y="3252216"/>
                  </a:lnTo>
                  <a:close/>
                </a:path>
              </a:pathLst>
            </a:custGeom>
            <a:blipFill>
              <a:blip r:embed="rId8"/>
              <a:stretch>
                <a:fillRect l="-15" r="-15"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>
              <a:off x="178784" y="170440"/>
              <a:ext cx="2903731" cy="2875349"/>
            </a:xfrm>
            <a:custGeom>
              <a:avLst/>
              <a:gdLst/>
              <a:ahLst/>
              <a:cxnLst/>
              <a:rect l="l" t="t" r="r" b="b"/>
              <a:pathLst>
                <a:path w="2903731" h="2875349">
                  <a:moveTo>
                    <a:pt x="65607" y="158"/>
                  </a:moveTo>
                  <a:lnTo>
                    <a:pt x="2878476" y="31987"/>
                  </a:lnTo>
                  <a:cubicBezTo>
                    <a:pt x="2892501" y="32145"/>
                    <a:pt x="2903731" y="43665"/>
                    <a:pt x="2903531" y="57691"/>
                  </a:cubicBezTo>
                  <a:lnTo>
                    <a:pt x="2863754" y="2850091"/>
                  </a:lnTo>
                  <a:cubicBezTo>
                    <a:pt x="2863553" y="2864142"/>
                    <a:pt x="2851959" y="2875349"/>
                    <a:pt x="2837909" y="2875069"/>
                  </a:cubicBezTo>
                  <a:lnTo>
                    <a:pt x="25041" y="2819370"/>
                  </a:lnTo>
                  <a:cubicBezTo>
                    <a:pt x="11100" y="2819094"/>
                    <a:pt x="0" y="2807608"/>
                    <a:pt x="200" y="2793665"/>
                  </a:cubicBezTo>
                  <a:lnTo>
                    <a:pt x="39977" y="25136"/>
                  </a:lnTo>
                  <a:cubicBezTo>
                    <a:pt x="40179" y="11171"/>
                    <a:pt x="51641" y="0"/>
                    <a:pt x="65607" y="158"/>
                  </a:cubicBezTo>
                  <a:close/>
                </a:path>
              </a:pathLst>
            </a:custGeom>
            <a:blipFill>
              <a:blip r:embed="rId12"/>
              <a:stretch>
                <a:fillRect l="-15877" r="-15877"/>
              </a:stretch>
            </a:blipFill>
          </p:spPr>
        </p:sp>
      </p:grpSp>
      <p:grpSp>
        <p:nvGrpSpPr>
          <p:cNvPr id="19" name="Group 19"/>
          <p:cNvGrpSpPr>
            <a:grpSpLocks noChangeAspect="1"/>
          </p:cNvGrpSpPr>
          <p:nvPr/>
        </p:nvGrpSpPr>
        <p:grpSpPr>
          <a:xfrm rot="-117572">
            <a:off x="4888025" y="5535064"/>
            <a:ext cx="4185703" cy="4181784"/>
            <a:chOff x="0" y="0"/>
            <a:chExt cx="3255264" cy="325221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255264" cy="3252216"/>
            </a:xfrm>
            <a:custGeom>
              <a:avLst/>
              <a:gdLst/>
              <a:ahLst/>
              <a:cxnLst/>
              <a:rect l="l" t="t" r="r" b="b"/>
              <a:pathLst>
                <a:path w="3255264" h="3252216">
                  <a:moveTo>
                    <a:pt x="3255264" y="3252216"/>
                  </a:moveTo>
                  <a:lnTo>
                    <a:pt x="0" y="3252216"/>
                  </a:lnTo>
                  <a:lnTo>
                    <a:pt x="0" y="0"/>
                  </a:lnTo>
                  <a:lnTo>
                    <a:pt x="3255264" y="0"/>
                  </a:lnTo>
                  <a:lnTo>
                    <a:pt x="3255264" y="3252216"/>
                  </a:lnTo>
                  <a:close/>
                </a:path>
              </a:pathLst>
            </a:custGeom>
            <a:blipFill>
              <a:blip r:embed="rId8"/>
              <a:stretch>
                <a:fillRect l="-15" r="-15"/>
              </a:stretch>
            </a:blipFill>
          </p:spPr>
        </p:sp>
        <p:sp>
          <p:nvSpPr>
            <p:cNvPr id="21" name="Freeform 21"/>
            <p:cNvSpPr/>
            <p:nvPr/>
          </p:nvSpPr>
          <p:spPr>
            <a:xfrm>
              <a:off x="178784" y="170440"/>
              <a:ext cx="2903731" cy="2875349"/>
            </a:xfrm>
            <a:custGeom>
              <a:avLst/>
              <a:gdLst/>
              <a:ahLst/>
              <a:cxnLst/>
              <a:rect l="l" t="t" r="r" b="b"/>
              <a:pathLst>
                <a:path w="2903731" h="2875349">
                  <a:moveTo>
                    <a:pt x="65607" y="158"/>
                  </a:moveTo>
                  <a:lnTo>
                    <a:pt x="2878476" y="31987"/>
                  </a:lnTo>
                  <a:cubicBezTo>
                    <a:pt x="2892501" y="32145"/>
                    <a:pt x="2903731" y="43665"/>
                    <a:pt x="2903531" y="57691"/>
                  </a:cubicBezTo>
                  <a:lnTo>
                    <a:pt x="2863754" y="2850091"/>
                  </a:lnTo>
                  <a:cubicBezTo>
                    <a:pt x="2863553" y="2864142"/>
                    <a:pt x="2851959" y="2875349"/>
                    <a:pt x="2837909" y="2875069"/>
                  </a:cubicBezTo>
                  <a:lnTo>
                    <a:pt x="25041" y="2819370"/>
                  </a:lnTo>
                  <a:cubicBezTo>
                    <a:pt x="11100" y="2819094"/>
                    <a:pt x="0" y="2807608"/>
                    <a:pt x="200" y="2793665"/>
                  </a:cubicBezTo>
                  <a:lnTo>
                    <a:pt x="39977" y="25136"/>
                  </a:lnTo>
                  <a:cubicBezTo>
                    <a:pt x="40179" y="11171"/>
                    <a:pt x="51641" y="0"/>
                    <a:pt x="65607" y="158"/>
                  </a:cubicBezTo>
                  <a:close/>
                </a:path>
              </a:pathLst>
            </a:custGeom>
            <a:blipFill>
              <a:blip r:embed="rId13"/>
              <a:stretch>
                <a:fillRect l="-22737" r="-22737"/>
              </a:stretch>
            </a:blipFill>
          </p:spPr>
        </p:sp>
      </p:grpSp>
      <p:sp>
        <p:nvSpPr>
          <p:cNvPr id="22" name="TextBox 22"/>
          <p:cNvSpPr txBox="1"/>
          <p:nvPr/>
        </p:nvSpPr>
        <p:spPr>
          <a:xfrm>
            <a:off x="2326503" y="1694815"/>
            <a:ext cx="13318671" cy="1387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2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Marykate"/>
              </a:rPr>
              <a:t>СВЯТО РІДНОЇ МОВИ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88872" y="317960"/>
            <a:ext cx="17710256" cy="9473665"/>
            <a:chOff x="0" y="0"/>
            <a:chExt cx="23613675" cy="12631554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t="3518" b="28697"/>
            <a:stretch>
              <a:fillRect/>
            </a:stretch>
          </p:blipFill>
          <p:spPr>
            <a:xfrm>
              <a:off x="0" y="406792"/>
              <a:ext cx="23613675" cy="12224761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761161" y="0"/>
              <a:ext cx="968329" cy="1895306"/>
            </a:xfrm>
            <a:prstGeom prst="rect">
              <a:avLst/>
            </a:prstGeom>
          </p:spPr>
        </p:pic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028700" y="3583407"/>
            <a:ext cx="5246370" cy="5246370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242570" y="242570"/>
              <a:ext cx="5864860" cy="5864860"/>
            </a:xfrm>
            <a:custGeom>
              <a:avLst/>
              <a:gdLst/>
              <a:ahLst/>
              <a:cxnLst/>
              <a:rect l="l" t="t" r="r" b="b"/>
              <a:pathLst>
                <a:path w="5864860" h="5864860">
                  <a:moveTo>
                    <a:pt x="5190490" y="0"/>
                  </a:moveTo>
                  <a:lnTo>
                    <a:pt x="674370" y="0"/>
                  </a:lnTo>
                  <a:lnTo>
                    <a:pt x="0" y="674370"/>
                  </a:lnTo>
                  <a:lnTo>
                    <a:pt x="0" y="5190490"/>
                  </a:lnTo>
                  <a:lnTo>
                    <a:pt x="674370" y="5864860"/>
                  </a:lnTo>
                  <a:lnTo>
                    <a:pt x="5190490" y="5864860"/>
                  </a:lnTo>
                  <a:lnTo>
                    <a:pt x="5864860" y="5190490"/>
                  </a:lnTo>
                  <a:lnTo>
                    <a:pt x="5864860" y="674370"/>
                  </a:lnTo>
                  <a:close/>
                </a:path>
              </a:pathLst>
            </a:custGeom>
            <a:blipFill>
              <a:blip r:embed="rId6"/>
              <a:stretch>
                <a:fillRect l="-13947" r="-12317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570220" y="6350000"/>
                  </a:moveTo>
                  <a:lnTo>
                    <a:pt x="779780" y="6350000"/>
                  </a:lnTo>
                  <a:lnTo>
                    <a:pt x="0" y="5570220"/>
                  </a:lnTo>
                  <a:lnTo>
                    <a:pt x="0" y="779780"/>
                  </a:lnTo>
                  <a:lnTo>
                    <a:pt x="5080" y="774700"/>
                  </a:lnTo>
                  <a:lnTo>
                    <a:pt x="779780" y="0"/>
                  </a:lnTo>
                  <a:lnTo>
                    <a:pt x="5571490" y="0"/>
                  </a:lnTo>
                  <a:lnTo>
                    <a:pt x="5576570" y="5080"/>
                  </a:lnTo>
                  <a:lnTo>
                    <a:pt x="6350000" y="779780"/>
                  </a:lnTo>
                  <a:lnTo>
                    <a:pt x="6350000" y="5571490"/>
                  </a:lnTo>
                  <a:lnTo>
                    <a:pt x="6344920" y="5576570"/>
                  </a:lnTo>
                  <a:lnTo>
                    <a:pt x="5570220" y="6350000"/>
                  </a:lnTo>
                  <a:close/>
                  <a:moveTo>
                    <a:pt x="795020" y="6311900"/>
                  </a:moveTo>
                  <a:lnTo>
                    <a:pt x="5554980" y="6311900"/>
                  </a:lnTo>
                  <a:lnTo>
                    <a:pt x="6311900" y="5554980"/>
                  </a:lnTo>
                  <a:lnTo>
                    <a:pt x="6311900" y="795020"/>
                  </a:lnTo>
                  <a:lnTo>
                    <a:pt x="5554980" y="38100"/>
                  </a:lnTo>
                  <a:lnTo>
                    <a:pt x="795020" y="38100"/>
                  </a:lnTo>
                  <a:lnTo>
                    <a:pt x="38100" y="795020"/>
                  </a:lnTo>
                  <a:lnTo>
                    <a:pt x="38100" y="5554980"/>
                  </a:lnTo>
                  <a:lnTo>
                    <a:pt x="795020" y="6311900"/>
                  </a:lnTo>
                  <a:close/>
                </a:path>
              </a:pathLst>
            </a:custGeom>
            <a:solidFill>
              <a:srgbClr val="594A47"/>
            </a:solidFill>
          </p:spPr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>
            <a:off x="-307019" y="7625956"/>
            <a:ext cx="1893009" cy="2407642"/>
          </a:xfrm>
          <a:prstGeom prst="rect">
            <a:avLst/>
          </a:prstGeom>
        </p:spPr>
      </p:pic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6520815" y="3583407"/>
            <a:ext cx="5246370" cy="5246370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242570" y="242570"/>
              <a:ext cx="5864860" cy="5864860"/>
            </a:xfrm>
            <a:custGeom>
              <a:avLst/>
              <a:gdLst/>
              <a:ahLst/>
              <a:cxnLst/>
              <a:rect l="l" t="t" r="r" b="b"/>
              <a:pathLst>
                <a:path w="5864860" h="5864860">
                  <a:moveTo>
                    <a:pt x="5190490" y="0"/>
                  </a:moveTo>
                  <a:lnTo>
                    <a:pt x="674370" y="0"/>
                  </a:lnTo>
                  <a:lnTo>
                    <a:pt x="0" y="674370"/>
                  </a:lnTo>
                  <a:lnTo>
                    <a:pt x="0" y="5190490"/>
                  </a:lnTo>
                  <a:lnTo>
                    <a:pt x="674370" y="5864860"/>
                  </a:lnTo>
                  <a:lnTo>
                    <a:pt x="5190490" y="5864860"/>
                  </a:lnTo>
                  <a:lnTo>
                    <a:pt x="5864860" y="5190490"/>
                  </a:lnTo>
                  <a:lnTo>
                    <a:pt x="5864860" y="674370"/>
                  </a:lnTo>
                  <a:close/>
                </a:path>
              </a:pathLst>
            </a:custGeom>
            <a:blipFill>
              <a:blip r:embed="rId9"/>
              <a:stretch>
                <a:fillRect l="-22835" r="-8054"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570220" y="6350000"/>
                  </a:moveTo>
                  <a:lnTo>
                    <a:pt x="779780" y="6350000"/>
                  </a:lnTo>
                  <a:lnTo>
                    <a:pt x="0" y="5570220"/>
                  </a:lnTo>
                  <a:lnTo>
                    <a:pt x="0" y="779780"/>
                  </a:lnTo>
                  <a:lnTo>
                    <a:pt x="5080" y="774700"/>
                  </a:lnTo>
                  <a:lnTo>
                    <a:pt x="779780" y="0"/>
                  </a:lnTo>
                  <a:lnTo>
                    <a:pt x="5571490" y="0"/>
                  </a:lnTo>
                  <a:lnTo>
                    <a:pt x="5576570" y="5080"/>
                  </a:lnTo>
                  <a:lnTo>
                    <a:pt x="6350000" y="779780"/>
                  </a:lnTo>
                  <a:lnTo>
                    <a:pt x="6350000" y="5571490"/>
                  </a:lnTo>
                  <a:lnTo>
                    <a:pt x="6344920" y="5576570"/>
                  </a:lnTo>
                  <a:lnTo>
                    <a:pt x="5570220" y="6350000"/>
                  </a:lnTo>
                  <a:close/>
                  <a:moveTo>
                    <a:pt x="795020" y="6311900"/>
                  </a:moveTo>
                  <a:lnTo>
                    <a:pt x="5554980" y="6311900"/>
                  </a:lnTo>
                  <a:lnTo>
                    <a:pt x="6311900" y="5554980"/>
                  </a:lnTo>
                  <a:lnTo>
                    <a:pt x="6311900" y="795020"/>
                  </a:lnTo>
                  <a:lnTo>
                    <a:pt x="5554980" y="38100"/>
                  </a:lnTo>
                  <a:lnTo>
                    <a:pt x="795020" y="38100"/>
                  </a:lnTo>
                  <a:lnTo>
                    <a:pt x="38100" y="795020"/>
                  </a:lnTo>
                  <a:lnTo>
                    <a:pt x="38100" y="5554980"/>
                  </a:lnTo>
                  <a:lnTo>
                    <a:pt x="795020" y="6311900"/>
                  </a:lnTo>
                  <a:close/>
                </a:path>
              </a:pathLst>
            </a:custGeom>
            <a:solidFill>
              <a:srgbClr val="727171"/>
            </a:solidFill>
          </p:spPr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12012930" y="3583407"/>
            <a:ext cx="5246370" cy="5246370"/>
            <a:chOff x="0" y="0"/>
            <a:chExt cx="6350000" cy="6350000"/>
          </a:xfrm>
        </p:grpSpPr>
        <p:sp>
          <p:nvSpPr>
            <p:cNvPr id="14" name="Freeform 14"/>
            <p:cNvSpPr/>
            <p:nvPr/>
          </p:nvSpPr>
          <p:spPr>
            <a:xfrm>
              <a:off x="242570" y="242570"/>
              <a:ext cx="5864860" cy="5864860"/>
            </a:xfrm>
            <a:custGeom>
              <a:avLst/>
              <a:gdLst/>
              <a:ahLst/>
              <a:cxnLst/>
              <a:rect l="l" t="t" r="r" b="b"/>
              <a:pathLst>
                <a:path w="5864860" h="5864860">
                  <a:moveTo>
                    <a:pt x="5190490" y="0"/>
                  </a:moveTo>
                  <a:lnTo>
                    <a:pt x="674370" y="0"/>
                  </a:lnTo>
                  <a:lnTo>
                    <a:pt x="0" y="674370"/>
                  </a:lnTo>
                  <a:lnTo>
                    <a:pt x="0" y="5190490"/>
                  </a:lnTo>
                  <a:lnTo>
                    <a:pt x="674370" y="5864860"/>
                  </a:lnTo>
                  <a:lnTo>
                    <a:pt x="5190490" y="5864860"/>
                  </a:lnTo>
                  <a:lnTo>
                    <a:pt x="5864860" y="5190490"/>
                  </a:lnTo>
                  <a:lnTo>
                    <a:pt x="5864860" y="674370"/>
                  </a:lnTo>
                  <a:close/>
                </a:path>
              </a:pathLst>
            </a:custGeom>
            <a:blipFill>
              <a:blip r:embed="rId10"/>
              <a:stretch>
                <a:fillRect l="-22581" r="-33067"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570220" y="6350000"/>
                  </a:moveTo>
                  <a:lnTo>
                    <a:pt x="779780" y="6350000"/>
                  </a:lnTo>
                  <a:lnTo>
                    <a:pt x="0" y="5570220"/>
                  </a:lnTo>
                  <a:lnTo>
                    <a:pt x="0" y="779780"/>
                  </a:lnTo>
                  <a:lnTo>
                    <a:pt x="5080" y="774700"/>
                  </a:lnTo>
                  <a:lnTo>
                    <a:pt x="779780" y="0"/>
                  </a:lnTo>
                  <a:lnTo>
                    <a:pt x="5571490" y="0"/>
                  </a:lnTo>
                  <a:lnTo>
                    <a:pt x="5576570" y="5080"/>
                  </a:lnTo>
                  <a:lnTo>
                    <a:pt x="6350000" y="779780"/>
                  </a:lnTo>
                  <a:lnTo>
                    <a:pt x="6350000" y="5571490"/>
                  </a:lnTo>
                  <a:lnTo>
                    <a:pt x="6344920" y="5576570"/>
                  </a:lnTo>
                  <a:lnTo>
                    <a:pt x="5570220" y="6350000"/>
                  </a:lnTo>
                  <a:close/>
                  <a:moveTo>
                    <a:pt x="795020" y="6311900"/>
                  </a:moveTo>
                  <a:lnTo>
                    <a:pt x="5554980" y="6311900"/>
                  </a:lnTo>
                  <a:lnTo>
                    <a:pt x="6311900" y="5554980"/>
                  </a:lnTo>
                  <a:lnTo>
                    <a:pt x="6311900" y="795020"/>
                  </a:lnTo>
                  <a:lnTo>
                    <a:pt x="5554980" y="38100"/>
                  </a:lnTo>
                  <a:lnTo>
                    <a:pt x="795020" y="38100"/>
                  </a:lnTo>
                  <a:lnTo>
                    <a:pt x="38100" y="795020"/>
                  </a:lnTo>
                  <a:lnTo>
                    <a:pt x="38100" y="5554980"/>
                  </a:lnTo>
                  <a:lnTo>
                    <a:pt x="795020" y="6311900"/>
                  </a:lnTo>
                  <a:close/>
                </a:path>
              </a:pathLst>
            </a:custGeom>
            <a:solidFill>
              <a:srgbClr val="727171"/>
            </a:solidFill>
          </p:spPr>
        </p:sp>
      </p:grpSp>
      <p:sp>
        <p:nvSpPr>
          <p:cNvPr id="16" name="TextBox 16"/>
          <p:cNvSpPr txBox="1"/>
          <p:nvPr/>
        </p:nvSpPr>
        <p:spPr>
          <a:xfrm>
            <a:off x="2326503" y="1732915"/>
            <a:ext cx="13318671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Marykate"/>
              </a:rPr>
              <a:t>ШКІЛЬНІ ОЛІМПІАДИ ТА КОНКУРСИ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88872" y="317960"/>
            <a:ext cx="17710256" cy="9473665"/>
            <a:chOff x="0" y="0"/>
            <a:chExt cx="23613675" cy="12631554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t="3518" b="28697"/>
            <a:stretch>
              <a:fillRect/>
            </a:stretch>
          </p:blipFill>
          <p:spPr>
            <a:xfrm>
              <a:off x="0" y="406792"/>
              <a:ext cx="23613675" cy="12224761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761161" y="0"/>
              <a:ext cx="968329" cy="1895306"/>
            </a:xfrm>
            <a:prstGeom prst="rect">
              <a:avLst/>
            </a:prstGeom>
          </p:spPr>
        </p:pic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-307019" y="7625956"/>
            <a:ext cx="1893009" cy="2407642"/>
          </a:xfrm>
          <a:prstGeom prst="rect">
            <a:avLst/>
          </a:prstGeom>
        </p:spPr>
      </p:pic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4411122" y="3799208"/>
            <a:ext cx="9149435" cy="5992418"/>
            <a:chOff x="0" y="0"/>
            <a:chExt cx="6286500" cy="411734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286500" cy="4117340"/>
            </a:xfrm>
            <a:custGeom>
              <a:avLst/>
              <a:gdLst/>
              <a:ahLst/>
              <a:cxnLst/>
              <a:rect l="l" t="t" r="r" b="b"/>
              <a:pathLst>
                <a:path w="6286500" h="4117340">
                  <a:moveTo>
                    <a:pt x="6286500" y="4117340"/>
                  </a:moveTo>
                  <a:lnTo>
                    <a:pt x="0" y="4117340"/>
                  </a:lnTo>
                  <a:lnTo>
                    <a:pt x="0" y="0"/>
                  </a:lnTo>
                  <a:lnTo>
                    <a:pt x="6286500" y="0"/>
                  </a:lnTo>
                  <a:lnTo>
                    <a:pt x="6286500" y="4117340"/>
                  </a:lnTo>
                  <a:close/>
                </a:path>
              </a:pathLst>
            </a:custGeom>
            <a:blipFill>
              <a:blip r:embed="rId8"/>
              <a:stretch>
                <a:fillRect r="-234" b="-14780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0" y="0"/>
              <a:ext cx="6286500" cy="4117340"/>
            </a:xfrm>
            <a:custGeom>
              <a:avLst/>
              <a:gdLst/>
              <a:ahLst/>
              <a:cxnLst/>
              <a:rect l="l" t="t" r="r" b="b"/>
              <a:pathLst>
                <a:path w="6286500" h="4117340">
                  <a:moveTo>
                    <a:pt x="6286500" y="4117340"/>
                  </a:moveTo>
                  <a:lnTo>
                    <a:pt x="0" y="4117340"/>
                  </a:lnTo>
                  <a:lnTo>
                    <a:pt x="0" y="0"/>
                  </a:lnTo>
                  <a:lnTo>
                    <a:pt x="6286500" y="0"/>
                  </a:lnTo>
                  <a:lnTo>
                    <a:pt x="6286500" y="4117340"/>
                  </a:lnTo>
                  <a:close/>
                </a:path>
              </a:pathLst>
            </a:custGeom>
            <a:blipFill>
              <a:blip r:embed="rId9"/>
              <a:stretch>
                <a:fillRect l="-91" r="-91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2326503" y="1771015"/>
            <a:ext cx="13318671" cy="1597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440"/>
              </a:lnSpc>
              <a:spcBef>
                <a:spcPct val="0"/>
              </a:spcBef>
            </a:pPr>
            <a:r>
              <a:rPr lang="en-US" sz="4600">
                <a:solidFill>
                  <a:srgbClr val="000000"/>
                </a:solidFill>
                <a:latin typeface="Marykate"/>
              </a:rPr>
              <a:t>ЗУСТРІЧ ВІЙСЬКОВОСЛУЖБОВЦЯ З ВОЛОНТЕРАМИ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88872" y="317960"/>
            <a:ext cx="17710256" cy="9473665"/>
            <a:chOff x="0" y="0"/>
            <a:chExt cx="23613675" cy="12631554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t="3518" b="28697"/>
            <a:stretch>
              <a:fillRect/>
            </a:stretch>
          </p:blipFill>
          <p:spPr>
            <a:xfrm>
              <a:off x="0" y="406792"/>
              <a:ext cx="23613675" cy="12224761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761161" y="0"/>
              <a:ext cx="968329" cy="1895306"/>
            </a:xfrm>
            <a:prstGeom prst="rect">
              <a:avLst/>
            </a:prstGeom>
          </p:spPr>
        </p:pic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-307019" y="7625956"/>
            <a:ext cx="1893009" cy="2407642"/>
          </a:xfrm>
          <a:prstGeom prst="rect">
            <a:avLst/>
          </a:prstGeom>
        </p:spPr>
      </p:pic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5292411" y="3163426"/>
            <a:ext cx="7386857" cy="6628199"/>
            <a:chOff x="0" y="0"/>
            <a:chExt cx="12823190" cy="11506200"/>
          </a:xfrm>
        </p:grpSpPr>
        <p:sp>
          <p:nvSpPr>
            <p:cNvPr id="8" name="Freeform 8"/>
            <p:cNvSpPr/>
            <p:nvPr/>
          </p:nvSpPr>
          <p:spPr>
            <a:xfrm>
              <a:off x="364490" y="283210"/>
              <a:ext cx="12143740" cy="9904730"/>
            </a:xfrm>
            <a:custGeom>
              <a:avLst/>
              <a:gdLst/>
              <a:ahLst/>
              <a:cxnLst/>
              <a:rect l="l" t="t" r="r" b="b"/>
              <a:pathLst>
                <a:path w="12143740" h="9904730">
                  <a:moveTo>
                    <a:pt x="12143740" y="9904730"/>
                  </a:moveTo>
                  <a:lnTo>
                    <a:pt x="0" y="9904730"/>
                  </a:lnTo>
                  <a:lnTo>
                    <a:pt x="0" y="0"/>
                  </a:lnTo>
                  <a:lnTo>
                    <a:pt x="12143740" y="0"/>
                  </a:lnTo>
                  <a:lnTo>
                    <a:pt x="12143740" y="9904730"/>
                  </a:lnTo>
                  <a:close/>
                </a:path>
              </a:pathLst>
            </a:custGeom>
            <a:blipFill>
              <a:blip r:embed="rId8"/>
              <a:stretch>
                <a:fillRect l="-12003" b="-2991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0" y="0"/>
              <a:ext cx="12823190" cy="11506200"/>
            </a:xfrm>
            <a:custGeom>
              <a:avLst/>
              <a:gdLst/>
              <a:ahLst/>
              <a:cxnLst/>
              <a:rect l="l" t="t" r="r" b="b"/>
              <a:pathLst>
                <a:path w="12823190" h="11506200">
                  <a:moveTo>
                    <a:pt x="12823190" y="11506200"/>
                  </a:moveTo>
                  <a:lnTo>
                    <a:pt x="0" y="11506200"/>
                  </a:lnTo>
                  <a:lnTo>
                    <a:pt x="0" y="0"/>
                  </a:lnTo>
                  <a:lnTo>
                    <a:pt x="12823190" y="0"/>
                  </a:lnTo>
                  <a:lnTo>
                    <a:pt x="12823190" y="11506200"/>
                  </a:lnTo>
                  <a:close/>
                </a:path>
              </a:pathLst>
            </a:custGeom>
            <a:blipFill>
              <a:blip r:embed="rId9"/>
              <a:stretch>
                <a:fillRect t="-11" b="-11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2326503" y="1732915"/>
            <a:ext cx="13318671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Marykate"/>
              </a:rPr>
              <a:t>ШКІЛЬНІ СВЯТА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88872" y="317960"/>
            <a:ext cx="17710256" cy="9473665"/>
            <a:chOff x="0" y="0"/>
            <a:chExt cx="23613675" cy="12631554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t="3518" b="28697"/>
            <a:stretch>
              <a:fillRect/>
            </a:stretch>
          </p:blipFill>
          <p:spPr>
            <a:xfrm>
              <a:off x="0" y="406792"/>
              <a:ext cx="23613675" cy="12224761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761161" y="0"/>
              <a:ext cx="968329" cy="1895306"/>
            </a:xfrm>
            <a:prstGeom prst="rect">
              <a:avLst/>
            </a:prstGeom>
          </p:spPr>
        </p:pic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-307019" y="7625956"/>
            <a:ext cx="1893009" cy="2407642"/>
          </a:xfrm>
          <a:prstGeom prst="rect">
            <a:avLst/>
          </a:prstGeom>
        </p:spPr>
      </p:pic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2163461" y="2994689"/>
            <a:ext cx="6980539" cy="6263611"/>
            <a:chOff x="0" y="0"/>
            <a:chExt cx="12823190" cy="11506200"/>
          </a:xfrm>
        </p:grpSpPr>
        <p:sp>
          <p:nvSpPr>
            <p:cNvPr id="8" name="Freeform 8"/>
            <p:cNvSpPr/>
            <p:nvPr/>
          </p:nvSpPr>
          <p:spPr>
            <a:xfrm>
              <a:off x="364490" y="283210"/>
              <a:ext cx="12143740" cy="9904730"/>
            </a:xfrm>
            <a:custGeom>
              <a:avLst/>
              <a:gdLst/>
              <a:ahLst/>
              <a:cxnLst/>
              <a:rect l="l" t="t" r="r" b="b"/>
              <a:pathLst>
                <a:path w="12143740" h="9904730">
                  <a:moveTo>
                    <a:pt x="12143740" y="9904730"/>
                  </a:moveTo>
                  <a:lnTo>
                    <a:pt x="0" y="9904730"/>
                  </a:lnTo>
                  <a:lnTo>
                    <a:pt x="0" y="0"/>
                  </a:lnTo>
                  <a:lnTo>
                    <a:pt x="12143740" y="0"/>
                  </a:lnTo>
                  <a:lnTo>
                    <a:pt x="12143740" y="9904730"/>
                  </a:lnTo>
                  <a:close/>
                </a:path>
              </a:pathLst>
            </a:custGeom>
            <a:blipFill>
              <a:blip r:embed="rId8"/>
              <a:stretch>
                <a:fillRect r="-8749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0" y="0"/>
              <a:ext cx="12823190" cy="11506200"/>
            </a:xfrm>
            <a:custGeom>
              <a:avLst/>
              <a:gdLst/>
              <a:ahLst/>
              <a:cxnLst/>
              <a:rect l="l" t="t" r="r" b="b"/>
              <a:pathLst>
                <a:path w="12823190" h="11506200">
                  <a:moveTo>
                    <a:pt x="12823190" y="11506200"/>
                  </a:moveTo>
                  <a:lnTo>
                    <a:pt x="0" y="11506200"/>
                  </a:lnTo>
                  <a:lnTo>
                    <a:pt x="0" y="0"/>
                  </a:lnTo>
                  <a:lnTo>
                    <a:pt x="12823190" y="0"/>
                  </a:lnTo>
                  <a:lnTo>
                    <a:pt x="12823190" y="11506200"/>
                  </a:lnTo>
                  <a:close/>
                </a:path>
              </a:pathLst>
            </a:custGeom>
            <a:blipFill>
              <a:blip r:embed="rId9"/>
              <a:stretch>
                <a:fillRect t="-11" b="-11"/>
              </a:stretch>
            </a:blipFill>
          </p:spPr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11287752" y="1014828"/>
            <a:ext cx="4318759" cy="8776798"/>
            <a:chOff x="0" y="0"/>
            <a:chExt cx="5001260" cy="1016381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000993" cy="10163632"/>
            </a:xfrm>
            <a:custGeom>
              <a:avLst/>
              <a:gdLst/>
              <a:ahLst/>
              <a:cxnLst/>
              <a:rect l="l" t="t" r="r" b="b"/>
              <a:pathLst>
                <a:path w="5000993" h="10163632">
                  <a:moveTo>
                    <a:pt x="0" y="0"/>
                  </a:moveTo>
                  <a:lnTo>
                    <a:pt x="5000993" y="0"/>
                  </a:lnTo>
                  <a:lnTo>
                    <a:pt x="5000993" y="10163632"/>
                  </a:lnTo>
                  <a:lnTo>
                    <a:pt x="0" y="10163632"/>
                  </a:lnTo>
                  <a:close/>
                </a:path>
              </a:pathLst>
            </a:custGeom>
            <a:blipFill>
              <a:blip r:embed="rId10"/>
              <a:stretch>
                <a:fillRect l="-45" r="-45"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338760" y="288798"/>
              <a:ext cx="4330776" cy="9398000"/>
            </a:xfrm>
            <a:custGeom>
              <a:avLst/>
              <a:gdLst/>
              <a:ahLst/>
              <a:cxnLst/>
              <a:rect l="l" t="t" r="r" b="b"/>
              <a:pathLst>
                <a:path w="4330776" h="9398000">
                  <a:moveTo>
                    <a:pt x="3894366" y="9398000"/>
                  </a:moveTo>
                  <a:lnTo>
                    <a:pt x="436410" y="9398000"/>
                  </a:lnTo>
                  <a:cubicBezTo>
                    <a:pt x="195389" y="9398000"/>
                    <a:pt x="0" y="9202610"/>
                    <a:pt x="0" y="8961590"/>
                  </a:cubicBezTo>
                  <a:lnTo>
                    <a:pt x="0" y="436410"/>
                  </a:lnTo>
                  <a:cubicBezTo>
                    <a:pt x="0" y="195390"/>
                    <a:pt x="195389" y="0"/>
                    <a:pt x="436410" y="0"/>
                  </a:cubicBezTo>
                  <a:lnTo>
                    <a:pt x="861580" y="0"/>
                  </a:lnTo>
                  <a:cubicBezTo>
                    <a:pt x="902373" y="0"/>
                    <a:pt x="935444" y="33071"/>
                    <a:pt x="935444" y="73863"/>
                  </a:cubicBezTo>
                  <a:lnTo>
                    <a:pt x="935444" y="73863"/>
                  </a:lnTo>
                  <a:cubicBezTo>
                    <a:pt x="935444" y="225019"/>
                    <a:pt x="1057745" y="347688"/>
                    <a:pt x="1208913" y="348120"/>
                  </a:cubicBezTo>
                  <a:lnTo>
                    <a:pt x="3105874" y="353619"/>
                  </a:lnTo>
                  <a:cubicBezTo>
                    <a:pt x="3257651" y="354063"/>
                    <a:pt x="3380930" y="231140"/>
                    <a:pt x="3380930" y="79362"/>
                  </a:cubicBezTo>
                  <a:lnTo>
                    <a:pt x="3380930" y="73863"/>
                  </a:lnTo>
                  <a:cubicBezTo>
                    <a:pt x="3380930" y="33071"/>
                    <a:pt x="3414001" y="0"/>
                    <a:pt x="3454794" y="0"/>
                  </a:cubicBezTo>
                  <a:lnTo>
                    <a:pt x="3894366" y="0"/>
                  </a:lnTo>
                  <a:cubicBezTo>
                    <a:pt x="4135387" y="0"/>
                    <a:pt x="4330776" y="195390"/>
                    <a:pt x="4330776" y="436410"/>
                  </a:cubicBezTo>
                  <a:lnTo>
                    <a:pt x="4330776" y="8961603"/>
                  </a:lnTo>
                  <a:cubicBezTo>
                    <a:pt x="4330776" y="9202610"/>
                    <a:pt x="4135387" y="9398000"/>
                    <a:pt x="3894366" y="9398000"/>
                  </a:cubicBezTo>
                  <a:close/>
                </a:path>
              </a:pathLst>
            </a:custGeom>
            <a:blipFill>
              <a:blip r:embed="rId11"/>
              <a:stretch>
                <a:fillRect l="-31207" r="-31207"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1757143" y="1582926"/>
            <a:ext cx="6850389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444242"/>
                </a:solidFill>
                <a:latin typeface="Marykate"/>
              </a:rPr>
              <a:t>НАШІ ПОДОРОЖІ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88872" y="317960"/>
            <a:ext cx="17710256" cy="9473665"/>
            <a:chOff x="0" y="0"/>
            <a:chExt cx="23613675" cy="12631554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t="3518" b="28697"/>
            <a:stretch>
              <a:fillRect/>
            </a:stretch>
          </p:blipFill>
          <p:spPr>
            <a:xfrm>
              <a:off x="0" y="406792"/>
              <a:ext cx="23613675" cy="12224761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761161" y="0"/>
              <a:ext cx="968329" cy="1895306"/>
            </a:xfrm>
            <a:prstGeom prst="rect">
              <a:avLst/>
            </a:prstGeom>
          </p:spPr>
        </p:pic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-307019" y="7625956"/>
            <a:ext cx="1893009" cy="2407642"/>
          </a:xfrm>
          <a:prstGeom prst="rect">
            <a:avLst/>
          </a:prstGeom>
        </p:spPr>
      </p:pic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5256162" y="2814542"/>
            <a:ext cx="7775675" cy="6977084"/>
            <a:chOff x="0" y="0"/>
            <a:chExt cx="12823190" cy="11506200"/>
          </a:xfrm>
        </p:grpSpPr>
        <p:sp>
          <p:nvSpPr>
            <p:cNvPr id="8" name="Freeform 8"/>
            <p:cNvSpPr/>
            <p:nvPr/>
          </p:nvSpPr>
          <p:spPr>
            <a:xfrm>
              <a:off x="364490" y="283210"/>
              <a:ext cx="12143740" cy="9904730"/>
            </a:xfrm>
            <a:custGeom>
              <a:avLst/>
              <a:gdLst/>
              <a:ahLst/>
              <a:cxnLst/>
              <a:rect l="l" t="t" r="r" b="b"/>
              <a:pathLst>
                <a:path w="12143740" h="9904730">
                  <a:moveTo>
                    <a:pt x="12143740" y="9904730"/>
                  </a:moveTo>
                  <a:lnTo>
                    <a:pt x="0" y="9904730"/>
                  </a:lnTo>
                  <a:lnTo>
                    <a:pt x="0" y="0"/>
                  </a:lnTo>
                  <a:lnTo>
                    <a:pt x="12143740" y="0"/>
                  </a:lnTo>
                  <a:lnTo>
                    <a:pt x="12143740" y="9904730"/>
                  </a:lnTo>
                  <a:close/>
                </a:path>
              </a:pathLst>
            </a:custGeom>
            <a:blipFill>
              <a:blip r:embed="rId8"/>
              <a:stretch>
                <a:fillRect l="-4374" r="-4374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0" y="0"/>
              <a:ext cx="12823190" cy="11506200"/>
            </a:xfrm>
            <a:custGeom>
              <a:avLst/>
              <a:gdLst/>
              <a:ahLst/>
              <a:cxnLst/>
              <a:rect l="l" t="t" r="r" b="b"/>
              <a:pathLst>
                <a:path w="12823190" h="11506200">
                  <a:moveTo>
                    <a:pt x="12823190" y="11506200"/>
                  </a:moveTo>
                  <a:lnTo>
                    <a:pt x="0" y="11506200"/>
                  </a:lnTo>
                  <a:lnTo>
                    <a:pt x="0" y="0"/>
                  </a:lnTo>
                  <a:lnTo>
                    <a:pt x="12823190" y="0"/>
                  </a:lnTo>
                  <a:lnTo>
                    <a:pt x="12823190" y="11506200"/>
                  </a:lnTo>
                  <a:close/>
                </a:path>
              </a:pathLst>
            </a:custGeom>
            <a:blipFill>
              <a:blip r:embed="rId9"/>
              <a:stretch>
                <a:fillRect t="-11" b="-11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5016481" y="1449150"/>
            <a:ext cx="8255038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444242"/>
                </a:solidFill>
                <a:latin typeface="Marykate"/>
              </a:rPr>
              <a:t>СВЯТО ВИШИВАНКИ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88872" y="317960"/>
            <a:ext cx="17710256" cy="9473665"/>
            <a:chOff x="0" y="0"/>
            <a:chExt cx="23613675" cy="12631554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t="3518" b="28697"/>
            <a:stretch>
              <a:fillRect/>
            </a:stretch>
          </p:blipFill>
          <p:spPr>
            <a:xfrm>
              <a:off x="0" y="406792"/>
              <a:ext cx="23613675" cy="12224761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761161" y="0"/>
              <a:ext cx="968329" cy="1895306"/>
            </a:xfrm>
            <a:prstGeom prst="rect">
              <a:avLst/>
            </a:prstGeom>
          </p:spPr>
        </p:pic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-307019" y="7625956"/>
            <a:ext cx="1893009" cy="2407642"/>
          </a:xfrm>
          <a:prstGeom prst="rect">
            <a:avLst/>
          </a:prstGeom>
        </p:spPr>
      </p:pic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1585989" y="3758712"/>
            <a:ext cx="7246089" cy="5246370"/>
            <a:chOff x="0" y="0"/>
            <a:chExt cx="9144000" cy="6620510"/>
          </a:xfrm>
        </p:grpSpPr>
        <p:sp>
          <p:nvSpPr>
            <p:cNvPr id="8" name="Freeform 8"/>
            <p:cNvSpPr/>
            <p:nvPr/>
          </p:nvSpPr>
          <p:spPr>
            <a:xfrm>
              <a:off x="177800" y="212090"/>
              <a:ext cx="8789670" cy="6155690"/>
            </a:xfrm>
            <a:custGeom>
              <a:avLst/>
              <a:gdLst/>
              <a:ahLst/>
              <a:cxnLst/>
              <a:rect l="l" t="t" r="r" b="b"/>
              <a:pathLst>
                <a:path w="8789670" h="6155690">
                  <a:moveTo>
                    <a:pt x="8563610" y="6155690"/>
                  </a:moveTo>
                  <a:lnTo>
                    <a:pt x="224790" y="6155690"/>
                  </a:lnTo>
                  <a:cubicBezTo>
                    <a:pt x="100330" y="6155690"/>
                    <a:pt x="0" y="6055360"/>
                    <a:pt x="0" y="5930900"/>
                  </a:cubicBezTo>
                  <a:lnTo>
                    <a:pt x="0" y="224790"/>
                  </a:lnTo>
                  <a:cubicBezTo>
                    <a:pt x="0" y="100330"/>
                    <a:pt x="100330" y="0"/>
                    <a:pt x="224790" y="0"/>
                  </a:cubicBezTo>
                  <a:lnTo>
                    <a:pt x="8564880" y="0"/>
                  </a:lnTo>
                  <a:cubicBezTo>
                    <a:pt x="8689340" y="0"/>
                    <a:pt x="8789670" y="100330"/>
                    <a:pt x="8789670" y="224790"/>
                  </a:cubicBezTo>
                  <a:lnTo>
                    <a:pt x="8789670" y="5930900"/>
                  </a:lnTo>
                  <a:cubicBezTo>
                    <a:pt x="8789670" y="6054090"/>
                    <a:pt x="8688070" y="6155690"/>
                    <a:pt x="8563610" y="6155690"/>
                  </a:cubicBezTo>
                  <a:close/>
                </a:path>
              </a:pathLst>
            </a:custGeom>
            <a:blipFill>
              <a:blip r:embed="rId8"/>
              <a:stretch>
                <a:fillRect t="-7092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0" y="5080"/>
              <a:ext cx="9144000" cy="6619240"/>
            </a:xfrm>
            <a:custGeom>
              <a:avLst/>
              <a:gdLst/>
              <a:ahLst/>
              <a:cxnLst/>
              <a:rect l="l" t="t" r="r" b="b"/>
              <a:pathLst>
                <a:path w="9144000" h="6619240">
                  <a:moveTo>
                    <a:pt x="9144000" y="6619240"/>
                  </a:moveTo>
                  <a:lnTo>
                    <a:pt x="0" y="6619240"/>
                  </a:lnTo>
                  <a:lnTo>
                    <a:pt x="0" y="0"/>
                  </a:lnTo>
                  <a:lnTo>
                    <a:pt x="9144000" y="0"/>
                  </a:lnTo>
                  <a:lnTo>
                    <a:pt x="9144000" y="6619240"/>
                  </a:lnTo>
                  <a:close/>
                </a:path>
              </a:pathLst>
            </a:custGeom>
            <a:blipFill>
              <a:blip r:embed="rId9"/>
              <a:stretch>
                <a:fillRect t="-19" b="-19"/>
              </a:stretch>
            </a:blipFill>
          </p:spPr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9577782" y="3758712"/>
            <a:ext cx="7246089" cy="5246370"/>
            <a:chOff x="0" y="0"/>
            <a:chExt cx="9144000" cy="6620510"/>
          </a:xfrm>
        </p:grpSpPr>
        <p:sp>
          <p:nvSpPr>
            <p:cNvPr id="11" name="Freeform 11"/>
            <p:cNvSpPr/>
            <p:nvPr/>
          </p:nvSpPr>
          <p:spPr>
            <a:xfrm>
              <a:off x="177800" y="212090"/>
              <a:ext cx="8789670" cy="6155690"/>
            </a:xfrm>
            <a:custGeom>
              <a:avLst/>
              <a:gdLst/>
              <a:ahLst/>
              <a:cxnLst/>
              <a:rect l="l" t="t" r="r" b="b"/>
              <a:pathLst>
                <a:path w="8789670" h="6155690">
                  <a:moveTo>
                    <a:pt x="8563610" y="6155690"/>
                  </a:moveTo>
                  <a:lnTo>
                    <a:pt x="224790" y="6155690"/>
                  </a:lnTo>
                  <a:cubicBezTo>
                    <a:pt x="100330" y="6155690"/>
                    <a:pt x="0" y="6055360"/>
                    <a:pt x="0" y="5930900"/>
                  </a:cubicBezTo>
                  <a:lnTo>
                    <a:pt x="0" y="224790"/>
                  </a:lnTo>
                  <a:cubicBezTo>
                    <a:pt x="0" y="100330"/>
                    <a:pt x="100330" y="0"/>
                    <a:pt x="224790" y="0"/>
                  </a:cubicBezTo>
                  <a:lnTo>
                    <a:pt x="8564880" y="0"/>
                  </a:lnTo>
                  <a:cubicBezTo>
                    <a:pt x="8689340" y="0"/>
                    <a:pt x="8789670" y="100330"/>
                    <a:pt x="8789670" y="224790"/>
                  </a:cubicBezTo>
                  <a:lnTo>
                    <a:pt x="8789670" y="5930900"/>
                  </a:lnTo>
                  <a:cubicBezTo>
                    <a:pt x="8789670" y="6054090"/>
                    <a:pt x="8688070" y="6155690"/>
                    <a:pt x="8563610" y="6155690"/>
                  </a:cubicBezTo>
                  <a:close/>
                </a:path>
              </a:pathLst>
            </a:custGeom>
            <a:blipFill>
              <a:blip r:embed="rId10"/>
              <a:stretch>
                <a:fillRect t="-7092"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0" y="5080"/>
              <a:ext cx="9144000" cy="6619240"/>
            </a:xfrm>
            <a:custGeom>
              <a:avLst/>
              <a:gdLst/>
              <a:ahLst/>
              <a:cxnLst/>
              <a:rect l="l" t="t" r="r" b="b"/>
              <a:pathLst>
                <a:path w="9144000" h="6619240">
                  <a:moveTo>
                    <a:pt x="9144000" y="6619240"/>
                  </a:moveTo>
                  <a:lnTo>
                    <a:pt x="0" y="6619240"/>
                  </a:lnTo>
                  <a:lnTo>
                    <a:pt x="0" y="0"/>
                  </a:lnTo>
                  <a:lnTo>
                    <a:pt x="9144000" y="0"/>
                  </a:lnTo>
                  <a:lnTo>
                    <a:pt x="9144000" y="6619240"/>
                  </a:lnTo>
                  <a:close/>
                </a:path>
              </a:pathLst>
            </a:custGeom>
            <a:blipFill>
              <a:blip r:embed="rId9"/>
              <a:stretch>
                <a:fillRect t="-19" b="-19"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5016481" y="1449150"/>
            <a:ext cx="8255038" cy="2114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444242"/>
                </a:solidFill>
                <a:latin typeface="Marykate"/>
              </a:rPr>
              <a:t>ЛІНГВІСТИЧНІ КАЗКИ ДЛЯ ШКОЛЯРІВ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88872" y="317960"/>
            <a:ext cx="17710256" cy="9473665"/>
            <a:chOff x="0" y="0"/>
            <a:chExt cx="23613675" cy="12631554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t="3518" b="28697"/>
            <a:stretch>
              <a:fillRect/>
            </a:stretch>
          </p:blipFill>
          <p:spPr>
            <a:xfrm>
              <a:off x="0" y="406792"/>
              <a:ext cx="23613675" cy="12224761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761161" y="0"/>
              <a:ext cx="968329" cy="1895306"/>
            </a:xfrm>
            <a:prstGeom prst="rect">
              <a:avLst/>
            </a:prstGeom>
          </p:spPr>
        </p:pic>
      </p:grpSp>
      <p:sp>
        <p:nvSpPr>
          <p:cNvPr id="6" name="TextBox 6"/>
          <p:cNvSpPr txBox="1"/>
          <p:nvPr/>
        </p:nvSpPr>
        <p:spPr>
          <a:xfrm>
            <a:off x="2920942" y="3065142"/>
            <a:ext cx="12446116" cy="6178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000000"/>
                </a:solidFill>
                <a:latin typeface="Advent Pro Bold"/>
              </a:rPr>
              <a:t>Oу 2018-2019 н.р. учениця 7-А класу Ярошевська Вікторія посіла ІІІ місце у ІІ етапі Всеукраїнської учнівської олімпіади з української мови і літератури та І місце у ІІ етапі Міжнародного конкурсу знавців української мови імені Петра Яцика; у 2019-2020н.р. учень 5-Б класу Мудрик Артем зайняв І місце у районному етапі Міжнародного конкурсу знавців української мови імені Петра Яцика; у 2021-2022н.р. учень 10-А класу Студент Едвард виборов ІІ місце у ІІ етапі та ІІІ місце у ІІІ етапі Всеукраїнської учнівської олімпіади з української мови і літератури; 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-307019" y="7625956"/>
            <a:ext cx="1893009" cy="2407642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>
            <a:off x="15218547" y="1279924"/>
            <a:ext cx="2040753" cy="2146107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2281978" y="1644952"/>
            <a:ext cx="13318671" cy="863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999"/>
              </a:lnSpc>
              <a:spcBef>
                <a:spcPct val="0"/>
              </a:spcBef>
            </a:pPr>
            <a:r>
              <a:rPr lang="en-US" sz="4999">
                <a:solidFill>
                  <a:srgbClr val="000000"/>
                </a:solidFill>
                <a:latin typeface="Marykate"/>
              </a:rPr>
              <a:t>РОБОТА З ОБДАРОВАНИМИ ДІТЬМИ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88872" y="317960"/>
            <a:ext cx="17710256" cy="9473665"/>
            <a:chOff x="0" y="0"/>
            <a:chExt cx="23613675" cy="12631554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t="3518" b="28697"/>
            <a:stretch>
              <a:fillRect/>
            </a:stretch>
          </p:blipFill>
          <p:spPr>
            <a:xfrm>
              <a:off x="0" y="406792"/>
              <a:ext cx="23613675" cy="12224761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761161" y="0"/>
              <a:ext cx="968329" cy="1895306"/>
            </a:xfrm>
            <a:prstGeom prst="rect">
              <a:avLst/>
            </a:prstGeom>
          </p:spPr>
        </p:pic>
      </p:grpSp>
      <p:sp>
        <p:nvSpPr>
          <p:cNvPr id="6" name="TextBox 6"/>
          <p:cNvSpPr txBox="1"/>
          <p:nvPr/>
        </p:nvSpPr>
        <p:spPr>
          <a:xfrm>
            <a:off x="2920942" y="3065142"/>
            <a:ext cx="12446116" cy="6797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000000"/>
                </a:solidFill>
                <a:latin typeface="Advent Pro Bold"/>
              </a:rPr>
              <a:t>учень 7-Б класу Мудрик Артем зайняв ІІІ місце у ІІ етапі Всеукраїнської учнівської олімпіади з української мови і літератури; учень 10-А класу Студент Едвард посів І місце у ІІ етапі та ІІ місце у ІІІ етапі, взяв участь у ІV фінальному етапі Міжнародного мовно-літературного конкурсу учнівської та студентської молоді імені Тараса Шевченка (результати не були оголошені через початок війни); учень 7-Б класу Мудрик Артем – ІІ місце у ІІ етапі етапі Міжнародного мовно-літературного конкурсу учнівської та студентської молоді імені Тараса Шевченка.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-307019" y="7625956"/>
            <a:ext cx="1893009" cy="2407642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>
            <a:off x="15218547" y="1279924"/>
            <a:ext cx="2040753" cy="2146107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2281978" y="1644952"/>
            <a:ext cx="13318671" cy="863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999"/>
              </a:lnSpc>
              <a:spcBef>
                <a:spcPct val="0"/>
              </a:spcBef>
            </a:pPr>
            <a:r>
              <a:rPr lang="en-US" sz="4999">
                <a:solidFill>
                  <a:srgbClr val="000000"/>
                </a:solidFill>
                <a:latin typeface="Marykate"/>
              </a:rPr>
              <a:t>РОБОТА З ОБДАРОВАНИМИ ДІТЬМИ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245441" cy="10287000"/>
          </a:xfrm>
          <a:prstGeom prst="rect">
            <a:avLst/>
          </a:prstGeom>
        </p:spPr>
      </p:pic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4506428" y="2146706"/>
            <a:ext cx="9478026" cy="8504597"/>
            <a:chOff x="0" y="0"/>
            <a:chExt cx="12823190" cy="11506200"/>
          </a:xfrm>
        </p:grpSpPr>
        <p:sp>
          <p:nvSpPr>
            <p:cNvPr id="5" name="Freeform 5"/>
            <p:cNvSpPr/>
            <p:nvPr/>
          </p:nvSpPr>
          <p:spPr>
            <a:xfrm>
              <a:off x="364490" y="283210"/>
              <a:ext cx="12143740" cy="9904730"/>
            </a:xfrm>
            <a:custGeom>
              <a:avLst/>
              <a:gdLst/>
              <a:ahLst/>
              <a:cxnLst/>
              <a:rect l="l" t="t" r="r" b="b"/>
              <a:pathLst>
                <a:path w="12143740" h="9904730">
                  <a:moveTo>
                    <a:pt x="12143740" y="9904730"/>
                  </a:moveTo>
                  <a:lnTo>
                    <a:pt x="0" y="9904730"/>
                  </a:lnTo>
                  <a:lnTo>
                    <a:pt x="0" y="0"/>
                  </a:lnTo>
                  <a:lnTo>
                    <a:pt x="12143740" y="0"/>
                  </a:lnTo>
                  <a:lnTo>
                    <a:pt x="12143740" y="9904730"/>
                  </a:lnTo>
                  <a:close/>
                </a:path>
              </a:pathLst>
            </a:custGeom>
            <a:blipFill>
              <a:blip r:embed="rId4"/>
              <a:stretch>
                <a:fillRect l="-4545" r="-4545"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0" y="0"/>
              <a:ext cx="12823190" cy="11506200"/>
            </a:xfrm>
            <a:custGeom>
              <a:avLst/>
              <a:gdLst/>
              <a:ahLst/>
              <a:cxnLst/>
              <a:rect l="l" t="t" r="r" b="b"/>
              <a:pathLst>
                <a:path w="12823190" h="11506200">
                  <a:moveTo>
                    <a:pt x="12823190" y="11506200"/>
                  </a:moveTo>
                  <a:lnTo>
                    <a:pt x="0" y="11506200"/>
                  </a:lnTo>
                  <a:lnTo>
                    <a:pt x="0" y="0"/>
                  </a:lnTo>
                  <a:lnTo>
                    <a:pt x="12823190" y="0"/>
                  </a:lnTo>
                  <a:lnTo>
                    <a:pt x="12823190" y="11506200"/>
                  </a:lnTo>
                  <a:close/>
                </a:path>
              </a:pathLst>
            </a:custGeom>
            <a:blipFill>
              <a:blip r:embed="rId5"/>
              <a:stretch>
                <a:fillRect t="-11" b="-11"/>
              </a:stretch>
            </a:blip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4506428" y="1847543"/>
            <a:ext cx="548388" cy="1073358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 rot="-1940726">
            <a:off x="16181977" y="8360898"/>
            <a:ext cx="3362512" cy="1938236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3068560" y="660748"/>
            <a:ext cx="12150881" cy="1186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661"/>
              </a:lnSpc>
              <a:spcBef>
                <a:spcPct val="0"/>
              </a:spcBef>
            </a:pPr>
            <a:r>
              <a:rPr lang="en-US" sz="6900">
                <a:solidFill>
                  <a:srgbClr val="000000"/>
                </a:solidFill>
                <a:latin typeface="Marykate"/>
              </a:rPr>
              <a:t>ПІДВИЩЕННЯ КВАЛІФІКАЦІЇ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245441" cy="10287000"/>
          </a:xfrm>
          <a:prstGeom prst="rect">
            <a:avLst/>
          </a:prstGeom>
        </p:spPr>
      </p:pic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4506428" y="2146706"/>
            <a:ext cx="9478026" cy="8504597"/>
            <a:chOff x="0" y="0"/>
            <a:chExt cx="12823190" cy="11506200"/>
          </a:xfrm>
        </p:grpSpPr>
        <p:sp>
          <p:nvSpPr>
            <p:cNvPr id="5" name="Freeform 5"/>
            <p:cNvSpPr/>
            <p:nvPr/>
          </p:nvSpPr>
          <p:spPr>
            <a:xfrm>
              <a:off x="364490" y="283210"/>
              <a:ext cx="12143740" cy="9904730"/>
            </a:xfrm>
            <a:custGeom>
              <a:avLst/>
              <a:gdLst/>
              <a:ahLst/>
              <a:cxnLst/>
              <a:rect l="l" t="t" r="r" b="b"/>
              <a:pathLst>
                <a:path w="12143740" h="9904730">
                  <a:moveTo>
                    <a:pt x="12143740" y="9904730"/>
                  </a:moveTo>
                  <a:lnTo>
                    <a:pt x="0" y="9904730"/>
                  </a:lnTo>
                  <a:lnTo>
                    <a:pt x="0" y="0"/>
                  </a:lnTo>
                  <a:lnTo>
                    <a:pt x="12143740" y="0"/>
                  </a:lnTo>
                  <a:lnTo>
                    <a:pt x="12143740" y="9904730"/>
                  </a:lnTo>
                  <a:close/>
                </a:path>
              </a:pathLst>
            </a:custGeom>
            <a:blipFill>
              <a:blip r:embed="rId4"/>
              <a:stretch>
                <a:fillRect l="-8204" r="-886"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0" y="0"/>
              <a:ext cx="12823190" cy="11506200"/>
            </a:xfrm>
            <a:custGeom>
              <a:avLst/>
              <a:gdLst/>
              <a:ahLst/>
              <a:cxnLst/>
              <a:rect l="l" t="t" r="r" b="b"/>
              <a:pathLst>
                <a:path w="12823190" h="11506200">
                  <a:moveTo>
                    <a:pt x="12823190" y="11506200"/>
                  </a:moveTo>
                  <a:lnTo>
                    <a:pt x="0" y="11506200"/>
                  </a:lnTo>
                  <a:lnTo>
                    <a:pt x="0" y="0"/>
                  </a:lnTo>
                  <a:lnTo>
                    <a:pt x="12823190" y="0"/>
                  </a:lnTo>
                  <a:lnTo>
                    <a:pt x="12823190" y="11506200"/>
                  </a:lnTo>
                  <a:close/>
                </a:path>
              </a:pathLst>
            </a:custGeom>
            <a:blipFill>
              <a:blip r:embed="rId5"/>
              <a:stretch>
                <a:fillRect t="-11" b="-11"/>
              </a:stretch>
            </a:blip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4506428" y="1847543"/>
            <a:ext cx="548388" cy="1073358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 rot="-1940726">
            <a:off x="16181977" y="8360898"/>
            <a:ext cx="3362512" cy="1938236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3068560" y="660748"/>
            <a:ext cx="12150881" cy="1186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661"/>
              </a:lnSpc>
              <a:spcBef>
                <a:spcPct val="0"/>
              </a:spcBef>
            </a:pPr>
            <a:r>
              <a:rPr lang="en-US" sz="6900">
                <a:solidFill>
                  <a:srgbClr val="000000"/>
                </a:solidFill>
                <a:latin typeface="Marykate"/>
              </a:rPr>
              <a:t>ПІДВИЩЕННЯ КВАЛІФІКАЦІЇ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245441" cy="10287000"/>
          </a:xfrm>
          <a:prstGeom prst="rect">
            <a:avLst/>
          </a:prstGeom>
        </p:spPr>
      </p:pic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4506428" y="2146706"/>
            <a:ext cx="9478026" cy="8504597"/>
            <a:chOff x="0" y="0"/>
            <a:chExt cx="12823190" cy="11506200"/>
          </a:xfrm>
        </p:grpSpPr>
        <p:sp>
          <p:nvSpPr>
            <p:cNvPr id="5" name="Freeform 5"/>
            <p:cNvSpPr/>
            <p:nvPr/>
          </p:nvSpPr>
          <p:spPr>
            <a:xfrm>
              <a:off x="364490" y="283210"/>
              <a:ext cx="12143740" cy="9904730"/>
            </a:xfrm>
            <a:custGeom>
              <a:avLst/>
              <a:gdLst/>
              <a:ahLst/>
              <a:cxnLst/>
              <a:rect l="l" t="t" r="r" b="b"/>
              <a:pathLst>
                <a:path w="12143740" h="9904730">
                  <a:moveTo>
                    <a:pt x="12143740" y="9904730"/>
                  </a:moveTo>
                  <a:lnTo>
                    <a:pt x="0" y="9904730"/>
                  </a:lnTo>
                  <a:lnTo>
                    <a:pt x="0" y="0"/>
                  </a:lnTo>
                  <a:lnTo>
                    <a:pt x="12143740" y="0"/>
                  </a:lnTo>
                  <a:lnTo>
                    <a:pt x="12143740" y="9904730"/>
                  </a:lnTo>
                  <a:close/>
                </a:path>
              </a:pathLst>
            </a:custGeom>
            <a:blipFill>
              <a:blip r:embed="rId4"/>
              <a:stretch>
                <a:fillRect l="-5727" r="-3363"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0" y="0"/>
              <a:ext cx="12823190" cy="11506200"/>
            </a:xfrm>
            <a:custGeom>
              <a:avLst/>
              <a:gdLst/>
              <a:ahLst/>
              <a:cxnLst/>
              <a:rect l="l" t="t" r="r" b="b"/>
              <a:pathLst>
                <a:path w="12823190" h="11506200">
                  <a:moveTo>
                    <a:pt x="12823190" y="11506200"/>
                  </a:moveTo>
                  <a:lnTo>
                    <a:pt x="0" y="11506200"/>
                  </a:lnTo>
                  <a:lnTo>
                    <a:pt x="0" y="0"/>
                  </a:lnTo>
                  <a:lnTo>
                    <a:pt x="12823190" y="0"/>
                  </a:lnTo>
                  <a:lnTo>
                    <a:pt x="12823190" y="11506200"/>
                  </a:lnTo>
                  <a:close/>
                </a:path>
              </a:pathLst>
            </a:custGeom>
            <a:blipFill>
              <a:blip r:embed="rId5"/>
              <a:stretch>
                <a:fillRect t="-11" b="-11"/>
              </a:stretch>
            </a:blip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4506428" y="1847543"/>
            <a:ext cx="548388" cy="1073358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 rot="-1940726">
            <a:off x="16181977" y="8360898"/>
            <a:ext cx="3362512" cy="1938236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3068560" y="660748"/>
            <a:ext cx="12150881" cy="1186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661"/>
              </a:lnSpc>
              <a:spcBef>
                <a:spcPct val="0"/>
              </a:spcBef>
            </a:pPr>
            <a:r>
              <a:rPr lang="en-US" sz="6900">
                <a:solidFill>
                  <a:srgbClr val="000000"/>
                </a:solidFill>
                <a:latin typeface="Marykate"/>
              </a:rPr>
              <a:t>ПІДВИЩЕННЯ КВАЛІФІКАЦІЇ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245441" cy="10287000"/>
          </a:xfrm>
          <a:prstGeom prst="rect">
            <a:avLst/>
          </a:prstGeom>
        </p:spPr>
      </p:pic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4506428" y="2146706"/>
            <a:ext cx="9478026" cy="8504597"/>
            <a:chOff x="0" y="0"/>
            <a:chExt cx="12823190" cy="11506200"/>
          </a:xfrm>
        </p:grpSpPr>
        <p:sp>
          <p:nvSpPr>
            <p:cNvPr id="5" name="Freeform 5"/>
            <p:cNvSpPr/>
            <p:nvPr/>
          </p:nvSpPr>
          <p:spPr>
            <a:xfrm>
              <a:off x="364490" y="283210"/>
              <a:ext cx="12143740" cy="9904730"/>
            </a:xfrm>
            <a:custGeom>
              <a:avLst/>
              <a:gdLst/>
              <a:ahLst/>
              <a:cxnLst/>
              <a:rect l="l" t="t" r="r" b="b"/>
              <a:pathLst>
                <a:path w="12143740" h="9904730">
                  <a:moveTo>
                    <a:pt x="12143740" y="9904730"/>
                  </a:moveTo>
                  <a:lnTo>
                    <a:pt x="0" y="9904730"/>
                  </a:lnTo>
                  <a:lnTo>
                    <a:pt x="0" y="0"/>
                  </a:lnTo>
                  <a:lnTo>
                    <a:pt x="12143740" y="0"/>
                  </a:lnTo>
                  <a:lnTo>
                    <a:pt x="12143740" y="9904730"/>
                  </a:lnTo>
                  <a:close/>
                </a:path>
              </a:pathLst>
            </a:custGeom>
            <a:blipFill>
              <a:blip r:embed="rId4"/>
              <a:stretch>
                <a:fillRect l="-6727" r="-2363"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0" y="0"/>
              <a:ext cx="12823190" cy="11506200"/>
            </a:xfrm>
            <a:custGeom>
              <a:avLst/>
              <a:gdLst/>
              <a:ahLst/>
              <a:cxnLst/>
              <a:rect l="l" t="t" r="r" b="b"/>
              <a:pathLst>
                <a:path w="12823190" h="11506200">
                  <a:moveTo>
                    <a:pt x="12823190" y="11506200"/>
                  </a:moveTo>
                  <a:lnTo>
                    <a:pt x="0" y="11506200"/>
                  </a:lnTo>
                  <a:lnTo>
                    <a:pt x="0" y="0"/>
                  </a:lnTo>
                  <a:lnTo>
                    <a:pt x="12823190" y="0"/>
                  </a:lnTo>
                  <a:lnTo>
                    <a:pt x="12823190" y="11506200"/>
                  </a:lnTo>
                  <a:close/>
                </a:path>
              </a:pathLst>
            </a:custGeom>
            <a:blipFill>
              <a:blip r:embed="rId5"/>
              <a:stretch>
                <a:fillRect t="-11" b="-11"/>
              </a:stretch>
            </a:blip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4506428" y="1847543"/>
            <a:ext cx="548388" cy="1073358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 rot="-1940726">
            <a:off x="16181977" y="8360898"/>
            <a:ext cx="3362512" cy="1938236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3068560" y="660748"/>
            <a:ext cx="12150881" cy="1186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661"/>
              </a:lnSpc>
              <a:spcBef>
                <a:spcPct val="0"/>
              </a:spcBef>
            </a:pPr>
            <a:r>
              <a:rPr lang="en-US" sz="6900">
                <a:solidFill>
                  <a:srgbClr val="000000"/>
                </a:solidFill>
                <a:latin typeface="Marykate"/>
              </a:rPr>
              <a:t>НАГОРОДИ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245441" cy="10287000"/>
          </a:xfrm>
          <a:prstGeom prst="rect">
            <a:avLst/>
          </a:prstGeom>
        </p:spPr>
      </p:pic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4506428" y="2146706"/>
            <a:ext cx="9478026" cy="8504597"/>
            <a:chOff x="0" y="0"/>
            <a:chExt cx="12823190" cy="11506200"/>
          </a:xfrm>
        </p:grpSpPr>
        <p:sp>
          <p:nvSpPr>
            <p:cNvPr id="5" name="Freeform 5"/>
            <p:cNvSpPr/>
            <p:nvPr/>
          </p:nvSpPr>
          <p:spPr>
            <a:xfrm>
              <a:off x="364490" y="283210"/>
              <a:ext cx="12143740" cy="9904730"/>
            </a:xfrm>
            <a:custGeom>
              <a:avLst/>
              <a:gdLst/>
              <a:ahLst/>
              <a:cxnLst/>
              <a:rect l="l" t="t" r="r" b="b"/>
              <a:pathLst>
                <a:path w="12143740" h="9904730">
                  <a:moveTo>
                    <a:pt x="12143740" y="9904730"/>
                  </a:moveTo>
                  <a:lnTo>
                    <a:pt x="0" y="9904730"/>
                  </a:lnTo>
                  <a:lnTo>
                    <a:pt x="0" y="0"/>
                  </a:lnTo>
                  <a:lnTo>
                    <a:pt x="12143740" y="0"/>
                  </a:lnTo>
                  <a:lnTo>
                    <a:pt x="12143740" y="9904730"/>
                  </a:lnTo>
                  <a:close/>
                </a:path>
              </a:pathLst>
            </a:custGeom>
            <a:blipFill>
              <a:blip r:embed="rId4"/>
              <a:stretch>
                <a:fillRect l="-6908" r="-2182"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0" y="0"/>
              <a:ext cx="12823190" cy="11506200"/>
            </a:xfrm>
            <a:custGeom>
              <a:avLst/>
              <a:gdLst/>
              <a:ahLst/>
              <a:cxnLst/>
              <a:rect l="l" t="t" r="r" b="b"/>
              <a:pathLst>
                <a:path w="12823190" h="11506200">
                  <a:moveTo>
                    <a:pt x="12823190" y="11506200"/>
                  </a:moveTo>
                  <a:lnTo>
                    <a:pt x="0" y="11506200"/>
                  </a:lnTo>
                  <a:lnTo>
                    <a:pt x="0" y="0"/>
                  </a:lnTo>
                  <a:lnTo>
                    <a:pt x="12823190" y="0"/>
                  </a:lnTo>
                  <a:lnTo>
                    <a:pt x="12823190" y="11506200"/>
                  </a:lnTo>
                  <a:close/>
                </a:path>
              </a:pathLst>
            </a:custGeom>
            <a:blipFill>
              <a:blip r:embed="rId5"/>
              <a:stretch>
                <a:fillRect t="-11" b="-11"/>
              </a:stretch>
            </a:blip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4506428" y="1847543"/>
            <a:ext cx="548388" cy="1073358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 rot="-1940726">
            <a:off x="16181977" y="8360898"/>
            <a:ext cx="3362512" cy="1938236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3068560" y="660748"/>
            <a:ext cx="12150881" cy="1186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661"/>
              </a:lnSpc>
              <a:spcBef>
                <a:spcPct val="0"/>
              </a:spcBef>
            </a:pPr>
            <a:r>
              <a:rPr lang="en-US" sz="6900">
                <a:solidFill>
                  <a:srgbClr val="000000"/>
                </a:solidFill>
                <a:latin typeface="Marykate"/>
              </a:rPr>
              <a:t>НАГОРОДИ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428" r="36161" b="4617"/>
          <a:stretch>
            <a:fillRect/>
          </a:stretch>
        </p:blipFill>
        <p:spPr>
          <a:xfrm>
            <a:off x="3726454" y="2490280"/>
            <a:ext cx="10835092" cy="1152313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-1940726">
            <a:off x="16181977" y="8360898"/>
            <a:ext cx="3362512" cy="1938236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-277407" y="755405"/>
            <a:ext cx="2612214" cy="332237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>
            <a:off x="9144000" y="4592877"/>
            <a:ext cx="5161085" cy="35658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>
            <a:off x="12593450" y="6172200"/>
            <a:ext cx="2625991" cy="4114800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3068560" y="1491396"/>
            <a:ext cx="12150881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Marykate"/>
              </a:rPr>
              <a:t>НАРОДНА МУДРІСТЬ ГОВОРИТЬ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457334" y="5292657"/>
            <a:ext cx="8465863" cy="3654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41"/>
              </a:lnSpc>
              <a:spcBef>
                <a:spcPct val="0"/>
              </a:spcBef>
            </a:pPr>
            <a:r>
              <a:rPr lang="en-US" sz="4101" dirty="0" err="1">
                <a:solidFill>
                  <a:srgbClr val="000000"/>
                </a:solidFill>
                <a:latin typeface="Satisfy"/>
              </a:rPr>
              <a:t>Якщо</a:t>
            </a:r>
            <a:r>
              <a:rPr lang="en-US" sz="4101" dirty="0">
                <a:solidFill>
                  <a:srgbClr val="000000"/>
                </a:solidFill>
                <a:latin typeface="Satisfy"/>
              </a:rPr>
              <a:t> </a:t>
            </a:r>
            <a:r>
              <a:rPr lang="en-US" sz="4101" dirty="0" err="1">
                <a:solidFill>
                  <a:srgbClr val="000000"/>
                </a:solidFill>
                <a:latin typeface="Satisfy"/>
              </a:rPr>
              <a:t>твої</a:t>
            </a:r>
            <a:r>
              <a:rPr lang="en-US" sz="4101" dirty="0">
                <a:solidFill>
                  <a:srgbClr val="000000"/>
                </a:solidFill>
                <a:latin typeface="Satisfy"/>
              </a:rPr>
              <a:t> </a:t>
            </a:r>
            <a:r>
              <a:rPr lang="en-US" sz="4101" dirty="0" err="1">
                <a:solidFill>
                  <a:srgbClr val="000000"/>
                </a:solidFill>
                <a:latin typeface="Satisfy"/>
              </a:rPr>
              <a:t>плани</a:t>
            </a:r>
            <a:r>
              <a:rPr lang="en-US" sz="4101" dirty="0">
                <a:solidFill>
                  <a:srgbClr val="000000"/>
                </a:solidFill>
                <a:latin typeface="Satisfy"/>
              </a:rPr>
              <a:t> </a:t>
            </a:r>
            <a:r>
              <a:rPr lang="en-US" sz="4101" dirty="0" err="1">
                <a:solidFill>
                  <a:srgbClr val="000000"/>
                </a:solidFill>
                <a:latin typeface="Satisfy"/>
              </a:rPr>
              <a:t>розраховані</a:t>
            </a:r>
            <a:r>
              <a:rPr lang="en-US" sz="4101" dirty="0">
                <a:solidFill>
                  <a:srgbClr val="000000"/>
                </a:solidFill>
                <a:latin typeface="Satisfy"/>
              </a:rPr>
              <a:t> </a:t>
            </a:r>
            <a:r>
              <a:rPr lang="en-US" sz="4101" dirty="0" err="1">
                <a:solidFill>
                  <a:srgbClr val="000000"/>
                </a:solidFill>
                <a:latin typeface="Satisfy"/>
              </a:rPr>
              <a:t>на</a:t>
            </a:r>
            <a:r>
              <a:rPr lang="en-US" sz="4101" dirty="0">
                <a:solidFill>
                  <a:srgbClr val="000000"/>
                </a:solidFill>
                <a:latin typeface="Satisfy"/>
              </a:rPr>
              <a:t> </a:t>
            </a:r>
            <a:r>
              <a:rPr lang="en-US" sz="4101" dirty="0" err="1">
                <a:solidFill>
                  <a:srgbClr val="000000"/>
                </a:solidFill>
                <a:latin typeface="Satisfy"/>
              </a:rPr>
              <a:t>рік</a:t>
            </a:r>
            <a:r>
              <a:rPr lang="en-US" sz="4101" dirty="0">
                <a:solidFill>
                  <a:srgbClr val="000000"/>
                </a:solidFill>
                <a:latin typeface="Satisfy"/>
              </a:rPr>
              <a:t>, </a:t>
            </a:r>
            <a:r>
              <a:rPr lang="en-US" sz="4101" dirty="0" err="1">
                <a:solidFill>
                  <a:srgbClr val="000000"/>
                </a:solidFill>
                <a:latin typeface="Satisfy"/>
              </a:rPr>
              <a:t>то</a:t>
            </a:r>
            <a:r>
              <a:rPr lang="en-US" sz="4101" dirty="0">
                <a:solidFill>
                  <a:srgbClr val="000000"/>
                </a:solidFill>
                <a:latin typeface="Satisfy"/>
              </a:rPr>
              <a:t> </a:t>
            </a:r>
            <a:r>
              <a:rPr lang="en-US" sz="4101" dirty="0" err="1">
                <a:solidFill>
                  <a:srgbClr val="000000"/>
                </a:solidFill>
                <a:latin typeface="Satisfy"/>
              </a:rPr>
              <a:t>сій</a:t>
            </a:r>
            <a:r>
              <a:rPr lang="en-US" sz="4101" dirty="0">
                <a:solidFill>
                  <a:srgbClr val="000000"/>
                </a:solidFill>
                <a:latin typeface="Satisfy"/>
              </a:rPr>
              <a:t> </a:t>
            </a:r>
            <a:r>
              <a:rPr lang="en-US" sz="4101" dirty="0" err="1">
                <a:solidFill>
                  <a:srgbClr val="000000"/>
                </a:solidFill>
                <a:latin typeface="Satisfy"/>
              </a:rPr>
              <a:t>хліб</a:t>
            </a:r>
            <a:r>
              <a:rPr lang="en-US" sz="4101" dirty="0">
                <a:solidFill>
                  <a:srgbClr val="000000"/>
                </a:solidFill>
                <a:latin typeface="Satisfy"/>
              </a:rPr>
              <a:t>, </a:t>
            </a:r>
            <a:r>
              <a:rPr lang="en-US" sz="4101" dirty="0" err="1">
                <a:solidFill>
                  <a:srgbClr val="000000"/>
                </a:solidFill>
                <a:latin typeface="Satisfy"/>
              </a:rPr>
              <a:t>якщо</a:t>
            </a:r>
            <a:r>
              <a:rPr lang="en-US" sz="4101" dirty="0">
                <a:solidFill>
                  <a:srgbClr val="000000"/>
                </a:solidFill>
                <a:latin typeface="Satisfy"/>
              </a:rPr>
              <a:t> </a:t>
            </a:r>
            <a:r>
              <a:rPr lang="en-US" sz="4101" dirty="0" err="1">
                <a:solidFill>
                  <a:srgbClr val="000000"/>
                </a:solidFill>
                <a:latin typeface="Satisfy"/>
              </a:rPr>
              <a:t>твої</a:t>
            </a:r>
            <a:r>
              <a:rPr lang="en-US" sz="4101" dirty="0">
                <a:solidFill>
                  <a:srgbClr val="000000"/>
                </a:solidFill>
                <a:latin typeface="Satisfy"/>
              </a:rPr>
              <a:t> </a:t>
            </a:r>
            <a:r>
              <a:rPr lang="en-US" sz="4101" dirty="0" err="1">
                <a:solidFill>
                  <a:srgbClr val="000000"/>
                </a:solidFill>
                <a:latin typeface="Satisfy"/>
              </a:rPr>
              <a:t>плани</a:t>
            </a:r>
            <a:r>
              <a:rPr lang="en-US" sz="4101" dirty="0">
                <a:solidFill>
                  <a:srgbClr val="000000"/>
                </a:solidFill>
                <a:latin typeface="Satisfy"/>
              </a:rPr>
              <a:t> </a:t>
            </a:r>
            <a:r>
              <a:rPr lang="en-US" sz="4101" dirty="0" err="1">
                <a:solidFill>
                  <a:srgbClr val="000000"/>
                </a:solidFill>
                <a:latin typeface="Satisfy"/>
              </a:rPr>
              <a:t>розраховані</a:t>
            </a:r>
            <a:r>
              <a:rPr lang="en-US" sz="4101" dirty="0">
                <a:solidFill>
                  <a:srgbClr val="000000"/>
                </a:solidFill>
                <a:latin typeface="Satisfy"/>
              </a:rPr>
              <a:t> </a:t>
            </a:r>
            <a:r>
              <a:rPr lang="en-US" sz="4101" dirty="0" err="1">
                <a:solidFill>
                  <a:srgbClr val="000000"/>
                </a:solidFill>
                <a:latin typeface="Satisfy"/>
              </a:rPr>
              <a:t>на</a:t>
            </a:r>
            <a:r>
              <a:rPr lang="en-US" sz="4101" dirty="0">
                <a:solidFill>
                  <a:srgbClr val="000000"/>
                </a:solidFill>
                <a:latin typeface="Satisfy"/>
              </a:rPr>
              <a:t> </a:t>
            </a:r>
            <a:r>
              <a:rPr lang="uk-UA" sz="4101" dirty="0">
                <a:solidFill>
                  <a:srgbClr val="000000"/>
                </a:solidFill>
                <a:latin typeface="Satisfy"/>
              </a:rPr>
              <a:t>д</a:t>
            </a:r>
            <a:r>
              <a:rPr lang="en-US" sz="4101" dirty="0" err="1" smtClean="0">
                <a:solidFill>
                  <a:srgbClr val="000000"/>
                </a:solidFill>
                <a:latin typeface="Satisfy"/>
              </a:rPr>
              <a:t>есятиліття</a:t>
            </a:r>
            <a:r>
              <a:rPr lang="en-US" sz="4101" dirty="0" smtClean="0">
                <a:solidFill>
                  <a:srgbClr val="000000"/>
                </a:solidFill>
                <a:latin typeface="Satisfy"/>
              </a:rPr>
              <a:t> </a:t>
            </a:r>
            <a:r>
              <a:rPr lang="en-US" sz="4101" dirty="0">
                <a:solidFill>
                  <a:srgbClr val="000000"/>
                </a:solidFill>
                <a:latin typeface="Satisfy"/>
              </a:rPr>
              <a:t>- </a:t>
            </a:r>
            <a:r>
              <a:rPr lang="en-US" sz="4101" dirty="0" err="1">
                <a:solidFill>
                  <a:srgbClr val="000000"/>
                </a:solidFill>
                <a:latin typeface="Satisfy"/>
              </a:rPr>
              <a:t>посади</a:t>
            </a:r>
            <a:r>
              <a:rPr lang="en-US" sz="4101" dirty="0">
                <a:solidFill>
                  <a:srgbClr val="000000"/>
                </a:solidFill>
                <a:latin typeface="Satisfy"/>
              </a:rPr>
              <a:t> </a:t>
            </a:r>
            <a:r>
              <a:rPr lang="en-US" sz="4101" dirty="0" err="1">
                <a:solidFill>
                  <a:srgbClr val="000000"/>
                </a:solidFill>
                <a:latin typeface="Satisfy"/>
              </a:rPr>
              <a:t>дерево</a:t>
            </a:r>
            <a:r>
              <a:rPr lang="en-US" sz="4101" dirty="0">
                <a:solidFill>
                  <a:srgbClr val="000000"/>
                </a:solidFill>
                <a:latin typeface="Satisfy"/>
              </a:rPr>
              <a:t>, </a:t>
            </a:r>
            <a:r>
              <a:rPr lang="en-US" sz="4101" dirty="0" err="1">
                <a:solidFill>
                  <a:srgbClr val="000000"/>
                </a:solidFill>
                <a:latin typeface="Satisfy"/>
              </a:rPr>
              <a:t>якщо</a:t>
            </a:r>
            <a:r>
              <a:rPr lang="en-US" sz="4101" dirty="0">
                <a:solidFill>
                  <a:srgbClr val="000000"/>
                </a:solidFill>
                <a:latin typeface="Satisfy"/>
              </a:rPr>
              <a:t> </a:t>
            </a:r>
            <a:r>
              <a:rPr lang="en-US" sz="4101" dirty="0" err="1">
                <a:solidFill>
                  <a:srgbClr val="000000"/>
                </a:solidFill>
                <a:latin typeface="Satisfy"/>
              </a:rPr>
              <a:t>твої</a:t>
            </a:r>
            <a:r>
              <a:rPr lang="en-US" sz="4101" dirty="0">
                <a:solidFill>
                  <a:srgbClr val="000000"/>
                </a:solidFill>
                <a:latin typeface="Satisfy"/>
              </a:rPr>
              <a:t> </a:t>
            </a:r>
            <a:r>
              <a:rPr lang="en-US" sz="4101" dirty="0" err="1">
                <a:solidFill>
                  <a:srgbClr val="000000"/>
                </a:solidFill>
                <a:latin typeface="Satisfy"/>
              </a:rPr>
              <a:t>плани</a:t>
            </a:r>
            <a:r>
              <a:rPr lang="en-US" sz="4101" dirty="0">
                <a:solidFill>
                  <a:srgbClr val="000000"/>
                </a:solidFill>
                <a:latin typeface="Satisfy"/>
              </a:rPr>
              <a:t> </a:t>
            </a:r>
            <a:r>
              <a:rPr lang="en-US" sz="4101" dirty="0" err="1">
                <a:solidFill>
                  <a:srgbClr val="000000"/>
                </a:solidFill>
                <a:latin typeface="Satisfy"/>
              </a:rPr>
              <a:t>розраховані</a:t>
            </a:r>
            <a:r>
              <a:rPr lang="en-US" sz="4101" dirty="0">
                <a:solidFill>
                  <a:srgbClr val="000000"/>
                </a:solidFill>
                <a:latin typeface="Satisfy"/>
              </a:rPr>
              <a:t> </a:t>
            </a:r>
            <a:r>
              <a:rPr lang="en-US" sz="4101" dirty="0" err="1">
                <a:solidFill>
                  <a:srgbClr val="000000"/>
                </a:solidFill>
                <a:latin typeface="Satisfy"/>
              </a:rPr>
              <a:t>на</a:t>
            </a:r>
            <a:r>
              <a:rPr lang="en-US" sz="4101" dirty="0">
                <a:solidFill>
                  <a:srgbClr val="000000"/>
                </a:solidFill>
                <a:latin typeface="Satisfy"/>
              </a:rPr>
              <a:t> </a:t>
            </a:r>
            <a:r>
              <a:rPr lang="en-US" sz="4101" dirty="0" err="1">
                <a:solidFill>
                  <a:srgbClr val="000000"/>
                </a:solidFill>
                <a:latin typeface="Satisfy"/>
              </a:rPr>
              <a:t>віки</a:t>
            </a:r>
            <a:r>
              <a:rPr lang="en-US" sz="4101" dirty="0">
                <a:solidFill>
                  <a:srgbClr val="000000"/>
                </a:solidFill>
                <a:latin typeface="Satisfy"/>
              </a:rPr>
              <a:t> - </a:t>
            </a:r>
            <a:r>
              <a:rPr lang="en-US" sz="4101" dirty="0" err="1">
                <a:solidFill>
                  <a:srgbClr val="000000"/>
                </a:solidFill>
                <a:latin typeface="Satisfy"/>
              </a:rPr>
              <a:t>виховуй</a:t>
            </a:r>
            <a:r>
              <a:rPr lang="en-US" sz="4101" dirty="0">
                <a:solidFill>
                  <a:srgbClr val="000000"/>
                </a:solidFill>
                <a:latin typeface="Satisfy"/>
              </a:rPr>
              <a:t> </a:t>
            </a:r>
            <a:r>
              <a:rPr lang="en-US" sz="4101" dirty="0" err="1">
                <a:solidFill>
                  <a:srgbClr val="000000"/>
                </a:solidFill>
                <a:latin typeface="Satisfy"/>
              </a:rPr>
              <a:t>дітей</a:t>
            </a:r>
            <a:endParaRPr lang="en-US" sz="4101" dirty="0">
              <a:solidFill>
                <a:srgbClr val="000000"/>
              </a:solidFill>
              <a:latin typeface="Satisfy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875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>
            <a:off x="0" y="5642152"/>
            <a:ext cx="18288000" cy="315883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rcRect t="428" r="36161" b="4617"/>
          <a:stretch>
            <a:fillRect/>
          </a:stretch>
        </p:blipFill>
        <p:spPr>
          <a:xfrm>
            <a:off x="3726454" y="2763575"/>
            <a:ext cx="10835092" cy="11523139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5778627" y="1028700"/>
            <a:ext cx="6730746" cy="411480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4457334" y="5565952"/>
            <a:ext cx="8465863" cy="359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41"/>
              </a:lnSpc>
            </a:pPr>
            <a:r>
              <a:rPr lang="en-US" sz="4101">
                <a:solidFill>
                  <a:srgbClr val="000000"/>
                </a:solidFill>
                <a:latin typeface="Satisfy"/>
              </a:rPr>
              <a:t>Мої плани розраховані на віки.</a:t>
            </a:r>
          </a:p>
          <a:p>
            <a:pPr>
              <a:lnSpc>
                <a:spcPts val="5741"/>
              </a:lnSpc>
              <a:spcBef>
                <a:spcPct val="0"/>
              </a:spcBef>
            </a:pPr>
            <a:r>
              <a:rPr lang="en-US" sz="4101">
                <a:solidFill>
                  <a:srgbClr val="000000"/>
                </a:solidFill>
                <a:latin typeface="Satisfy"/>
              </a:rPr>
              <a:t>І тому головним моїм завданням є: навчання і виховання дітей - майбутнього нашої України.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881</Words>
  <Application>Microsoft Office PowerPoint</Application>
  <PresentationFormat>Довільний</PresentationFormat>
  <Paragraphs>117</Paragraphs>
  <Slides>36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36</vt:i4>
      </vt:variant>
    </vt:vector>
  </HeadingPairs>
  <TitlesOfParts>
    <vt:vector size="42" baseType="lpstr">
      <vt:lpstr>Arial</vt:lpstr>
      <vt:lpstr>Advent Pro Bold</vt:lpstr>
      <vt:lpstr>Calibri</vt:lpstr>
      <vt:lpstr>Marykate</vt:lpstr>
      <vt:lpstr>Satisfy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Brown Doodle Company profile Presentation</dc:title>
  <cp:lastModifiedBy>Natalya</cp:lastModifiedBy>
  <cp:revision>2</cp:revision>
  <dcterms:created xsi:type="dcterms:W3CDTF">2006-08-16T00:00:00Z</dcterms:created>
  <dcterms:modified xsi:type="dcterms:W3CDTF">2022-12-03T11:12:46Z</dcterms:modified>
  <dc:identifier>DAFTE-aIOZ8</dc:identifier>
</cp:coreProperties>
</file>