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drawingml.diagramData+xml" PartName="/ppt/diagrams/data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13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1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16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8.xml"/>
  <Override ContentType="application/vnd.openxmlformats-officedocument.presentationml.presentation.main+xml" PartName="/ppt/presentation.xml"/>
  <Override ContentType="application/vnd.ms-office.drawingml.diagramDrawing+xml" PartName="/ppt/diagrams/drawing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drawingml.diagramLayout+xml" PartName="/ppt/diagrams/layout1.xml"/>
  <Override ContentType="application/vnd.openxmlformats-officedocument.drawingml.diagramStyle+xml" PartName="/ppt/diagrams/quickStyle1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1.xml"/>
  <Override ContentType="application/vnd.openxmlformats-officedocument.drawingml.diagramColors+xml" PartName="/ppt/diagrams/color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858000" cy="9144000"/>
  <p:defaultTextStyle>
    <a:defPPr lvl="0">
      <a:defRPr lang="uk-UA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5D6136-7234-4834-B221-07241634A306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6E90CE76-6D4E-4696-BD9C-E706B20F87F7}">
      <dgm:prSet phldrT="[Текст]"/>
      <dgm:spPr>
        <a:solidFill>
          <a:srgbClr val="202EE2"/>
        </a:solidFill>
        <a:ln>
          <a:solidFill>
            <a:srgbClr val="FFC000"/>
          </a:solidFill>
        </a:ln>
      </dgm:spPr>
      <dgm:t>
        <a:bodyPr/>
        <a:lstStyle/>
        <a:p>
          <a:r>
            <a: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перший (високий)</a:t>
          </a:r>
        </a:p>
      </dgm:t>
    </dgm:pt>
    <dgm:pt modelId="{06F59A2F-6499-4A6F-9452-CA226BFF36A3}" type="parTrans" cxnId="{B1F25A46-C81F-49E6-9FCF-5DCF60B4C7C6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B1B86B-0FF1-4506-B5BD-58BA5EB786B0}" type="sibTrans" cxnId="{B1F25A46-C81F-49E6-9FCF-5DCF60B4C7C6}">
      <dgm:prSet/>
      <dgm:spPr>
        <a:solidFill>
          <a:srgbClr val="202EE2"/>
        </a:solidFill>
        <a:ln w="28575">
          <a:solidFill>
            <a:srgbClr val="FFC000"/>
          </a:solidFill>
        </a:ln>
      </dgm:spPr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DD3026-2690-4A29-8C9B-E83C25B8D6B1}">
      <dgm:prSet phldrT="[Текст]"/>
      <dgm:spPr>
        <a:solidFill>
          <a:srgbClr val="FFC000"/>
        </a:solidFill>
        <a:ln>
          <a:solidFill>
            <a:srgbClr val="202EE2"/>
          </a:solidFill>
        </a:ln>
      </dgm:spPr>
      <dgm:t>
        <a:bodyPr/>
        <a:lstStyle/>
        <a:p>
          <a:r>
            <a: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другий (достатній)</a:t>
          </a:r>
        </a:p>
      </dgm:t>
    </dgm:pt>
    <dgm:pt modelId="{F341A403-24CE-430E-A34D-53DA46479FC3}" type="parTrans" cxnId="{B378306C-E79D-4EA2-9AF6-109114858242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6CDEDA-4CEC-4AAF-A57D-AF1CDA83EDCE}" type="sibTrans" cxnId="{B378306C-E79D-4EA2-9AF6-109114858242}">
      <dgm:prSet/>
      <dgm:spPr>
        <a:solidFill>
          <a:srgbClr val="202EE2"/>
        </a:solidFill>
        <a:ln w="28575">
          <a:solidFill>
            <a:srgbClr val="FFC000"/>
          </a:solidFill>
        </a:ln>
      </dgm:spPr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5AA331-360B-41D2-AE99-28841AEABF43}">
      <dgm:prSet phldrT="[Текст]"/>
      <dgm:spPr>
        <a:solidFill>
          <a:srgbClr val="202EE2"/>
        </a:solidFill>
        <a:ln>
          <a:solidFill>
            <a:srgbClr val="FFC000"/>
          </a:solidFill>
        </a:ln>
      </dgm:spPr>
      <dgm:t>
        <a:bodyPr/>
        <a:lstStyle/>
        <a:p>
          <a:r>
            <a: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третій (вимагає покращення)</a:t>
          </a:r>
        </a:p>
      </dgm:t>
    </dgm:pt>
    <dgm:pt modelId="{C304D668-BC6F-4584-A8E3-E9DA6148A9C6}" type="parTrans" cxnId="{6826AFF0-31D5-4C46-81C9-4763C76232C0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39DCEE-CBE3-4EA5-AC48-F693621BB1A5}" type="sibTrans" cxnId="{6826AFF0-31D5-4C46-81C9-4763C76232C0}">
      <dgm:prSet/>
      <dgm:spPr>
        <a:solidFill>
          <a:srgbClr val="202EE2"/>
        </a:solidFill>
        <a:ln w="28575">
          <a:solidFill>
            <a:srgbClr val="FFC000"/>
          </a:solidFill>
        </a:ln>
      </dgm:spPr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6C4E71-B426-4FE3-9576-CD243E1C2F20}">
      <dgm:prSet/>
      <dgm:spPr>
        <a:solidFill>
          <a:srgbClr val="FFC000"/>
        </a:solidFill>
        <a:ln>
          <a:solidFill>
            <a:srgbClr val="202EE2"/>
          </a:solidFill>
        </a:ln>
      </dgm:spPr>
      <dgm:t>
        <a:bodyPr/>
        <a:lstStyle/>
        <a:p>
          <a:r>
            <a: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четвертий (низький)</a:t>
          </a:r>
        </a:p>
      </dgm:t>
    </dgm:pt>
    <dgm:pt modelId="{2B4B9AF9-230A-4AF7-93CF-D2BD07838CE0}" type="parTrans" cxnId="{C7B0DBF2-7772-4099-AC44-5C95F9A0966D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771AA4-740A-4CEA-B38A-F41D2918B722}" type="sibTrans" cxnId="{C7B0DBF2-7772-4099-AC44-5C95F9A0966D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6AFB7F-1E28-403B-9DCE-9D44B2924B58}" type="pres">
      <dgm:prSet presAssocID="{775D6136-7234-4834-B221-07241634A306}" presName="Name0" presStyleCnt="0">
        <dgm:presLayoutVars>
          <dgm:dir/>
          <dgm:resizeHandles val="exact"/>
        </dgm:presLayoutVars>
      </dgm:prSet>
      <dgm:spPr/>
    </dgm:pt>
    <dgm:pt modelId="{A31E1E4F-CC1E-4F59-A200-8AC30BFA0144}" type="pres">
      <dgm:prSet presAssocID="{6E90CE76-6D4E-4696-BD9C-E706B20F87F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67CE41C-70FE-4144-BC8F-4465B93091A0}" type="pres">
      <dgm:prSet presAssocID="{09B1B86B-0FF1-4506-B5BD-58BA5EB786B0}" presName="sibTrans" presStyleLbl="sibTrans2D1" presStyleIdx="0" presStyleCnt="3"/>
      <dgm:spPr/>
      <dgm:t>
        <a:bodyPr/>
        <a:lstStyle/>
        <a:p>
          <a:endParaRPr lang="uk-UA"/>
        </a:p>
      </dgm:t>
    </dgm:pt>
    <dgm:pt modelId="{3FD02EED-16ED-4829-939B-423EB9CF868B}" type="pres">
      <dgm:prSet presAssocID="{09B1B86B-0FF1-4506-B5BD-58BA5EB786B0}" presName="connectorText" presStyleLbl="sibTrans2D1" presStyleIdx="0" presStyleCnt="3"/>
      <dgm:spPr/>
      <dgm:t>
        <a:bodyPr/>
        <a:lstStyle/>
        <a:p>
          <a:endParaRPr lang="uk-UA"/>
        </a:p>
      </dgm:t>
    </dgm:pt>
    <dgm:pt modelId="{A2A4EC79-B884-40F3-BA7F-70C7732D51C5}" type="pres">
      <dgm:prSet presAssocID="{18DD3026-2690-4A29-8C9B-E83C25B8D6B1}" presName="node" presStyleLbl="node1" presStyleIdx="1" presStyleCnt="4" custLinFactNeighborY="311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ACF5470-E410-477B-8EC0-FBC01C433A25}" type="pres">
      <dgm:prSet presAssocID="{E46CDEDA-4CEC-4AAF-A57D-AF1CDA83EDCE}" presName="sibTrans" presStyleLbl="sibTrans2D1" presStyleIdx="1" presStyleCnt="3"/>
      <dgm:spPr/>
      <dgm:t>
        <a:bodyPr/>
        <a:lstStyle/>
        <a:p>
          <a:endParaRPr lang="uk-UA"/>
        </a:p>
      </dgm:t>
    </dgm:pt>
    <dgm:pt modelId="{9FD3655F-E162-4F68-8597-1BBFB5D44F05}" type="pres">
      <dgm:prSet presAssocID="{E46CDEDA-4CEC-4AAF-A57D-AF1CDA83EDCE}" presName="connectorText" presStyleLbl="sibTrans2D1" presStyleIdx="1" presStyleCnt="3"/>
      <dgm:spPr/>
      <dgm:t>
        <a:bodyPr/>
        <a:lstStyle/>
        <a:p>
          <a:endParaRPr lang="uk-UA"/>
        </a:p>
      </dgm:t>
    </dgm:pt>
    <dgm:pt modelId="{85F2F636-1724-464A-B7DF-A4AD9562EA34}" type="pres">
      <dgm:prSet presAssocID="{5F5AA331-360B-41D2-AE99-28841AEABF4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4E083A2-D736-46D8-B294-B3B286EE3892}" type="pres">
      <dgm:prSet presAssocID="{B239DCEE-CBE3-4EA5-AC48-F693621BB1A5}" presName="sibTrans" presStyleLbl="sibTrans2D1" presStyleIdx="2" presStyleCnt="3"/>
      <dgm:spPr/>
      <dgm:t>
        <a:bodyPr/>
        <a:lstStyle/>
        <a:p>
          <a:endParaRPr lang="uk-UA"/>
        </a:p>
      </dgm:t>
    </dgm:pt>
    <dgm:pt modelId="{52CD0773-3E5F-456A-9D08-3CC5DEBB26DE}" type="pres">
      <dgm:prSet presAssocID="{B239DCEE-CBE3-4EA5-AC48-F693621BB1A5}" presName="connectorText" presStyleLbl="sibTrans2D1" presStyleIdx="2" presStyleCnt="3"/>
      <dgm:spPr/>
      <dgm:t>
        <a:bodyPr/>
        <a:lstStyle/>
        <a:p>
          <a:endParaRPr lang="uk-UA"/>
        </a:p>
      </dgm:t>
    </dgm:pt>
    <dgm:pt modelId="{D6605A39-DF99-4F8C-8E45-3113979C3402}" type="pres">
      <dgm:prSet presAssocID="{336C4E71-B426-4FE3-9576-CD243E1C2F2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9F8ED287-6AE4-4A00-8F42-53704D22E27C}" type="presOf" srcId="{5F5AA331-360B-41D2-AE99-28841AEABF43}" destId="{85F2F636-1724-464A-B7DF-A4AD9562EA34}" srcOrd="0" destOrd="0" presId="urn:microsoft.com/office/officeart/2005/8/layout/process1"/>
    <dgm:cxn modelId="{B1F25A46-C81F-49E6-9FCF-5DCF60B4C7C6}" srcId="{775D6136-7234-4834-B221-07241634A306}" destId="{6E90CE76-6D4E-4696-BD9C-E706B20F87F7}" srcOrd="0" destOrd="0" parTransId="{06F59A2F-6499-4A6F-9452-CA226BFF36A3}" sibTransId="{09B1B86B-0FF1-4506-B5BD-58BA5EB786B0}"/>
    <dgm:cxn modelId="{B378306C-E79D-4EA2-9AF6-109114858242}" srcId="{775D6136-7234-4834-B221-07241634A306}" destId="{18DD3026-2690-4A29-8C9B-E83C25B8D6B1}" srcOrd="1" destOrd="0" parTransId="{F341A403-24CE-430E-A34D-53DA46479FC3}" sibTransId="{E46CDEDA-4CEC-4AAF-A57D-AF1CDA83EDCE}"/>
    <dgm:cxn modelId="{9827BABF-15FE-4196-AC7D-2C55CEE5797A}" type="presOf" srcId="{09B1B86B-0FF1-4506-B5BD-58BA5EB786B0}" destId="{3FD02EED-16ED-4829-939B-423EB9CF868B}" srcOrd="1" destOrd="0" presId="urn:microsoft.com/office/officeart/2005/8/layout/process1"/>
    <dgm:cxn modelId="{657D4A24-30A4-451B-A58F-B9C7F4B9BCC7}" type="presOf" srcId="{09B1B86B-0FF1-4506-B5BD-58BA5EB786B0}" destId="{067CE41C-70FE-4144-BC8F-4465B93091A0}" srcOrd="0" destOrd="0" presId="urn:microsoft.com/office/officeart/2005/8/layout/process1"/>
    <dgm:cxn modelId="{B4EB917E-B59E-47C7-B352-9C9DF9364D07}" type="presOf" srcId="{B239DCEE-CBE3-4EA5-AC48-F693621BB1A5}" destId="{52CD0773-3E5F-456A-9D08-3CC5DEBB26DE}" srcOrd="1" destOrd="0" presId="urn:microsoft.com/office/officeart/2005/8/layout/process1"/>
    <dgm:cxn modelId="{6A973620-4B34-487B-9BDE-26AA44F245B9}" type="presOf" srcId="{E46CDEDA-4CEC-4AAF-A57D-AF1CDA83EDCE}" destId="{0ACF5470-E410-477B-8EC0-FBC01C433A25}" srcOrd="0" destOrd="0" presId="urn:microsoft.com/office/officeart/2005/8/layout/process1"/>
    <dgm:cxn modelId="{E26EE0D0-CE2A-41F7-B456-45BDA0C35C5B}" type="presOf" srcId="{336C4E71-B426-4FE3-9576-CD243E1C2F20}" destId="{D6605A39-DF99-4F8C-8E45-3113979C3402}" srcOrd="0" destOrd="0" presId="urn:microsoft.com/office/officeart/2005/8/layout/process1"/>
    <dgm:cxn modelId="{6826AFF0-31D5-4C46-81C9-4763C76232C0}" srcId="{775D6136-7234-4834-B221-07241634A306}" destId="{5F5AA331-360B-41D2-AE99-28841AEABF43}" srcOrd="2" destOrd="0" parTransId="{C304D668-BC6F-4584-A8E3-E9DA6148A9C6}" sibTransId="{B239DCEE-CBE3-4EA5-AC48-F693621BB1A5}"/>
    <dgm:cxn modelId="{FFC22349-780A-44DC-83A0-D66DC95A229A}" type="presOf" srcId="{18DD3026-2690-4A29-8C9B-E83C25B8D6B1}" destId="{A2A4EC79-B884-40F3-BA7F-70C7732D51C5}" srcOrd="0" destOrd="0" presId="urn:microsoft.com/office/officeart/2005/8/layout/process1"/>
    <dgm:cxn modelId="{79961C9C-DB34-4D9E-9F63-5ABDD5DBFF18}" type="presOf" srcId="{E46CDEDA-4CEC-4AAF-A57D-AF1CDA83EDCE}" destId="{9FD3655F-E162-4F68-8597-1BBFB5D44F05}" srcOrd="1" destOrd="0" presId="urn:microsoft.com/office/officeart/2005/8/layout/process1"/>
    <dgm:cxn modelId="{C7B0DBF2-7772-4099-AC44-5C95F9A0966D}" srcId="{775D6136-7234-4834-B221-07241634A306}" destId="{336C4E71-B426-4FE3-9576-CD243E1C2F20}" srcOrd="3" destOrd="0" parTransId="{2B4B9AF9-230A-4AF7-93CF-D2BD07838CE0}" sibTransId="{71771AA4-740A-4CEA-B38A-F41D2918B722}"/>
    <dgm:cxn modelId="{BEAC784E-2EA0-4279-AECA-C4A1CC3C09C4}" type="presOf" srcId="{6E90CE76-6D4E-4696-BD9C-E706B20F87F7}" destId="{A31E1E4F-CC1E-4F59-A200-8AC30BFA0144}" srcOrd="0" destOrd="0" presId="urn:microsoft.com/office/officeart/2005/8/layout/process1"/>
    <dgm:cxn modelId="{ABEA7089-A223-4191-94A9-88F83E28DB1C}" type="presOf" srcId="{B239DCEE-CBE3-4EA5-AC48-F693621BB1A5}" destId="{F4E083A2-D736-46D8-B294-B3B286EE3892}" srcOrd="0" destOrd="0" presId="urn:microsoft.com/office/officeart/2005/8/layout/process1"/>
    <dgm:cxn modelId="{4F77F37D-1C86-431A-AB84-6204D880C824}" type="presOf" srcId="{775D6136-7234-4834-B221-07241634A306}" destId="{426AFB7F-1E28-403B-9DCE-9D44B2924B58}" srcOrd="0" destOrd="0" presId="urn:microsoft.com/office/officeart/2005/8/layout/process1"/>
    <dgm:cxn modelId="{23EDC6F9-657F-4A70-906E-70F8C6ED0C5E}" type="presParOf" srcId="{426AFB7F-1E28-403B-9DCE-9D44B2924B58}" destId="{A31E1E4F-CC1E-4F59-A200-8AC30BFA0144}" srcOrd="0" destOrd="0" presId="urn:microsoft.com/office/officeart/2005/8/layout/process1"/>
    <dgm:cxn modelId="{213C92D4-F2D6-496A-BEF7-C217E6B0905F}" type="presParOf" srcId="{426AFB7F-1E28-403B-9DCE-9D44B2924B58}" destId="{067CE41C-70FE-4144-BC8F-4465B93091A0}" srcOrd="1" destOrd="0" presId="urn:microsoft.com/office/officeart/2005/8/layout/process1"/>
    <dgm:cxn modelId="{AD65BCC0-D3E1-4B97-91E7-610703C473E2}" type="presParOf" srcId="{067CE41C-70FE-4144-BC8F-4465B93091A0}" destId="{3FD02EED-16ED-4829-939B-423EB9CF868B}" srcOrd="0" destOrd="0" presId="urn:microsoft.com/office/officeart/2005/8/layout/process1"/>
    <dgm:cxn modelId="{31593193-1907-4F33-AADC-759934D4DC6F}" type="presParOf" srcId="{426AFB7F-1E28-403B-9DCE-9D44B2924B58}" destId="{A2A4EC79-B884-40F3-BA7F-70C7732D51C5}" srcOrd="2" destOrd="0" presId="urn:microsoft.com/office/officeart/2005/8/layout/process1"/>
    <dgm:cxn modelId="{A4BFB303-5569-4F25-98F5-E267C1658999}" type="presParOf" srcId="{426AFB7F-1E28-403B-9DCE-9D44B2924B58}" destId="{0ACF5470-E410-477B-8EC0-FBC01C433A25}" srcOrd="3" destOrd="0" presId="urn:microsoft.com/office/officeart/2005/8/layout/process1"/>
    <dgm:cxn modelId="{8990AB25-EC4A-473C-9C43-9CEF0D9F3146}" type="presParOf" srcId="{0ACF5470-E410-477B-8EC0-FBC01C433A25}" destId="{9FD3655F-E162-4F68-8597-1BBFB5D44F05}" srcOrd="0" destOrd="0" presId="urn:microsoft.com/office/officeart/2005/8/layout/process1"/>
    <dgm:cxn modelId="{7D488951-616E-48C7-B1AB-524940DA40A4}" type="presParOf" srcId="{426AFB7F-1E28-403B-9DCE-9D44B2924B58}" destId="{85F2F636-1724-464A-B7DF-A4AD9562EA34}" srcOrd="4" destOrd="0" presId="urn:microsoft.com/office/officeart/2005/8/layout/process1"/>
    <dgm:cxn modelId="{B7A06159-A8A7-4A32-938B-5E37F5F3398B}" type="presParOf" srcId="{426AFB7F-1E28-403B-9DCE-9D44B2924B58}" destId="{F4E083A2-D736-46D8-B294-B3B286EE3892}" srcOrd="5" destOrd="0" presId="urn:microsoft.com/office/officeart/2005/8/layout/process1"/>
    <dgm:cxn modelId="{15629880-765C-471D-84A1-D5C7C600D516}" type="presParOf" srcId="{F4E083A2-D736-46D8-B294-B3B286EE3892}" destId="{52CD0773-3E5F-456A-9D08-3CC5DEBB26DE}" srcOrd="0" destOrd="0" presId="urn:microsoft.com/office/officeart/2005/8/layout/process1"/>
    <dgm:cxn modelId="{5A8B9519-3BDF-420A-AA54-63DC50811E95}" type="presParOf" srcId="{426AFB7F-1E28-403B-9DCE-9D44B2924B58}" destId="{D6605A39-DF99-4F8C-8E45-3113979C3402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E1E4F-CC1E-4F59-A200-8AC30BFA0144}">
      <dsp:nvSpPr>
        <dsp:cNvPr id="0" name=""/>
        <dsp:cNvSpPr/>
      </dsp:nvSpPr>
      <dsp:spPr>
        <a:xfrm>
          <a:off x="3143" y="0"/>
          <a:ext cx="1374263" cy="820262"/>
        </a:xfrm>
        <a:prstGeom prst="roundRect">
          <a:avLst>
            <a:gd name="adj" fmla="val 10000"/>
          </a:avLst>
        </a:prstGeom>
        <a:solidFill>
          <a:srgbClr val="202EE2"/>
        </a:solidFill>
        <a:ln w="15875" cap="rnd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перший (високий)</a:t>
          </a:r>
        </a:p>
      </dsp:txBody>
      <dsp:txXfrm>
        <a:off x="27168" y="24025"/>
        <a:ext cx="1326213" cy="772212"/>
      </dsp:txXfrm>
    </dsp:sp>
    <dsp:sp modelId="{067CE41C-70FE-4144-BC8F-4465B93091A0}">
      <dsp:nvSpPr>
        <dsp:cNvPr id="0" name=""/>
        <dsp:cNvSpPr/>
      </dsp:nvSpPr>
      <dsp:spPr>
        <a:xfrm>
          <a:off x="1514832" y="239722"/>
          <a:ext cx="291343" cy="340817"/>
        </a:xfrm>
        <a:prstGeom prst="rightArrow">
          <a:avLst>
            <a:gd name="adj1" fmla="val 60000"/>
            <a:gd name="adj2" fmla="val 50000"/>
          </a:avLst>
        </a:prstGeom>
        <a:solidFill>
          <a:srgbClr val="202EE2"/>
        </a:solidFill>
        <a:ln w="28575">
          <a:solidFill>
            <a:srgbClr val="FFC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14832" y="307885"/>
        <a:ext cx="203940" cy="204491"/>
      </dsp:txXfrm>
    </dsp:sp>
    <dsp:sp modelId="{A2A4EC79-B884-40F3-BA7F-70C7732D51C5}">
      <dsp:nvSpPr>
        <dsp:cNvPr id="0" name=""/>
        <dsp:cNvSpPr/>
      </dsp:nvSpPr>
      <dsp:spPr>
        <a:xfrm>
          <a:off x="1927111" y="0"/>
          <a:ext cx="1374263" cy="820262"/>
        </a:xfrm>
        <a:prstGeom prst="roundRect">
          <a:avLst>
            <a:gd name="adj" fmla="val 10000"/>
          </a:avLst>
        </a:prstGeom>
        <a:solidFill>
          <a:srgbClr val="FFC000"/>
        </a:solidFill>
        <a:ln w="15875" cap="rnd" cmpd="sng" algn="ctr">
          <a:solidFill>
            <a:srgbClr val="202EE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другий (достатній)</a:t>
          </a:r>
        </a:p>
      </dsp:txBody>
      <dsp:txXfrm>
        <a:off x="1951136" y="24025"/>
        <a:ext cx="1326213" cy="772212"/>
      </dsp:txXfrm>
    </dsp:sp>
    <dsp:sp modelId="{0ACF5470-E410-477B-8EC0-FBC01C433A25}">
      <dsp:nvSpPr>
        <dsp:cNvPr id="0" name=""/>
        <dsp:cNvSpPr/>
      </dsp:nvSpPr>
      <dsp:spPr>
        <a:xfrm>
          <a:off x="3438801" y="239722"/>
          <a:ext cx="291343" cy="340817"/>
        </a:xfrm>
        <a:prstGeom prst="rightArrow">
          <a:avLst>
            <a:gd name="adj1" fmla="val 60000"/>
            <a:gd name="adj2" fmla="val 50000"/>
          </a:avLst>
        </a:prstGeom>
        <a:solidFill>
          <a:srgbClr val="202EE2"/>
        </a:solidFill>
        <a:ln w="28575">
          <a:solidFill>
            <a:srgbClr val="FFC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38801" y="307885"/>
        <a:ext cx="203940" cy="204491"/>
      </dsp:txXfrm>
    </dsp:sp>
    <dsp:sp modelId="{85F2F636-1724-464A-B7DF-A4AD9562EA34}">
      <dsp:nvSpPr>
        <dsp:cNvPr id="0" name=""/>
        <dsp:cNvSpPr/>
      </dsp:nvSpPr>
      <dsp:spPr>
        <a:xfrm>
          <a:off x="3851080" y="0"/>
          <a:ext cx="1374263" cy="820262"/>
        </a:xfrm>
        <a:prstGeom prst="roundRect">
          <a:avLst>
            <a:gd name="adj" fmla="val 10000"/>
          </a:avLst>
        </a:prstGeom>
        <a:solidFill>
          <a:srgbClr val="202EE2"/>
        </a:solidFill>
        <a:ln w="15875" cap="rnd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третій (вимагає покращення)</a:t>
          </a:r>
        </a:p>
      </dsp:txBody>
      <dsp:txXfrm>
        <a:off x="3875105" y="24025"/>
        <a:ext cx="1326213" cy="772212"/>
      </dsp:txXfrm>
    </dsp:sp>
    <dsp:sp modelId="{F4E083A2-D736-46D8-B294-B3B286EE3892}">
      <dsp:nvSpPr>
        <dsp:cNvPr id="0" name=""/>
        <dsp:cNvSpPr/>
      </dsp:nvSpPr>
      <dsp:spPr>
        <a:xfrm>
          <a:off x="5362770" y="239722"/>
          <a:ext cx="291343" cy="340817"/>
        </a:xfrm>
        <a:prstGeom prst="rightArrow">
          <a:avLst>
            <a:gd name="adj1" fmla="val 60000"/>
            <a:gd name="adj2" fmla="val 50000"/>
          </a:avLst>
        </a:prstGeom>
        <a:solidFill>
          <a:srgbClr val="202EE2"/>
        </a:solidFill>
        <a:ln w="28575">
          <a:solidFill>
            <a:srgbClr val="FFC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62770" y="307885"/>
        <a:ext cx="203940" cy="204491"/>
      </dsp:txXfrm>
    </dsp:sp>
    <dsp:sp modelId="{D6605A39-DF99-4F8C-8E45-3113979C3402}">
      <dsp:nvSpPr>
        <dsp:cNvPr id="0" name=""/>
        <dsp:cNvSpPr/>
      </dsp:nvSpPr>
      <dsp:spPr>
        <a:xfrm>
          <a:off x="5775049" y="0"/>
          <a:ext cx="1374263" cy="820262"/>
        </a:xfrm>
        <a:prstGeom prst="roundRect">
          <a:avLst>
            <a:gd name="adj" fmla="val 10000"/>
          </a:avLst>
        </a:prstGeom>
        <a:solidFill>
          <a:srgbClr val="FFC000"/>
        </a:solidFill>
        <a:ln w="15875" cap="rnd" cmpd="sng" algn="ctr">
          <a:solidFill>
            <a:srgbClr val="202EE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четвертий (низький)</a:t>
          </a:r>
        </a:p>
      </dsp:txBody>
      <dsp:txXfrm>
        <a:off x="5799074" y="24025"/>
        <a:ext cx="1326213" cy="7722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E192D3-0694-4F8B-AFF5-06AB53261271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93758A-9456-4A5C-98C2-282F592D6F9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5571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93758A-9456-4A5C-98C2-282F592D6F92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6081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93758A-9456-4A5C-98C2-282F592D6F92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1959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93758A-9456-4A5C-98C2-282F592D6F92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86836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93758A-9456-4A5C-98C2-282F592D6F92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8649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93758A-9456-4A5C-98C2-282F592D6F92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34990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93758A-9456-4A5C-98C2-282F592D6F92}" type="slidenum">
              <a:rPr lang="uk-UA" smtClean="0"/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42589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93758A-9456-4A5C-98C2-282F592D6F92}" type="slidenum">
              <a:rPr lang="uk-UA" smtClean="0"/>
              <a:t>16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0727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7265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6673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4781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8186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6918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1512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49738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5300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3743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0614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969177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7698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94355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29756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46332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4717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8974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sqe.gov.ua/law/pro-zabezpechennya-provedennya-instituc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nus.org.ua/wp-content/uploads/2021/08/Abetka_dyrektora_2021_SQE_SURGe.pdf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kuropatnykyschool/posts/pfbid0V8us9qhtpNcfphyiNGex4QYEnnAUXVY7TPzdQVQUMcE4oRaya8gk8TPji1Ejn6U5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758463" y="720970"/>
            <a:ext cx="9746150" cy="4056412"/>
          </a:xfrm>
        </p:spPr>
        <p:txBody>
          <a:bodyPr>
            <a:noAutofit/>
          </a:bodyPr>
          <a:lstStyle/>
          <a:p>
            <a:r>
              <a:rPr lang="uk-U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Етапи проведення процедури</a:t>
            </a:r>
            <a:br>
              <a:rPr lang="uk-U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r>
              <a:rPr lang="uk-U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uk-U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 створення робочої групи до прийняття управлінських рішень </a:t>
            </a:r>
            <a:br>
              <a:rPr lang="uk-U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(практичний кейс)</a:t>
            </a:r>
            <a:endParaRPr lang="uk-UA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ідзаголовок 4"/>
          <p:cNvSpPr>
            <a:spLocks noGrp="1"/>
          </p:cNvSpPr>
          <p:nvPr>
            <p:ph type="subTitle" idx="1"/>
          </p:nvPr>
        </p:nvSpPr>
        <p:spPr>
          <a:xfrm>
            <a:off x="8018585" y="4777379"/>
            <a:ext cx="3486027" cy="112628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Ольга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Жеребецька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Куропатницького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Бережанської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міської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ради</a:t>
            </a:r>
            <a:endPara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06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Етап 1. Прийняття рішення</a:t>
            </a:r>
            <a:endParaRPr lang="uk-UA" dirty="0"/>
          </a:p>
        </p:txBody>
      </p:sp>
      <p:grpSp>
        <p:nvGrpSpPr>
          <p:cNvPr id="4" name="Google Shape;669;p9"/>
          <p:cNvGrpSpPr/>
          <p:nvPr/>
        </p:nvGrpSpPr>
        <p:grpSpPr>
          <a:xfrm>
            <a:off x="4817826" y="2004382"/>
            <a:ext cx="5688632" cy="3253889"/>
            <a:chOff x="1749960" y="0"/>
            <a:chExt cx="6233759" cy="4795199"/>
          </a:xfrm>
        </p:grpSpPr>
        <p:sp>
          <p:nvSpPr>
            <p:cNvPr id="5" name="Google Shape;670;p9"/>
            <p:cNvSpPr/>
            <p:nvPr/>
          </p:nvSpPr>
          <p:spPr>
            <a:xfrm>
              <a:off x="5614891" y="3260735"/>
              <a:ext cx="2368828" cy="1534464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FFC000"/>
              </a:solidFill>
              <a:prstDash val="solid"/>
              <a:miter lim="8000"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6" name="Google Shape;671;p9"/>
            <p:cNvSpPr txBox="1"/>
            <p:nvPr/>
          </p:nvSpPr>
          <p:spPr>
            <a:xfrm>
              <a:off x="6359246" y="3479594"/>
              <a:ext cx="1590766" cy="10834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31" tIns="51431" rIns="51431" bIns="51431" anchor="t" anchorCtr="0">
              <a:noAutofit/>
            </a:bodyPr>
            <a:lstStyle/>
            <a:p>
              <a:pPr marL="128588" lvl="1" indent="-128588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5 вимог / правил</a:t>
              </a:r>
              <a:endParaRPr sz="13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128588" lvl="1" indent="-128588">
                <a:lnSpc>
                  <a:spcPct val="90000"/>
                </a:lnSpc>
                <a:spcBef>
                  <a:spcPts val="203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17 критеріїв</a:t>
              </a:r>
            </a:p>
            <a:p>
              <a:pPr marL="128588" lvl="1" indent="-128588">
                <a:lnSpc>
                  <a:spcPct val="90000"/>
                </a:lnSpc>
                <a:spcBef>
                  <a:spcPts val="203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32 індикатори</a:t>
              </a:r>
              <a:endParaRPr sz="13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" name="Google Shape;672;p9"/>
            <p:cNvSpPr/>
            <p:nvPr/>
          </p:nvSpPr>
          <p:spPr>
            <a:xfrm>
              <a:off x="1749960" y="3260735"/>
              <a:ext cx="2368828" cy="1534464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202EE2"/>
              </a:solidFill>
              <a:prstDash val="solid"/>
              <a:miter lim="8000"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8" name="Google Shape;673;p9"/>
            <p:cNvSpPr txBox="1"/>
            <p:nvPr/>
          </p:nvSpPr>
          <p:spPr>
            <a:xfrm>
              <a:off x="1783667" y="3395742"/>
              <a:ext cx="1590766" cy="10834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31" tIns="51431" rIns="51431" bIns="51431" anchor="t" anchorCtr="0">
              <a:noAutofit/>
            </a:bodyPr>
            <a:lstStyle/>
            <a:p>
              <a:pPr marL="128588" lvl="1" indent="-128588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3 вимоги / правила </a:t>
              </a:r>
              <a:endParaRPr sz="13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128588" lvl="1" indent="-128588">
                <a:lnSpc>
                  <a:spcPct val="90000"/>
                </a:lnSpc>
                <a:spcBef>
                  <a:spcPts val="203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7 критеріїв</a:t>
              </a:r>
            </a:p>
            <a:p>
              <a:pPr marL="128588" lvl="1" indent="-128588">
                <a:lnSpc>
                  <a:spcPct val="90000"/>
                </a:lnSpc>
                <a:spcBef>
                  <a:spcPts val="203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10 індикаторів</a:t>
              </a:r>
              <a:endParaRPr sz="13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" name="Google Shape;674;p9"/>
            <p:cNvSpPr/>
            <p:nvPr/>
          </p:nvSpPr>
          <p:spPr>
            <a:xfrm>
              <a:off x="5614891" y="0"/>
              <a:ext cx="2368828" cy="1534464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202EE2"/>
              </a:solidFill>
              <a:prstDash val="solid"/>
              <a:miter lim="8000"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10" name="Google Shape;675;p9"/>
            <p:cNvSpPr txBox="1"/>
            <p:nvPr/>
          </p:nvSpPr>
          <p:spPr>
            <a:xfrm>
              <a:off x="6359246" y="33707"/>
              <a:ext cx="1590766" cy="10834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31" tIns="51431" rIns="51431" bIns="51431" anchor="t" anchorCtr="0">
              <a:noAutofit/>
            </a:bodyPr>
            <a:lstStyle/>
            <a:p>
              <a:pPr marL="128588" lvl="1" indent="-128588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4 вимоги / правила</a:t>
              </a:r>
              <a:endParaRPr sz="13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128588" lvl="1" indent="-128588">
                <a:lnSpc>
                  <a:spcPct val="90000"/>
                </a:lnSpc>
                <a:spcBef>
                  <a:spcPts val="203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13 критеріїв</a:t>
              </a:r>
            </a:p>
            <a:p>
              <a:pPr marL="128588" lvl="1" indent="-128588">
                <a:lnSpc>
                  <a:spcPct val="90000"/>
                </a:lnSpc>
                <a:spcBef>
                  <a:spcPts val="203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15 індикаторів</a:t>
              </a:r>
              <a:endParaRPr sz="13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" name="Google Shape;676;p9"/>
            <p:cNvSpPr/>
            <p:nvPr/>
          </p:nvSpPr>
          <p:spPr>
            <a:xfrm>
              <a:off x="1749960" y="0"/>
              <a:ext cx="2368828" cy="1534464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FFC000"/>
              </a:solidFill>
              <a:prstDash val="solid"/>
              <a:miter lim="8000"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12" name="Google Shape;677;p9"/>
            <p:cNvSpPr txBox="1"/>
            <p:nvPr/>
          </p:nvSpPr>
          <p:spPr>
            <a:xfrm>
              <a:off x="1783667" y="33707"/>
              <a:ext cx="1590766" cy="10834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31" tIns="51431" rIns="51431" bIns="51431" anchor="t" anchorCtr="0">
              <a:noAutofit/>
            </a:bodyPr>
            <a:lstStyle/>
            <a:p>
              <a:pPr marL="128588" lvl="1" indent="-128588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3 вимоги / правила</a:t>
              </a:r>
              <a:endParaRPr sz="13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128588" lvl="1" indent="-128588">
                <a:lnSpc>
                  <a:spcPct val="90000"/>
                </a:lnSpc>
                <a:spcBef>
                  <a:spcPts val="203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15 критеріїв</a:t>
              </a:r>
            </a:p>
            <a:p>
              <a:pPr marL="128588" lvl="1" indent="-128588">
                <a:lnSpc>
                  <a:spcPct val="90000"/>
                </a:lnSpc>
                <a:spcBef>
                  <a:spcPts val="203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42 індикатори</a:t>
              </a:r>
              <a:endParaRPr sz="13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" name="Google Shape;678;p9"/>
            <p:cNvSpPr/>
            <p:nvPr/>
          </p:nvSpPr>
          <p:spPr>
            <a:xfrm>
              <a:off x="3110756" y="273325"/>
              <a:ext cx="1708130" cy="2076321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14" name="Google Shape;679;p9"/>
            <p:cNvSpPr txBox="1"/>
            <p:nvPr/>
          </p:nvSpPr>
          <p:spPr>
            <a:xfrm>
              <a:off x="3350706" y="881466"/>
              <a:ext cx="1468181" cy="1468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331" tIns="85331" rIns="85331" bIns="85331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uk-UA" sz="1200" b="1">
                  <a:solidFill>
                    <a:schemeClr val="bg1"/>
                  </a:solidFill>
                  <a:latin typeface="Times New Roman" panose="02020603050405020304" pitchFamily="18" charset="0"/>
                  <a:ea typeface="Arial"/>
                  <a:cs typeface="Times New Roman" panose="02020603050405020304" pitchFamily="18" charset="0"/>
                  <a:sym typeface="Arial"/>
                </a:rPr>
                <a:t>Освітнє середовище закладу освіти</a:t>
              </a:r>
              <a:endParaRPr sz="1200" b="1">
                <a:solidFill>
                  <a:schemeClr val="bg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5" name="Google Shape;680;p9"/>
            <p:cNvSpPr/>
            <p:nvPr/>
          </p:nvSpPr>
          <p:spPr>
            <a:xfrm rot="5400000">
              <a:off x="4720963" y="467154"/>
              <a:ext cx="2076321" cy="168866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16" name="Google Shape;681;p9"/>
            <p:cNvSpPr txBox="1"/>
            <p:nvPr/>
          </p:nvSpPr>
          <p:spPr>
            <a:xfrm>
              <a:off x="4914792" y="881466"/>
              <a:ext cx="1468181" cy="1468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331" tIns="85331" rIns="85331" bIns="85331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uk-UA" sz="1200" b="1" dirty="0">
                  <a:solidFill>
                    <a:srgbClr val="002060"/>
                  </a:solidFill>
                  <a:latin typeface="Times New Roman" panose="02020603050405020304" pitchFamily="18" charset="0"/>
                  <a:ea typeface="Arial"/>
                  <a:cs typeface="Times New Roman" panose="02020603050405020304" pitchFamily="18" charset="0"/>
                  <a:sym typeface="Arial"/>
                </a:rPr>
                <a:t>Педагогічна діяльність педагогічних працівників закладу освіти</a:t>
              </a:r>
              <a:endParaRPr sz="1200" b="1" dirty="0">
                <a:solidFill>
                  <a:srgbClr val="00206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" name="Google Shape;682;p9"/>
            <p:cNvSpPr/>
            <p:nvPr/>
          </p:nvSpPr>
          <p:spPr>
            <a:xfrm rot="10800000">
              <a:off x="4914792" y="2445551"/>
              <a:ext cx="1688662" cy="2076321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18" name="Google Shape;683;p9"/>
            <p:cNvSpPr txBox="1"/>
            <p:nvPr/>
          </p:nvSpPr>
          <p:spPr>
            <a:xfrm>
              <a:off x="4914792" y="2445551"/>
              <a:ext cx="1468181" cy="1468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331" tIns="85331" rIns="85331" bIns="85331" anchor="b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uk-UA" sz="1200" b="1">
                  <a:solidFill>
                    <a:schemeClr val="bg1"/>
                  </a:solidFill>
                  <a:latin typeface="Times New Roman" panose="02020603050405020304" pitchFamily="18" charset="0"/>
                  <a:ea typeface="Arial"/>
                  <a:cs typeface="Times New Roman" panose="02020603050405020304" pitchFamily="18" charset="0"/>
                  <a:sym typeface="Arial"/>
                </a:rPr>
                <a:t>Управлінські процеси закладу освіти  </a:t>
              </a:r>
              <a:endParaRPr sz="1200" b="1">
                <a:solidFill>
                  <a:schemeClr val="bg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9" name="Google Shape;684;p9"/>
            <p:cNvSpPr/>
            <p:nvPr/>
          </p:nvSpPr>
          <p:spPr>
            <a:xfrm rot="16200000">
              <a:off x="2926661" y="2629645"/>
              <a:ext cx="2076321" cy="1708131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20" name="Google Shape;685;p9"/>
            <p:cNvSpPr txBox="1"/>
            <p:nvPr/>
          </p:nvSpPr>
          <p:spPr>
            <a:xfrm>
              <a:off x="3350706" y="2445551"/>
              <a:ext cx="1468181" cy="1468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331" tIns="85331" rIns="85331" bIns="0" anchor="b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uk-UA" sz="1200" b="1" dirty="0">
                  <a:solidFill>
                    <a:srgbClr val="002060"/>
                  </a:solidFill>
                  <a:latin typeface="Times New Roman" panose="02020603050405020304" pitchFamily="18" charset="0"/>
                  <a:ea typeface="Arial"/>
                  <a:cs typeface="Times New Roman" panose="02020603050405020304" pitchFamily="18" charset="0"/>
                  <a:sym typeface="Arial"/>
                </a:rPr>
                <a:t>Система оцінювання здобувачів освіти закладу освіти</a:t>
              </a:r>
              <a:endParaRPr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Google Shape;686;p9"/>
            <p:cNvSpPr/>
            <p:nvPr/>
          </p:nvSpPr>
          <p:spPr>
            <a:xfrm>
              <a:off x="4622017" y="2160319"/>
              <a:ext cx="489645" cy="42577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522" y="60000"/>
                  </a:moveTo>
                  <a:lnTo>
                    <a:pt x="6522" y="60000"/>
                  </a:lnTo>
                  <a:cubicBezTo>
                    <a:pt x="6522" y="34374"/>
                    <a:pt x="25367" y="12492"/>
                    <a:pt x="51107" y="8231"/>
                  </a:cubicBezTo>
                  <a:cubicBezTo>
                    <a:pt x="76848" y="3970"/>
                    <a:pt x="101961" y="18574"/>
                    <a:pt x="110521" y="42783"/>
                  </a:cubicBezTo>
                  <a:lnTo>
                    <a:pt x="116427" y="42783"/>
                  </a:lnTo>
                  <a:lnTo>
                    <a:pt x="106957" y="60000"/>
                  </a:lnTo>
                  <a:lnTo>
                    <a:pt x="90340" y="42783"/>
                  </a:lnTo>
                  <a:lnTo>
                    <a:pt x="95921" y="42783"/>
                  </a:lnTo>
                  <a:lnTo>
                    <a:pt x="95921" y="42783"/>
                  </a:lnTo>
                  <a:cubicBezTo>
                    <a:pt x="87358" y="27416"/>
                    <a:pt x="68572" y="19475"/>
                    <a:pt x="50448" y="23561"/>
                  </a:cubicBezTo>
                  <a:cubicBezTo>
                    <a:pt x="32324" y="27648"/>
                    <a:pt x="19565" y="42702"/>
                    <a:pt x="19565" y="60000"/>
                  </a:cubicBezTo>
                  <a:close/>
                </a:path>
              </a:pathLst>
            </a:custGeom>
            <a:gradFill>
              <a:gsLst>
                <a:gs pos="0">
                  <a:srgbClr val="B5A794"/>
                </a:gs>
                <a:gs pos="80000">
                  <a:srgbClr val="EFDBC2"/>
                </a:gs>
                <a:gs pos="100000">
                  <a:srgbClr val="F0DCC3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22" name="Google Shape;687;p9"/>
            <p:cNvSpPr/>
            <p:nvPr/>
          </p:nvSpPr>
          <p:spPr>
            <a:xfrm rot="10800000">
              <a:off x="4622017" y="2236381"/>
              <a:ext cx="489645" cy="42577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522" y="60000"/>
                  </a:moveTo>
                  <a:lnTo>
                    <a:pt x="6522" y="60000"/>
                  </a:lnTo>
                  <a:cubicBezTo>
                    <a:pt x="6522" y="34374"/>
                    <a:pt x="25367" y="12492"/>
                    <a:pt x="51107" y="8231"/>
                  </a:cubicBezTo>
                  <a:cubicBezTo>
                    <a:pt x="76848" y="3970"/>
                    <a:pt x="101961" y="18574"/>
                    <a:pt x="110521" y="42783"/>
                  </a:cubicBezTo>
                  <a:lnTo>
                    <a:pt x="116427" y="42783"/>
                  </a:lnTo>
                  <a:lnTo>
                    <a:pt x="106957" y="60000"/>
                  </a:lnTo>
                  <a:lnTo>
                    <a:pt x="90340" y="42783"/>
                  </a:lnTo>
                  <a:lnTo>
                    <a:pt x="95921" y="42783"/>
                  </a:lnTo>
                  <a:lnTo>
                    <a:pt x="95921" y="42783"/>
                  </a:lnTo>
                  <a:cubicBezTo>
                    <a:pt x="87358" y="27416"/>
                    <a:pt x="68572" y="19475"/>
                    <a:pt x="50448" y="23561"/>
                  </a:cubicBezTo>
                  <a:cubicBezTo>
                    <a:pt x="32324" y="27648"/>
                    <a:pt x="19565" y="42702"/>
                    <a:pt x="19565" y="60000"/>
                  </a:cubicBezTo>
                  <a:close/>
                </a:path>
              </a:pathLst>
            </a:custGeom>
            <a:gradFill>
              <a:gsLst>
                <a:gs pos="0">
                  <a:srgbClr val="B5A794"/>
                </a:gs>
                <a:gs pos="80000">
                  <a:srgbClr val="EFDBC2"/>
                </a:gs>
                <a:gs pos="100000">
                  <a:srgbClr val="F0DCC3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</p:grpSp>
      <p:grpSp>
        <p:nvGrpSpPr>
          <p:cNvPr id="23" name="Google Shape;688;p9"/>
          <p:cNvGrpSpPr/>
          <p:nvPr/>
        </p:nvGrpSpPr>
        <p:grpSpPr>
          <a:xfrm>
            <a:off x="2337001" y="1984034"/>
            <a:ext cx="2210016" cy="3296630"/>
            <a:chOff x="0" y="0"/>
            <a:chExt cx="2239200" cy="5005080"/>
          </a:xfrm>
        </p:grpSpPr>
        <p:sp>
          <p:nvSpPr>
            <p:cNvPr id="24" name="Google Shape;689;p9"/>
            <p:cNvSpPr/>
            <p:nvPr/>
          </p:nvSpPr>
          <p:spPr>
            <a:xfrm>
              <a:off x="0" y="0"/>
              <a:ext cx="2239200" cy="1251270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  <a:ln w="28575">
              <a:solidFill>
                <a:srgbClr val="202EE2"/>
              </a:solidFill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25" name="Google Shape;690;p9"/>
            <p:cNvSpPr txBox="1"/>
            <p:nvPr/>
          </p:nvSpPr>
          <p:spPr>
            <a:xfrm>
              <a:off x="36648" y="36648"/>
              <a:ext cx="2165904" cy="117797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39994" tIns="39994" rIns="39994" bIns="39994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uk-UA" sz="10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15 вимог / правил</a:t>
              </a:r>
              <a:endParaRPr dirty="0">
                <a:solidFill>
                  <a:srgbClr val="002060"/>
                </a:solidFill>
              </a:endParaRPr>
            </a:p>
            <a:p>
              <a:pPr algn="ctr">
                <a:lnSpc>
                  <a:spcPct val="90000"/>
                </a:lnSpc>
                <a:spcBef>
                  <a:spcPts val="368"/>
                </a:spcBef>
                <a:spcAft>
                  <a:spcPts val="0"/>
                </a:spcAft>
              </a:pPr>
              <a:r>
                <a:rPr lang="uk-UA" sz="10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(певні настанови, поради  щодо забезпечення якості освітньої діяльності та якості освіти)</a:t>
              </a:r>
              <a:endParaRPr sz="10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6" name="Google Shape;691;p9"/>
            <p:cNvSpPr/>
            <p:nvPr/>
          </p:nvSpPr>
          <p:spPr>
            <a:xfrm rot="5400000">
              <a:off x="884986" y="1282551"/>
              <a:ext cx="469226" cy="56307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202EE2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27" name="Google Shape;692;p9"/>
            <p:cNvSpPr txBox="1"/>
            <p:nvPr/>
          </p:nvSpPr>
          <p:spPr>
            <a:xfrm>
              <a:off x="950678" y="1329473"/>
              <a:ext cx="337843" cy="3284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050">
                <a:solidFill>
                  <a:srgbClr val="FFFF00"/>
                </a:solidFill>
              </a:endParaRPr>
            </a:p>
          </p:txBody>
        </p:sp>
        <p:sp>
          <p:nvSpPr>
            <p:cNvPr id="28" name="Google Shape;693;p9"/>
            <p:cNvSpPr/>
            <p:nvPr/>
          </p:nvSpPr>
          <p:spPr>
            <a:xfrm>
              <a:off x="0" y="1876905"/>
              <a:ext cx="2239200" cy="1251270"/>
            </a:xfrm>
            <a:prstGeom prst="roundRect">
              <a:avLst>
                <a:gd name="adj" fmla="val 10000"/>
              </a:avLst>
            </a:prstGeom>
            <a:solidFill>
              <a:srgbClr val="202EE2"/>
            </a:solidFill>
            <a:ln w="28575">
              <a:solidFill>
                <a:srgbClr val="FFC000"/>
              </a:solidFill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29" name="Google Shape;694;p9"/>
            <p:cNvSpPr txBox="1"/>
            <p:nvPr/>
          </p:nvSpPr>
          <p:spPr>
            <a:xfrm>
              <a:off x="36648" y="1913553"/>
              <a:ext cx="2165904" cy="117797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39994" tIns="39994" rIns="39994" bIns="39994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uk-UA" sz="10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52 критерії </a:t>
              </a:r>
              <a:endParaRPr dirty="0">
                <a:solidFill>
                  <a:srgbClr val="002060"/>
                </a:solidFill>
              </a:endParaRPr>
            </a:p>
            <a:p>
              <a:pPr algn="ctr">
                <a:lnSpc>
                  <a:spcPct val="90000"/>
                </a:lnSpc>
                <a:spcBef>
                  <a:spcPts val="368"/>
                </a:spcBef>
                <a:spcAft>
                  <a:spcPts val="0"/>
                </a:spcAft>
              </a:pPr>
              <a:r>
                <a:rPr lang="uk-UA" sz="10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(мірило, інструмент для оцінювання окремих компонентів)</a:t>
              </a:r>
              <a:endParaRPr sz="10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0" name="Google Shape;695;p9"/>
            <p:cNvSpPr/>
            <p:nvPr/>
          </p:nvSpPr>
          <p:spPr>
            <a:xfrm rot="5400000">
              <a:off x="884986" y="3159456"/>
              <a:ext cx="469226" cy="56307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FFC000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31" name="Google Shape;696;p9"/>
            <p:cNvSpPr txBox="1"/>
            <p:nvPr/>
          </p:nvSpPr>
          <p:spPr>
            <a:xfrm>
              <a:off x="950678" y="3206378"/>
              <a:ext cx="337843" cy="3284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050" dirty="0">
                <a:solidFill>
                  <a:schemeClr val="dk1"/>
                </a:solidFill>
              </a:endParaRPr>
            </a:p>
          </p:txBody>
        </p:sp>
        <p:sp>
          <p:nvSpPr>
            <p:cNvPr id="32" name="Google Shape;697;p9"/>
            <p:cNvSpPr/>
            <p:nvPr/>
          </p:nvSpPr>
          <p:spPr>
            <a:xfrm>
              <a:off x="0" y="3753810"/>
              <a:ext cx="2239200" cy="1251270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  <a:ln w="28575">
              <a:solidFill>
                <a:srgbClr val="202EE2"/>
              </a:solidFill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dirty="0"/>
            </a:p>
          </p:txBody>
        </p:sp>
        <p:sp>
          <p:nvSpPr>
            <p:cNvPr id="33" name="Google Shape;698;p9"/>
            <p:cNvSpPr txBox="1"/>
            <p:nvPr/>
          </p:nvSpPr>
          <p:spPr>
            <a:xfrm>
              <a:off x="36648" y="3790458"/>
              <a:ext cx="2165904" cy="117797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39994" tIns="39994" rIns="39994" bIns="39994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uk-UA" sz="10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99 індикаторів </a:t>
              </a:r>
              <a:endParaRPr dirty="0">
                <a:solidFill>
                  <a:srgbClr val="002060"/>
                </a:solidFill>
              </a:endParaRPr>
            </a:p>
            <a:p>
              <a:pPr algn="ctr">
                <a:lnSpc>
                  <a:spcPct val="90000"/>
                </a:lnSpc>
                <a:spcBef>
                  <a:spcPts val="368"/>
                </a:spcBef>
                <a:spcAft>
                  <a:spcPts val="0"/>
                </a:spcAft>
              </a:pPr>
              <a:r>
                <a:rPr lang="uk-UA" sz="10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(показники, </a:t>
              </a:r>
              <a:endParaRPr dirty="0">
                <a:solidFill>
                  <a:srgbClr val="002060"/>
                </a:solidFill>
              </a:endParaRPr>
            </a:p>
            <a:p>
              <a:pPr algn="ctr">
                <a:lnSpc>
                  <a:spcPct val="90000"/>
                </a:lnSpc>
                <a:spcBef>
                  <a:spcPts val="368"/>
                </a:spcBef>
                <a:spcAft>
                  <a:spcPts val="0"/>
                </a:spcAft>
              </a:pPr>
              <a:r>
                <a:rPr lang="uk-UA" sz="10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що визначають зміст критеріїв)</a:t>
              </a:r>
              <a:endParaRPr sz="10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427177" y="5917223"/>
            <a:ext cx="5565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smtClean="0"/>
              <a:t>Джерело</a:t>
            </a:r>
            <a:r>
              <a:rPr lang="uk-UA" sz="1600" dirty="0" smtClean="0"/>
              <a:t>: Управління державної служби якості освіти у Тернопільській області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391896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1AED67B-B983-4C81-855F-8339F1B18246}"/>
              </a:ext>
            </a:extLst>
          </p:cNvPr>
          <p:cNvSpPr txBox="1"/>
          <p:nvPr/>
        </p:nvSpPr>
        <p:spPr>
          <a:xfrm>
            <a:off x="2505411" y="264147"/>
            <a:ext cx="8320513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e-Ukraine Bold"/>
                <a:ea typeface="Helvetica Neue"/>
                <a:cs typeface="Helvetica Neue"/>
                <a:sym typeface="Helvetica Neue"/>
              </a:rPr>
              <a:t>Процес </a:t>
            </a:r>
            <a:r>
              <a:rPr lang="uk-UA" sz="2000" b="1" dirty="0" smtClean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самооцінювання освітніх та управлінських процесів</a:t>
            </a:r>
            <a:endParaRPr kumimoji="0" lang="uk-UA" sz="20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e-Ukraine Bold"/>
              <a:ea typeface="Helvetica Neue"/>
              <a:cs typeface="Helvetica Neue"/>
              <a:sym typeface="Helvetica Neue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uk-UA" sz="2000" b="1" dirty="0">
                <a:solidFill>
                  <a:srgbClr val="202EE2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Нормативна та методична база</a:t>
            </a:r>
            <a:endParaRPr kumimoji="0" lang="uk-UA" sz="2000" b="1" i="0" u="none" strike="noStrike" cap="none" spc="0" normalizeH="0" baseline="0" dirty="0">
              <a:ln>
                <a:noFill/>
              </a:ln>
              <a:solidFill>
                <a:srgbClr val="202EE2"/>
              </a:solidFill>
              <a:effectLst/>
              <a:uFillTx/>
              <a:latin typeface="e-Ukraine Bold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3B534E-0540-4F02-878B-2E4F287B3E71}"/>
              </a:ext>
            </a:extLst>
          </p:cNvPr>
          <p:cNvSpPr txBox="1">
            <a:spLocks/>
          </p:cNvSpPr>
          <p:nvPr/>
        </p:nvSpPr>
        <p:spPr>
          <a:xfrm>
            <a:off x="2627350" y="1145787"/>
            <a:ext cx="8304081" cy="4925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uk-UA" b="1" u="sng" dirty="0" smtClean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Наказ </a:t>
            </a:r>
            <a:r>
              <a:rPr lang="uk-UA" b="1" u="sng" dirty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Державної служби якості освіти від 29.03.2021р. №01-11/25 «Про забезпечення проведення інституційних аудитів закладів загальної середньої освіти </a:t>
            </a:r>
            <a:r>
              <a:rPr lang="uk-UA" b="1" dirty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(у редакції наказу ДСЯО від 08.09.2021р. </a:t>
            </a:r>
            <a:r>
              <a:rPr lang="uk-UA" b="1" dirty="0" smtClean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№</a:t>
            </a:r>
            <a:r>
              <a:rPr lang="uk-UA" b="1" dirty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01-11/58</a:t>
            </a:r>
            <a:endParaRPr kumimoji="0" lang="uk-UA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e-Ukraine Bold"/>
              <a:ea typeface="Helvetica Neue"/>
              <a:cs typeface="Helvetica Neue"/>
              <a:sym typeface="Helvetica Neue"/>
            </a:endParaRPr>
          </a:p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uk-UA" u="sng" dirty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Містить:</a:t>
            </a:r>
          </a:p>
          <a:p>
            <a:pPr defTabSz="825500" fontAlgn="auto">
              <a:spcBef>
                <a:spcPts val="0"/>
              </a:spcBef>
              <a:spcAft>
                <a:spcPts val="600"/>
              </a:spcAft>
            </a:pPr>
            <a:r>
              <a:rPr lang="uk-UA" sz="1600" b="0" i="0" dirty="0">
                <a:solidFill>
                  <a:srgbClr val="002060"/>
                </a:solidFill>
                <a:effectLst/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600" b="1" i="1" dirty="0">
                <a:solidFill>
                  <a:srgbClr val="002060"/>
                </a:solidFill>
                <a:latin typeface="e-Ukraine Bold"/>
              </a:rPr>
              <a:t>Методику оцінювання</a:t>
            </a:r>
            <a:r>
              <a:rPr lang="uk-UA" sz="1600" dirty="0">
                <a:solidFill>
                  <a:srgbClr val="002060"/>
                </a:solidFill>
                <a:latin typeface="e-Ukraine Bold"/>
              </a:rPr>
              <a:t> освітніх і управлінських процесів під час інституційного аудиту</a:t>
            </a:r>
          </a:p>
          <a:p>
            <a:pPr defTabSz="825500" fontAlgn="auto">
              <a:spcBef>
                <a:spcPts val="0"/>
              </a:spcBef>
              <a:spcAft>
                <a:spcPts val="600"/>
              </a:spcAft>
            </a:pPr>
            <a:r>
              <a:rPr lang="uk-UA" sz="1600" b="0" i="0" dirty="0">
                <a:solidFill>
                  <a:srgbClr val="002060"/>
                </a:solidFill>
                <a:effectLst/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600" b="1" i="1" dirty="0">
                <a:solidFill>
                  <a:srgbClr val="002060"/>
                </a:solidFill>
                <a:latin typeface="e-Ukraine Bold"/>
              </a:rPr>
              <a:t>Інструменти для збору інформації </a:t>
            </a:r>
            <a:r>
              <a:rPr lang="uk-UA" sz="1600" dirty="0">
                <a:solidFill>
                  <a:srgbClr val="002060"/>
                </a:solidFill>
                <a:latin typeface="e-Ukraine Bold"/>
              </a:rPr>
              <a:t>(анкети учнів, батьків, педагогічних працівників; перелік питань для </a:t>
            </a:r>
            <a:r>
              <a:rPr lang="uk-UA" sz="1600" dirty="0" err="1">
                <a:solidFill>
                  <a:srgbClr val="002060"/>
                </a:solidFill>
                <a:latin typeface="e-Ukraine Bold"/>
              </a:rPr>
              <a:t>інтерв</a:t>
            </a:r>
            <a:r>
              <a:rPr lang="en-US" sz="1600" dirty="0">
                <a:solidFill>
                  <a:srgbClr val="002060"/>
                </a:solidFill>
                <a:latin typeface="e-Ukraine Bold"/>
              </a:rPr>
              <a:t>’</a:t>
            </a:r>
            <a:r>
              <a:rPr lang="uk-UA" sz="1600" dirty="0">
                <a:solidFill>
                  <a:srgbClr val="002060"/>
                </a:solidFill>
                <a:latin typeface="e-Ukraine Bold"/>
              </a:rPr>
              <a:t>ю з керівником закладу освіти, заступниками керівника, практичним психологом/соціальним педагогом, представником учнівського самоврядування; форма вивчення документації; форма вивчення педагогічної діяльності; форма спостереження за освітнім середовищем)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uk-UA" sz="1600" i="0" dirty="0">
                <a:solidFill>
                  <a:srgbClr val="002060"/>
                </a:solidFill>
                <a:effectLst/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600" b="1" i="1" dirty="0">
                <a:solidFill>
                  <a:srgbClr val="002060"/>
                </a:solidFill>
                <a:latin typeface="e-Ukraine Bold"/>
              </a:rPr>
              <a:t>Додаток 1. </a:t>
            </a:r>
            <a:r>
              <a:rPr lang="uk-UA" sz="1600" b="1" i="1" dirty="0">
                <a:solidFill>
                  <a:srgbClr val="002060"/>
                </a:solidFill>
                <a:effectLst/>
                <a:latin typeface="e-Ukraine Bold"/>
                <a:ea typeface="Times New Roman" panose="02020603050405020304" pitchFamily="18" charset="0"/>
              </a:rPr>
              <a:t>Узагальнена таблиця критеріїв</a:t>
            </a:r>
            <a:r>
              <a:rPr lang="uk-UA" sz="1600" dirty="0">
                <a:solidFill>
                  <a:srgbClr val="002060"/>
                </a:solidFill>
                <a:effectLst/>
                <a:latin typeface="e-Ukraine Bold"/>
                <a:ea typeface="Times New Roman" panose="02020603050405020304" pitchFamily="18" charset="0"/>
              </a:rPr>
              <a:t>, індикаторів та інструментарію для оцінювання освітніх і управлінських процесів закладу загальної середньої освіти та внутрішньої системи забезпечення якості освіти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600" dirty="0">
                <a:solidFill>
                  <a:srgbClr val="002060"/>
                </a:solidFill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600" b="1" i="1" dirty="0">
                <a:solidFill>
                  <a:srgbClr val="002060"/>
                </a:solidFill>
                <a:latin typeface="e-Ukraine Bold"/>
              </a:rPr>
              <a:t>Додаток 2. </a:t>
            </a:r>
            <a:r>
              <a:rPr lang="uk-UA" sz="1600" b="1" i="1" dirty="0">
                <a:solidFill>
                  <a:srgbClr val="002060"/>
                </a:solidFill>
                <a:latin typeface="e-Ukraine Bold"/>
                <a:ea typeface="Times New Roman" panose="02020603050405020304" pitchFamily="18" charset="0"/>
              </a:rPr>
              <a:t>Орієнтовані рівні оцінювання </a:t>
            </a:r>
            <a:r>
              <a:rPr lang="uk-UA" sz="1600" dirty="0">
                <a:solidFill>
                  <a:srgbClr val="002060"/>
                </a:solidFill>
                <a:latin typeface="e-Ukraine Bold"/>
                <a:ea typeface="Times New Roman" panose="02020603050405020304" pitchFamily="18" charset="0"/>
              </a:rPr>
              <a:t>закладу загальної середньої освіти щодо дотримання вимоги/правила організації освітніх і управлінських процесів закладу освіти та внутрішньої системи забезпечення якості освіти</a:t>
            </a:r>
            <a:endParaRPr kumimoji="0" lang="uk-UA" b="1" cap="none" spc="0" normalizeH="0" baseline="0" dirty="0">
              <a:ln>
                <a:noFill/>
              </a:ln>
              <a:solidFill>
                <a:srgbClr val="002060"/>
              </a:solidFill>
              <a:uFillTx/>
              <a:latin typeface="e-Ukraine Bold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79390" y="6273225"/>
            <a:ext cx="5565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smtClean="0"/>
              <a:t>Джерело</a:t>
            </a:r>
            <a:r>
              <a:rPr lang="uk-UA" sz="1600" dirty="0" smtClean="0"/>
              <a:t>: Управління державної служби якості освіти у Тернопільській області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251256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1AED67B-B983-4C81-855F-8339F1B18246}"/>
              </a:ext>
            </a:extLst>
          </p:cNvPr>
          <p:cNvSpPr txBox="1"/>
          <p:nvPr/>
        </p:nvSpPr>
        <p:spPr>
          <a:xfrm>
            <a:off x="1902360" y="141051"/>
            <a:ext cx="8320513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e-Ukraine Bold"/>
                <a:ea typeface="Helvetica Neue"/>
                <a:cs typeface="Helvetica Neue"/>
                <a:sym typeface="Helvetica Neue"/>
              </a:rPr>
              <a:t>Процес </a:t>
            </a:r>
            <a:r>
              <a:rPr lang="uk-UA" sz="2000" b="1" dirty="0" smtClean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самооцінювання освітніх та управлінських процесів</a:t>
            </a:r>
            <a:endParaRPr kumimoji="0" lang="uk-UA" sz="20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e-Ukraine Bold"/>
              <a:ea typeface="Helvetica Neue"/>
              <a:cs typeface="Helvetica Neue"/>
              <a:sym typeface="Helvetica Neue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uk-UA" sz="2000" b="1" dirty="0">
                <a:solidFill>
                  <a:srgbClr val="202EE2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Нормативна та методична база</a:t>
            </a:r>
            <a:endParaRPr kumimoji="0" lang="uk-UA" sz="2000" b="1" i="0" u="none" strike="noStrike" cap="none" spc="0" normalizeH="0" baseline="0" dirty="0">
              <a:ln>
                <a:noFill/>
              </a:ln>
              <a:solidFill>
                <a:srgbClr val="202EE2"/>
              </a:solidFill>
              <a:effectLst/>
              <a:uFillTx/>
              <a:latin typeface="e-Ukraine Bold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3B534E-0540-4F02-878B-2E4F287B3E71}"/>
              </a:ext>
            </a:extLst>
          </p:cNvPr>
          <p:cNvSpPr txBox="1"/>
          <p:nvPr/>
        </p:nvSpPr>
        <p:spPr>
          <a:xfrm>
            <a:off x="2213365" y="1060870"/>
            <a:ext cx="8304081" cy="48744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uk-UA" b="1" u="sng" dirty="0" smtClean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Абетка </a:t>
            </a:r>
            <a:r>
              <a:rPr lang="uk-UA" b="1" u="sng" dirty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для директора. Рекомендації до побудови внутрішньої системи забезпечення якості освіти у закладі загальної середньої освіти </a:t>
            </a:r>
            <a:r>
              <a:rPr lang="uk-UA" b="1" dirty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(друге видання, 2021р.)</a:t>
            </a:r>
            <a:endParaRPr kumimoji="0" lang="uk-UA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e-Ukraine Bold"/>
              <a:ea typeface="Helvetica Neue"/>
              <a:cs typeface="Helvetica Neue"/>
              <a:sym typeface="Helvetica Neue"/>
            </a:endParaRPr>
          </a:p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uk-UA" u="sng" dirty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Містить:</a:t>
            </a:r>
          </a:p>
          <a:p>
            <a:pPr defTabSz="825500" fontAlgn="auto">
              <a:spcBef>
                <a:spcPts val="0"/>
              </a:spcBef>
              <a:spcAft>
                <a:spcPts val="600"/>
              </a:spcAft>
            </a:pPr>
            <a:r>
              <a:rPr lang="uk-UA" sz="1600" b="0" i="0" dirty="0">
                <a:solidFill>
                  <a:srgbClr val="002060"/>
                </a:solidFill>
                <a:effectLst/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600" b="1" i="1" dirty="0">
                <a:solidFill>
                  <a:srgbClr val="002060"/>
                </a:solidFill>
                <a:latin typeface="e-Ukraine Bold"/>
              </a:rPr>
              <a:t>Розділ 1. З</a:t>
            </a:r>
            <a:r>
              <a:rPr lang="uk-UA" sz="1600" dirty="0">
                <a:solidFill>
                  <a:srgbClr val="002060"/>
                </a:solidFill>
                <a:latin typeface="e-Ukraine Bold"/>
              </a:rPr>
              <a:t>агальні алгоритми побудови внутрішньої системи забезпечення якості, вивчення і оцінювання якості освітніх та управлінських процесів у закладі.</a:t>
            </a:r>
          </a:p>
          <a:p>
            <a:pPr defTabSz="825500" fontAlgn="auto">
              <a:spcBef>
                <a:spcPts val="0"/>
              </a:spcBef>
              <a:spcAft>
                <a:spcPts val="600"/>
              </a:spcAft>
            </a:pPr>
            <a:r>
              <a:rPr lang="uk-UA" sz="1600" b="0" i="0" dirty="0">
                <a:solidFill>
                  <a:srgbClr val="002060"/>
                </a:solidFill>
                <a:effectLst/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600" b="1" i="1" dirty="0">
                <a:solidFill>
                  <a:srgbClr val="002060"/>
                </a:solidFill>
                <a:latin typeface="e-Ukraine Bold"/>
              </a:rPr>
              <a:t>Розділ 2. О</a:t>
            </a:r>
            <a:r>
              <a:rPr lang="uk-UA" sz="1600" dirty="0">
                <a:solidFill>
                  <a:srgbClr val="002060"/>
                </a:solidFill>
                <a:latin typeface="e-Ukraine Bold"/>
              </a:rPr>
              <a:t>пис методів збору інформації та інструментів, які можна використовувати для вивчення освітніх та управлінських процесів у закладі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uk-UA" sz="1600" i="0" dirty="0">
                <a:solidFill>
                  <a:srgbClr val="002060"/>
                </a:solidFill>
                <a:effectLst/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600" b="1" i="1" dirty="0">
                <a:solidFill>
                  <a:srgbClr val="002060"/>
                </a:solidFill>
                <a:latin typeface="e-Ukraine Bold"/>
              </a:rPr>
              <a:t>Розділ 3. О</a:t>
            </a:r>
            <a:r>
              <a:rPr lang="uk-UA" sz="1600" dirty="0">
                <a:solidFill>
                  <a:srgbClr val="002060"/>
                </a:solidFill>
                <a:latin typeface="e-Ukraine Bold"/>
              </a:rPr>
              <a:t>пис критеріїв, за якими заклад може вивчати та оцінювати управлінські й освітні процеси</a:t>
            </a:r>
            <a:r>
              <a:rPr lang="ru-RU" sz="1600" dirty="0">
                <a:solidFill>
                  <a:srgbClr val="002060"/>
                </a:solidFill>
                <a:latin typeface="e-Ukraine Bold"/>
              </a:rPr>
              <a:t>.</a:t>
            </a:r>
            <a:endParaRPr lang="uk-UA" sz="1600" dirty="0">
              <a:solidFill>
                <a:srgbClr val="002060"/>
              </a:solidFill>
              <a:effectLst/>
              <a:latin typeface="e-Ukraine Bold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600" dirty="0">
                <a:solidFill>
                  <a:srgbClr val="002060"/>
                </a:solidFill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600" b="1" i="1" dirty="0">
                <a:solidFill>
                  <a:srgbClr val="002060"/>
                </a:solidFill>
                <a:latin typeface="e-Ukraine Bold"/>
              </a:rPr>
              <a:t>Додаток 1. </a:t>
            </a:r>
            <a:r>
              <a:rPr lang="ru-RU" sz="1600" dirty="0">
                <a:solidFill>
                  <a:srgbClr val="002060"/>
                </a:solidFill>
                <a:latin typeface="e-Ukraine Bold"/>
              </a:rPr>
              <a:t>Правила, </a:t>
            </a:r>
            <a:r>
              <a:rPr lang="uk-UA" sz="1600" dirty="0">
                <a:solidFill>
                  <a:srgbClr val="002060"/>
                </a:solidFill>
                <a:latin typeface="e-Ukraine Bold"/>
              </a:rPr>
              <a:t>критерії та індикатори оцінювання освітньої діяльності </a:t>
            </a:r>
            <a:r>
              <a:rPr lang="ru-RU" sz="1600" dirty="0">
                <a:solidFill>
                  <a:srgbClr val="002060"/>
                </a:solidFill>
                <a:latin typeface="e-Ukraine Bold"/>
              </a:rPr>
              <a:t>закладу освіти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600" dirty="0">
                <a:solidFill>
                  <a:srgbClr val="002060"/>
                </a:solidFill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600" b="1" i="1" dirty="0">
                <a:solidFill>
                  <a:srgbClr val="002060"/>
                </a:solidFill>
                <a:latin typeface="e-Ukraine Bold"/>
              </a:rPr>
              <a:t>Додаток 2. </a:t>
            </a:r>
            <a:r>
              <a:rPr lang="uk-UA" sz="1600" dirty="0">
                <a:solidFill>
                  <a:srgbClr val="002060"/>
                </a:solidFill>
                <a:latin typeface="e-Ukraine Bold"/>
              </a:rPr>
              <a:t>Модель якісної школи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600" dirty="0">
                <a:solidFill>
                  <a:srgbClr val="002060"/>
                </a:solidFill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600" b="1" i="1" dirty="0">
                <a:solidFill>
                  <a:srgbClr val="002060"/>
                </a:solidFill>
                <a:latin typeface="e-Ukraine Bold"/>
              </a:rPr>
              <a:t>Додаток 3. </a:t>
            </a:r>
            <a:r>
              <a:rPr lang="uk-UA" sz="1600" dirty="0">
                <a:solidFill>
                  <a:srgbClr val="002060"/>
                </a:solidFill>
                <a:latin typeface="e-Ukraine Bold"/>
              </a:rPr>
              <a:t>Орієнтовний перелік запитань для самоаналізу</a:t>
            </a:r>
            <a:endParaRPr lang="uk-UA" sz="1600" b="1" i="1" dirty="0">
              <a:solidFill>
                <a:srgbClr val="002060"/>
              </a:solidFill>
              <a:latin typeface="e-Ukraine Bold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600" dirty="0">
                <a:solidFill>
                  <a:srgbClr val="002060"/>
                </a:solidFill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600" b="1" i="1" dirty="0">
                <a:solidFill>
                  <a:srgbClr val="002060"/>
                </a:solidFill>
                <a:latin typeface="e-Ukraine Bold"/>
              </a:rPr>
              <a:t>Додатки 4-8. Інструменти для збору інформації (</a:t>
            </a:r>
            <a:r>
              <a:rPr lang="uk-UA" sz="1600" dirty="0">
                <a:solidFill>
                  <a:srgbClr val="002060"/>
                </a:solidFill>
                <a:latin typeface="e-Ukraine Bold"/>
              </a:rPr>
              <a:t>анкети учнів, батьків, педагогічних працівників; форма вивчення педагогічної діяльності; форма спостереження за освітнім середовищем.</a:t>
            </a:r>
            <a:endParaRPr kumimoji="0" lang="uk-UA" sz="1600" b="1" cap="none" spc="0" normalizeH="0" baseline="0" dirty="0">
              <a:ln>
                <a:noFill/>
              </a:ln>
              <a:solidFill>
                <a:srgbClr val="002060"/>
              </a:solidFill>
              <a:uFillTx/>
              <a:latin typeface="e-Ukraine Bold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79390" y="6273225"/>
            <a:ext cx="5565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smtClean="0"/>
              <a:t>Джерело</a:t>
            </a:r>
            <a:r>
              <a:rPr lang="uk-UA" sz="1600" dirty="0" smtClean="0"/>
              <a:t>: Управління державної служби якості освіти у Тернопільській області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370101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Етап 2. </a:t>
            </a:r>
            <a:r>
              <a:rPr lang="ru-RU" dirty="0"/>
              <a:t>Наказ директора про </a:t>
            </a:r>
            <a:r>
              <a:rPr lang="ru-RU" dirty="0" err="1"/>
              <a:t>підготовку</a:t>
            </a:r>
            <a:r>
              <a:rPr lang="ru-RU" dirty="0"/>
              <a:t> і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самооцінювання</a:t>
            </a:r>
            <a:r>
              <a:rPr lang="ru-RU" dirty="0"/>
              <a:t> 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589212" y="2133599"/>
            <a:ext cx="5332657" cy="41353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>
                <a:solidFill>
                  <a:schemeClr val="tx1"/>
                </a:solidFill>
              </a:rPr>
              <a:t>Наказ директора про підготовку і проведення </a:t>
            </a:r>
            <a:r>
              <a:rPr lang="uk-UA" dirty="0" err="1">
                <a:solidFill>
                  <a:schemeClr val="tx1"/>
                </a:solidFill>
              </a:rPr>
              <a:t>самооцінювання</a:t>
            </a:r>
            <a:r>
              <a:rPr lang="uk-UA" dirty="0">
                <a:solidFill>
                  <a:schemeClr val="tx1"/>
                </a:solidFill>
              </a:rPr>
              <a:t> освітніх та управлінських процесів:</a:t>
            </a:r>
          </a:p>
          <a:p>
            <a:r>
              <a:rPr lang="uk-UA" dirty="0">
                <a:solidFill>
                  <a:schemeClr val="tx1"/>
                </a:solidFill>
              </a:rPr>
              <a:t>- визначити період проведення </a:t>
            </a:r>
            <a:r>
              <a:rPr lang="uk-UA" dirty="0" err="1">
                <a:solidFill>
                  <a:schemeClr val="tx1"/>
                </a:solidFill>
              </a:rPr>
              <a:t>самооцінювання</a:t>
            </a:r>
            <a:r>
              <a:rPr lang="uk-UA" dirty="0">
                <a:solidFill>
                  <a:schemeClr val="tx1"/>
                </a:solidFill>
              </a:rPr>
              <a:t>;</a:t>
            </a:r>
          </a:p>
          <a:p>
            <a:r>
              <a:rPr lang="uk-UA" dirty="0">
                <a:solidFill>
                  <a:schemeClr val="tx1"/>
                </a:solidFill>
              </a:rPr>
              <a:t>- створити робочу групу та розподілили обов’язки між її учасниками, призначили відповідальних осіб (відповідальну особу) за проведення </a:t>
            </a:r>
            <a:r>
              <a:rPr lang="uk-UA" dirty="0" err="1">
                <a:solidFill>
                  <a:schemeClr val="tx1"/>
                </a:solidFill>
              </a:rPr>
              <a:t>самооцінювання</a:t>
            </a:r>
            <a:r>
              <a:rPr lang="uk-UA" dirty="0">
                <a:solidFill>
                  <a:schemeClr val="tx1"/>
                </a:solidFill>
              </a:rPr>
              <a:t>.</a:t>
            </a:r>
          </a:p>
          <a:p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602866"/>
            <a:ext cx="3553190" cy="508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15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11" y="149469"/>
            <a:ext cx="4567686" cy="64649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9345" y="1005371"/>
            <a:ext cx="6777686" cy="475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7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Етап 3. Збір інформації</a:t>
            </a:r>
            <a:endParaRPr lang="uk-UA" dirty="0"/>
          </a:p>
        </p:txBody>
      </p:sp>
      <p:sp>
        <p:nvSpPr>
          <p:cNvPr id="4" name="Прямокутник 3"/>
          <p:cNvSpPr/>
          <p:nvPr/>
        </p:nvSpPr>
        <p:spPr>
          <a:xfrm>
            <a:off x="5175739" y="6402950"/>
            <a:ext cx="69400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>
                <a:hlinkClick r:id="rId2"/>
              </a:rPr>
              <a:t>https://sqe.gov.ua/law/pro-zabezpechennya-provedennya-instituc</a:t>
            </a:r>
            <a:r>
              <a:rPr lang="uk-UA" sz="1600" dirty="0" smtClean="0">
                <a:hlinkClick r:id="rId2"/>
              </a:rPr>
              <a:t>/</a:t>
            </a:r>
            <a:r>
              <a:rPr lang="uk-UA" sz="1600" dirty="0" smtClean="0"/>
              <a:t> </a:t>
            </a:r>
            <a:endParaRPr lang="uk-UA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6209" y="1264555"/>
            <a:ext cx="7251821" cy="4992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46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669" y="109426"/>
            <a:ext cx="9284677" cy="662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13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Етап 4. Написання аналітичної довідки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5" y="1412550"/>
            <a:ext cx="7538476" cy="531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8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422" y="172955"/>
            <a:ext cx="9372601" cy="636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4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Етап 5. </a:t>
            </a:r>
            <a:r>
              <a:rPr lang="uk-UA" sz="2700" dirty="0"/>
              <a:t>Встановлення вербальних збігів з додатком 2 до Методики оцінювання освітніх і управлінських процесів закладу загальної середньої освіти під час інституційного аудиту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4855" y="2245245"/>
            <a:ext cx="6413865" cy="446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0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63DF2E2-AA69-4113-96D3-72CA92891938}"/>
              </a:ext>
            </a:extLst>
          </p:cNvPr>
          <p:cNvSpPr txBox="1"/>
          <p:nvPr/>
        </p:nvSpPr>
        <p:spPr>
          <a:xfrm>
            <a:off x="3234150" y="665168"/>
            <a:ext cx="6738144" cy="5712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uk-UA" sz="1600" b="1" dirty="0">
                <a:solidFill>
                  <a:srgbClr val="202EE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Узагальнення результатів </a:t>
            </a:r>
            <a:r>
              <a:rPr lang="uk-UA" sz="1600" b="1" dirty="0" err="1">
                <a:solidFill>
                  <a:srgbClr val="202EE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endParaRPr lang="uk-UA" sz="1600" dirty="0">
              <a:solidFill>
                <a:srgbClr val="202EE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6D79A3-3871-4606-96DE-A0F0AA5E21F1}"/>
              </a:ext>
            </a:extLst>
          </p:cNvPr>
          <p:cNvSpPr txBox="1"/>
          <p:nvPr/>
        </p:nvSpPr>
        <p:spPr>
          <a:xfrm>
            <a:off x="2398625" y="1295037"/>
            <a:ext cx="8602418" cy="21520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indent="285750" algn="just">
              <a:lnSpc>
                <a:spcPct val="107000"/>
              </a:lnSpc>
              <a:spcAft>
                <a:spcPts val="750"/>
              </a:spcAft>
            </a:pPr>
            <a:r>
              <a:rPr lang="uk-UA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uk-UA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одержана в ході опитування, спостереження та вивчення документації, </a:t>
            </a:r>
            <a:r>
              <a:rPr lang="uk-UA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узагальнюється</a:t>
            </a:r>
            <a:r>
              <a:rPr lang="uk-UA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на її основі </a:t>
            </a:r>
            <a:r>
              <a:rPr lang="uk-UA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визначаються тенденції в організації освітніх і управлінських процесів закладу освіти</a:t>
            </a:r>
            <a:r>
              <a:rPr lang="uk-UA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досягнення та труднощі у формуванні внутрішньої системи.</a:t>
            </a:r>
            <a:endParaRPr lang="uk-UA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85750" algn="just">
              <a:lnSpc>
                <a:spcPct val="107000"/>
              </a:lnSpc>
              <a:spcAft>
                <a:spcPts val="750"/>
              </a:spcAft>
            </a:pPr>
            <a:r>
              <a:rPr lang="uk-UA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Здійснюючи </a:t>
            </a:r>
            <a:r>
              <a:rPr lang="uk-UA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самооцінювання</a:t>
            </a:r>
            <a:r>
              <a:rPr lang="uk-UA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заклад освіти може брати до уваги </a:t>
            </a:r>
            <a:r>
              <a:rPr lang="uk-UA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орієнтовні рівні оцінювання якості освітньої діяльності та ефективності внутрішньої системи</a:t>
            </a:r>
            <a:r>
              <a:rPr lang="uk-UA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що визначаються під час </a:t>
            </a:r>
            <a:r>
              <a:rPr lang="uk-UA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інституційного аудиту </a:t>
            </a:r>
            <a:r>
              <a:rPr lang="uk-UA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(для кожного напряму освітньої діяльності закладу освіти): </a:t>
            </a:r>
            <a:endParaRPr kumimoji="0" lang="uk-UA" sz="2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FB60B5-DC9A-4A6B-96A9-39DFBA4C6A17}"/>
              </a:ext>
            </a:extLst>
          </p:cNvPr>
          <p:cNvSpPr txBox="1"/>
          <p:nvPr/>
        </p:nvSpPr>
        <p:spPr>
          <a:xfrm>
            <a:off x="6603222" y="3089722"/>
            <a:ext cx="102657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uk-UA" sz="3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5CF2522B-82AB-4CF5-A344-B3544E2668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2763096"/>
              </p:ext>
            </p:extLst>
          </p:nvPr>
        </p:nvGraphicFramePr>
        <p:xfrm>
          <a:off x="3124609" y="3482555"/>
          <a:ext cx="7152456" cy="8202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055F604-A404-4402-81D8-2C9914CEFEED}"/>
              </a:ext>
            </a:extLst>
          </p:cNvPr>
          <p:cNvSpPr txBox="1"/>
          <p:nvPr/>
        </p:nvSpPr>
        <p:spPr>
          <a:xfrm>
            <a:off x="2328190" y="4521346"/>
            <a:ext cx="8602418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indent="285750" algn="just">
              <a:spcAft>
                <a:spcPts val="0"/>
              </a:spcAft>
            </a:pPr>
            <a:r>
              <a:rPr lang="uk-UA" sz="1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Маючи автономію, заклад освіти може </a:t>
            </a:r>
            <a:r>
              <a:rPr lang="uk-UA" sz="1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самостійно визначати рівні самооцінювання власної </a:t>
            </a:r>
            <a:endParaRPr lang="uk-UA" sz="14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85750" algn="just">
              <a:spcAft>
                <a:spcPts val="0"/>
              </a:spcAft>
            </a:pPr>
            <a:r>
              <a:rPr lang="uk-UA" sz="1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діяльності </a:t>
            </a:r>
            <a:r>
              <a:rPr lang="uk-UA" sz="1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 </a:t>
            </a:r>
            <a:r>
              <a:rPr lang="uk-UA" sz="1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запроваджувати інші способи вимірювання рівня освітньої діяльності та </a:t>
            </a:r>
          </a:p>
          <a:p>
            <a:pPr indent="285750" algn="just">
              <a:spcAft>
                <a:spcPts val="0"/>
              </a:spcAft>
            </a:pPr>
            <a:r>
              <a:rPr lang="uk-UA" sz="1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ефективності внутрішньої системи.</a:t>
            </a:r>
            <a:endParaRPr lang="uk-UA" sz="1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79390" y="6273225"/>
            <a:ext cx="5565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smtClean="0"/>
              <a:t>Джерело</a:t>
            </a:r>
            <a:r>
              <a:rPr lang="uk-UA" sz="1600" dirty="0" smtClean="0"/>
              <a:t>: Управління державної служби якості освіти у Тернопільській області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426497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Етап 6. Написання рекомендацій 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8224" y="1264555"/>
            <a:ext cx="4462851" cy="5586779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2592925" y="2699242"/>
            <a:ext cx="45525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hlinkClick r:id="rId3"/>
              </a:rPr>
              <a:t>https://</a:t>
            </a:r>
            <a:r>
              <a:rPr lang="uk-UA" dirty="0" smtClean="0">
                <a:hlinkClick r:id="rId3"/>
              </a:rPr>
              <a:t>nus.org.ua/wp-content/uploads/2021/08/Abetka_dyrektora_2021_SQE_SURGe.pdf</a:t>
            </a:r>
            <a:r>
              <a:rPr lang="uk-UA" dirty="0" smtClean="0"/>
              <a:t> </a:t>
            </a:r>
          </a:p>
          <a:p>
            <a:r>
              <a:rPr lang="uk-UA" dirty="0" smtClean="0"/>
              <a:t> Абетка для директора, ст.123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0929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uk-UA" sz="3600" dirty="0" err="1">
                <a:solidFill>
                  <a:schemeClr val="tx1"/>
                </a:solidFill>
              </a:rPr>
              <a:t>Самооцінювання</a:t>
            </a:r>
            <a:r>
              <a:rPr lang="uk-UA" sz="3600" dirty="0">
                <a:solidFill>
                  <a:schemeClr val="tx1"/>
                </a:solidFill>
              </a:rPr>
              <a:t> освітніх </a:t>
            </a:r>
            <a:r>
              <a:rPr lang="uk-UA" sz="3600" dirty="0" smtClean="0">
                <a:solidFill>
                  <a:schemeClr val="tx1"/>
                </a:solidFill>
              </a:rPr>
              <a:t>та управлінських </a:t>
            </a:r>
            <a:r>
              <a:rPr lang="uk-UA" sz="3600" dirty="0">
                <a:solidFill>
                  <a:schemeClr val="tx1"/>
                </a:solidFill>
              </a:rPr>
              <a:t>процесів </a:t>
            </a:r>
            <a:r>
              <a:rPr lang="uk-UA" sz="3600" dirty="0" smtClean="0">
                <a:solidFill>
                  <a:schemeClr val="tx1"/>
                </a:solidFill>
              </a:rPr>
              <a:t>із використанням інформаційно-аналітичної системи </a:t>
            </a:r>
            <a:r>
              <a:rPr lang="en-US" sz="3600" b="1" dirty="0" err="1" smtClean="0">
                <a:solidFill>
                  <a:schemeClr val="tx1"/>
                </a:solidFill>
              </a:rPr>
              <a:t>EvaluEd</a:t>
            </a:r>
            <a:endParaRPr lang="uk-UA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8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6385" y="200762"/>
            <a:ext cx="9387254" cy="658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072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7512424" y="5393839"/>
            <a:ext cx="45495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hlinkClick r:id="rId3"/>
              </a:rPr>
              <a:t>https://</a:t>
            </a:r>
            <a:r>
              <a:rPr lang="uk-UA" dirty="0" smtClean="0">
                <a:hlinkClick r:id="rId3"/>
              </a:rPr>
              <a:t>www.facebook.com/kuropatnykyschool/posts/pfbid0V8us9qhtpNcfphyiNGex4QYEnnAUXVY7TPzdQVQUMcE4oRaya8gk8TPji1Ejn6U5l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1038" name="Picture 14" descr="На зображенні може бути: 7 людей та люди навчаються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05" y="842540"/>
            <a:ext cx="5127813" cy="3845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На зображенні може бути: 4 людини, люди навчаються та текст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683" y="842540"/>
            <a:ext cx="5118845" cy="3839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кутник 7"/>
          <p:cNvSpPr/>
          <p:nvPr/>
        </p:nvSpPr>
        <p:spPr>
          <a:xfrm>
            <a:off x="1685365" y="4985301"/>
            <a:ext cx="571051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50505"/>
                </a:solidFill>
                <a:latin typeface="Segoe UI Historic" panose="020B0502040204020203" pitchFamily="34" charset="0"/>
              </a:rPr>
              <a:t>З 4 по 15 грудня 2023 року на базі </a:t>
            </a:r>
            <a:r>
              <a:rPr lang="uk-UA" dirty="0" err="1">
                <a:solidFill>
                  <a:srgbClr val="050505"/>
                </a:solidFill>
                <a:latin typeface="Segoe UI Historic" panose="020B0502040204020203" pitchFamily="34" charset="0"/>
              </a:rPr>
              <a:t>Куропатницького</a:t>
            </a:r>
            <a:r>
              <a:rPr lang="uk-UA" dirty="0">
                <a:solidFill>
                  <a:srgbClr val="050505"/>
                </a:solidFill>
                <a:latin typeface="Segoe UI Historic" panose="020B0502040204020203" pitchFamily="34" charset="0"/>
              </a:rPr>
              <a:t> ліцею проведено апробацію інформаційно-аналітичної системи </a:t>
            </a:r>
            <a:r>
              <a:rPr lang="en-US" dirty="0" err="1">
                <a:solidFill>
                  <a:srgbClr val="050505"/>
                </a:solidFill>
                <a:latin typeface="Segoe UI Historic" panose="020B0502040204020203" pitchFamily="34" charset="0"/>
              </a:rPr>
              <a:t>EvaluEd</a:t>
            </a:r>
            <a:r>
              <a:rPr lang="en-US" dirty="0">
                <a:solidFill>
                  <a:srgbClr val="050505"/>
                </a:solidFill>
                <a:latin typeface="Segoe UI Historic" panose="020B0502040204020203" pitchFamily="34" charset="0"/>
              </a:rPr>
              <a:t> </a:t>
            </a:r>
            <a:r>
              <a:rPr lang="uk-UA" dirty="0">
                <a:solidFill>
                  <a:srgbClr val="050505"/>
                </a:solidFill>
                <a:latin typeface="Segoe UI Historic" panose="020B0502040204020203" pitchFamily="34" charset="0"/>
              </a:rPr>
              <a:t>у частині проведення </a:t>
            </a:r>
            <a:r>
              <a:rPr lang="uk-UA" dirty="0" err="1">
                <a:solidFill>
                  <a:srgbClr val="050505"/>
                </a:solidFill>
                <a:latin typeface="Segoe UI Historic" panose="020B0502040204020203" pitchFamily="34" charset="0"/>
              </a:rPr>
              <a:t>самооцінювання</a:t>
            </a:r>
            <a:r>
              <a:rPr lang="uk-UA" dirty="0">
                <a:solidFill>
                  <a:srgbClr val="050505"/>
                </a:solidFill>
                <a:latin typeface="Segoe UI Historic" panose="020B0502040204020203" pitchFamily="34" charset="0"/>
              </a:rPr>
              <a:t> освітніх й управлінських процесів за напрямами «Система оцінювання учнів», «Педагогічна діяльність».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89829976"/>
      </p:ext>
    </p:extLst>
  </p:cSld>
  <p:clrMapOvr>
    <a:masterClrMapping/>
  </p:clrMapOvr>
</p:sld>
</file>

<file path=ppt/theme/theme1.xml><?xml version="1.0" encoding="utf-8"?>
<a:theme xmlns:a="http://schemas.openxmlformats.org/drawingml/2006/main" name="Пасмо">
  <a:themeElements>
    <a:clrScheme name="Пасмо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Пасмо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смо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