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8" r:id="rId13"/>
    <p:sldId id="266" r:id="rId14"/>
    <p:sldId id="267" r:id="rId15"/>
    <p:sldId id="270" r:id="rId16"/>
    <p:sldId id="271" r:id="rId1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5D6136-7234-4834-B221-07241634A306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6E90CE76-6D4E-4696-BD9C-E706B20F87F7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gm:t>
    </dgm:pt>
    <dgm:pt modelId="{06F59A2F-6499-4A6F-9452-CA226BFF36A3}" type="parTrans" cxnId="{B1F25A46-C81F-49E6-9FCF-5DCF60B4C7C6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B1B86B-0FF1-4506-B5BD-58BA5EB786B0}" type="sibTrans" cxnId="{B1F25A46-C81F-49E6-9FCF-5DCF60B4C7C6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DD3026-2690-4A29-8C9B-E83C25B8D6B1}">
      <dgm:prSet phldrT="[Текст]"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gm:t>
    </dgm:pt>
    <dgm:pt modelId="{F341A403-24CE-430E-A34D-53DA46479FC3}" type="parTrans" cxnId="{B378306C-E79D-4EA2-9AF6-109114858242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6CDEDA-4CEC-4AAF-A57D-AF1CDA83EDCE}" type="sibTrans" cxnId="{B378306C-E79D-4EA2-9AF6-109114858242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5AA331-360B-41D2-AE99-28841AEABF43}">
      <dgm:prSet phldrT="[Текст]"/>
      <dgm:spPr>
        <a:solidFill>
          <a:srgbClr val="202EE2"/>
        </a:solidFill>
        <a:ln>
          <a:solidFill>
            <a:srgbClr val="FFC000"/>
          </a:solidFill>
        </a:ln>
      </dgm:spPr>
      <dgm:t>
        <a:bodyPr/>
        <a:lstStyle/>
        <a:p>
          <a:r>
            <a:rPr lang="uk-UA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gm:t>
    </dgm:pt>
    <dgm:pt modelId="{C304D668-BC6F-4584-A8E3-E9DA6148A9C6}" type="parTrans" cxnId="{6826AFF0-31D5-4C46-81C9-4763C76232C0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39DCEE-CBE3-4EA5-AC48-F693621BB1A5}" type="sibTrans" cxnId="{6826AFF0-31D5-4C46-81C9-4763C76232C0}">
      <dgm:prSet/>
      <dgm:spPr>
        <a:solidFill>
          <a:srgbClr val="202EE2"/>
        </a:solidFill>
        <a:ln w="28575">
          <a:solidFill>
            <a:srgbClr val="FFC000"/>
          </a:solidFill>
        </a:ln>
      </dgm:spPr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6C4E71-B426-4FE3-9576-CD243E1C2F20}">
      <dgm:prSet/>
      <dgm:spPr>
        <a:solidFill>
          <a:srgbClr val="FFC000"/>
        </a:solidFill>
        <a:ln>
          <a:solidFill>
            <a:srgbClr val="202EE2"/>
          </a:solidFill>
        </a:ln>
      </dgm:spPr>
      <dgm:t>
        <a:bodyPr/>
        <a:lstStyle/>
        <a:p>
          <a:r>
            <a: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gm:t>
    </dgm:pt>
    <dgm:pt modelId="{2B4B9AF9-230A-4AF7-93CF-D2BD07838CE0}" type="par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771AA4-740A-4CEA-B38A-F41D2918B722}" type="sibTrans" cxnId="{C7B0DBF2-7772-4099-AC44-5C95F9A0966D}">
      <dgm:prSet/>
      <dgm:spPr/>
      <dgm:t>
        <a:bodyPr/>
        <a:lstStyle/>
        <a:p>
          <a:endParaRPr lang="uk-UA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26AFB7F-1E28-403B-9DCE-9D44B2924B58}" type="pres">
      <dgm:prSet presAssocID="{775D6136-7234-4834-B221-07241634A306}" presName="Name0" presStyleCnt="0">
        <dgm:presLayoutVars>
          <dgm:dir/>
          <dgm:resizeHandles val="exact"/>
        </dgm:presLayoutVars>
      </dgm:prSet>
      <dgm:spPr/>
    </dgm:pt>
    <dgm:pt modelId="{A31E1E4F-CC1E-4F59-A200-8AC30BFA0144}" type="pres">
      <dgm:prSet presAssocID="{6E90CE76-6D4E-4696-BD9C-E706B20F87F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67CE41C-70FE-4144-BC8F-4465B93091A0}" type="pres">
      <dgm:prSet presAssocID="{09B1B86B-0FF1-4506-B5BD-58BA5EB786B0}" presName="sibTrans" presStyleLbl="sibTrans2D1" presStyleIdx="0" presStyleCnt="3"/>
      <dgm:spPr/>
      <dgm:t>
        <a:bodyPr/>
        <a:lstStyle/>
        <a:p>
          <a:endParaRPr lang="uk-UA"/>
        </a:p>
      </dgm:t>
    </dgm:pt>
    <dgm:pt modelId="{3FD02EED-16ED-4829-939B-423EB9CF868B}" type="pres">
      <dgm:prSet presAssocID="{09B1B86B-0FF1-4506-B5BD-58BA5EB786B0}" presName="connectorText" presStyleLbl="sibTrans2D1" presStyleIdx="0" presStyleCnt="3"/>
      <dgm:spPr/>
      <dgm:t>
        <a:bodyPr/>
        <a:lstStyle/>
        <a:p>
          <a:endParaRPr lang="uk-UA"/>
        </a:p>
      </dgm:t>
    </dgm:pt>
    <dgm:pt modelId="{A2A4EC79-B884-40F3-BA7F-70C7732D51C5}" type="pres">
      <dgm:prSet presAssocID="{18DD3026-2690-4A29-8C9B-E83C25B8D6B1}" presName="node" presStyleLbl="node1" presStyleIdx="1" presStyleCnt="4" custLinFactNeighborY="3115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0ACF5470-E410-477B-8EC0-FBC01C433A25}" type="pres">
      <dgm:prSet presAssocID="{E46CDEDA-4CEC-4AAF-A57D-AF1CDA83EDCE}" presName="sibTrans" presStyleLbl="sibTrans2D1" presStyleIdx="1" presStyleCnt="3"/>
      <dgm:spPr/>
      <dgm:t>
        <a:bodyPr/>
        <a:lstStyle/>
        <a:p>
          <a:endParaRPr lang="uk-UA"/>
        </a:p>
      </dgm:t>
    </dgm:pt>
    <dgm:pt modelId="{9FD3655F-E162-4F68-8597-1BBFB5D44F05}" type="pres">
      <dgm:prSet presAssocID="{E46CDEDA-4CEC-4AAF-A57D-AF1CDA83EDCE}" presName="connectorText" presStyleLbl="sibTrans2D1" presStyleIdx="1" presStyleCnt="3"/>
      <dgm:spPr/>
      <dgm:t>
        <a:bodyPr/>
        <a:lstStyle/>
        <a:p>
          <a:endParaRPr lang="uk-UA"/>
        </a:p>
      </dgm:t>
    </dgm:pt>
    <dgm:pt modelId="{85F2F636-1724-464A-B7DF-A4AD9562EA34}" type="pres">
      <dgm:prSet presAssocID="{5F5AA331-360B-41D2-AE99-28841AEABF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  <dgm:pt modelId="{F4E083A2-D736-46D8-B294-B3B286EE3892}" type="pres">
      <dgm:prSet presAssocID="{B239DCEE-CBE3-4EA5-AC48-F693621BB1A5}" presName="sibTrans" presStyleLbl="sibTrans2D1" presStyleIdx="2" presStyleCnt="3"/>
      <dgm:spPr/>
      <dgm:t>
        <a:bodyPr/>
        <a:lstStyle/>
        <a:p>
          <a:endParaRPr lang="uk-UA"/>
        </a:p>
      </dgm:t>
    </dgm:pt>
    <dgm:pt modelId="{52CD0773-3E5F-456A-9D08-3CC5DEBB26DE}" type="pres">
      <dgm:prSet presAssocID="{B239DCEE-CBE3-4EA5-AC48-F693621BB1A5}" presName="connectorText" presStyleLbl="sibTrans2D1" presStyleIdx="2" presStyleCnt="3"/>
      <dgm:spPr/>
      <dgm:t>
        <a:bodyPr/>
        <a:lstStyle/>
        <a:p>
          <a:endParaRPr lang="uk-UA"/>
        </a:p>
      </dgm:t>
    </dgm:pt>
    <dgm:pt modelId="{D6605A39-DF99-4F8C-8E45-3113979C3402}" type="pres">
      <dgm:prSet presAssocID="{336C4E71-B426-4FE3-9576-CD243E1C2F2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uk-UA"/>
        </a:p>
      </dgm:t>
    </dgm:pt>
  </dgm:ptLst>
  <dgm:cxnLst>
    <dgm:cxn modelId="{9F8ED287-6AE4-4A00-8F42-53704D22E27C}" type="presOf" srcId="{5F5AA331-360B-41D2-AE99-28841AEABF43}" destId="{85F2F636-1724-464A-B7DF-A4AD9562EA34}" srcOrd="0" destOrd="0" presId="urn:microsoft.com/office/officeart/2005/8/layout/process1"/>
    <dgm:cxn modelId="{B1F25A46-C81F-49E6-9FCF-5DCF60B4C7C6}" srcId="{775D6136-7234-4834-B221-07241634A306}" destId="{6E90CE76-6D4E-4696-BD9C-E706B20F87F7}" srcOrd="0" destOrd="0" parTransId="{06F59A2F-6499-4A6F-9452-CA226BFF36A3}" sibTransId="{09B1B86B-0FF1-4506-B5BD-58BA5EB786B0}"/>
    <dgm:cxn modelId="{B378306C-E79D-4EA2-9AF6-109114858242}" srcId="{775D6136-7234-4834-B221-07241634A306}" destId="{18DD3026-2690-4A29-8C9B-E83C25B8D6B1}" srcOrd="1" destOrd="0" parTransId="{F341A403-24CE-430E-A34D-53DA46479FC3}" sibTransId="{E46CDEDA-4CEC-4AAF-A57D-AF1CDA83EDCE}"/>
    <dgm:cxn modelId="{9827BABF-15FE-4196-AC7D-2C55CEE5797A}" type="presOf" srcId="{09B1B86B-0FF1-4506-B5BD-58BA5EB786B0}" destId="{3FD02EED-16ED-4829-939B-423EB9CF868B}" srcOrd="1" destOrd="0" presId="urn:microsoft.com/office/officeart/2005/8/layout/process1"/>
    <dgm:cxn modelId="{657D4A24-30A4-451B-A58F-B9C7F4B9BCC7}" type="presOf" srcId="{09B1B86B-0FF1-4506-B5BD-58BA5EB786B0}" destId="{067CE41C-70FE-4144-BC8F-4465B93091A0}" srcOrd="0" destOrd="0" presId="urn:microsoft.com/office/officeart/2005/8/layout/process1"/>
    <dgm:cxn modelId="{B4EB917E-B59E-47C7-B352-9C9DF9364D07}" type="presOf" srcId="{B239DCEE-CBE3-4EA5-AC48-F693621BB1A5}" destId="{52CD0773-3E5F-456A-9D08-3CC5DEBB26DE}" srcOrd="1" destOrd="0" presId="urn:microsoft.com/office/officeart/2005/8/layout/process1"/>
    <dgm:cxn modelId="{6A973620-4B34-487B-9BDE-26AA44F245B9}" type="presOf" srcId="{E46CDEDA-4CEC-4AAF-A57D-AF1CDA83EDCE}" destId="{0ACF5470-E410-477B-8EC0-FBC01C433A25}" srcOrd="0" destOrd="0" presId="urn:microsoft.com/office/officeart/2005/8/layout/process1"/>
    <dgm:cxn modelId="{E26EE0D0-CE2A-41F7-B456-45BDA0C35C5B}" type="presOf" srcId="{336C4E71-B426-4FE3-9576-CD243E1C2F20}" destId="{D6605A39-DF99-4F8C-8E45-3113979C3402}" srcOrd="0" destOrd="0" presId="urn:microsoft.com/office/officeart/2005/8/layout/process1"/>
    <dgm:cxn modelId="{6826AFF0-31D5-4C46-81C9-4763C76232C0}" srcId="{775D6136-7234-4834-B221-07241634A306}" destId="{5F5AA331-360B-41D2-AE99-28841AEABF43}" srcOrd="2" destOrd="0" parTransId="{C304D668-BC6F-4584-A8E3-E9DA6148A9C6}" sibTransId="{B239DCEE-CBE3-4EA5-AC48-F693621BB1A5}"/>
    <dgm:cxn modelId="{FFC22349-780A-44DC-83A0-D66DC95A229A}" type="presOf" srcId="{18DD3026-2690-4A29-8C9B-E83C25B8D6B1}" destId="{A2A4EC79-B884-40F3-BA7F-70C7732D51C5}" srcOrd="0" destOrd="0" presId="urn:microsoft.com/office/officeart/2005/8/layout/process1"/>
    <dgm:cxn modelId="{79961C9C-DB34-4D9E-9F63-5ABDD5DBFF18}" type="presOf" srcId="{E46CDEDA-4CEC-4AAF-A57D-AF1CDA83EDCE}" destId="{9FD3655F-E162-4F68-8597-1BBFB5D44F05}" srcOrd="1" destOrd="0" presId="urn:microsoft.com/office/officeart/2005/8/layout/process1"/>
    <dgm:cxn modelId="{C7B0DBF2-7772-4099-AC44-5C95F9A0966D}" srcId="{775D6136-7234-4834-B221-07241634A306}" destId="{336C4E71-B426-4FE3-9576-CD243E1C2F20}" srcOrd="3" destOrd="0" parTransId="{2B4B9AF9-230A-4AF7-93CF-D2BD07838CE0}" sibTransId="{71771AA4-740A-4CEA-B38A-F41D2918B722}"/>
    <dgm:cxn modelId="{BEAC784E-2EA0-4279-AECA-C4A1CC3C09C4}" type="presOf" srcId="{6E90CE76-6D4E-4696-BD9C-E706B20F87F7}" destId="{A31E1E4F-CC1E-4F59-A200-8AC30BFA0144}" srcOrd="0" destOrd="0" presId="urn:microsoft.com/office/officeart/2005/8/layout/process1"/>
    <dgm:cxn modelId="{ABEA7089-A223-4191-94A9-88F83E28DB1C}" type="presOf" srcId="{B239DCEE-CBE3-4EA5-AC48-F693621BB1A5}" destId="{F4E083A2-D736-46D8-B294-B3B286EE3892}" srcOrd="0" destOrd="0" presId="urn:microsoft.com/office/officeart/2005/8/layout/process1"/>
    <dgm:cxn modelId="{4F77F37D-1C86-431A-AB84-6204D880C824}" type="presOf" srcId="{775D6136-7234-4834-B221-07241634A306}" destId="{426AFB7F-1E28-403B-9DCE-9D44B2924B58}" srcOrd="0" destOrd="0" presId="urn:microsoft.com/office/officeart/2005/8/layout/process1"/>
    <dgm:cxn modelId="{23EDC6F9-657F-4A70-906E-70F8C6ED0C5E}" type="presParOf" srcId="{426AFB7F-1E28-403B-9DCE-9D44B2924B58}" destId="{A31E1E4F-CC1E-4F59-A200-8AC30BFA0144}" srcOrd="0" destOrd="0" presId="urn:microsoft.com/office/officeart/2005/8/layout/process1"/>
    <dgm:cxn modelId="{213C92D4-F2D6-496A-BEF7-C217E6B0905F}" type="presParOf" srcId="{426AFB7F-1E28-403B-9DCE-9D44B2924B58}" destId="{067CE41C-70FE-4144-BC8F-4465B93091A0}" srcOrd="1" destOrd="0" presId="urn:microsoft.com/office/officeart/2005/8/layout/process1"/>
    <dgm:cxn modelId="{AD65BCC0-D3E1-4B97-91E7-610703C473E2}" type="presParOf" srcId="{067CE41C-70FE-4144-BC8F-4465B93091A0}" destId="{3FD02EED-16ED-4829-939B-423EB9CF868B}" srcOrd="0" destOrd="0" presId="urn:microsoft.com/office/officeart/2005/8/layout/process1"/>
    <dgm:cxn modelId="{31593193-1907-4F33-AADC-759934D4DC6F}" type="presParOf" srcId="{426AFB7F-1E28-403B-9DCE-9D44B2924B58}" destId="{A2A4EC79-B884-40F3-BA7F-70C7732D51C5}" srcOrd="2" destOrd="0" presId="urn:microsoft.com/office/officeart/2005/8/layout/process1"/>
    <dgm:cxn modelId="{A4BFB303-5569-4F25-98F5-E267C1658999}" type="presParOf" srcId="{426AFB7F-1E28-403B-9DCE-9D44B2924B58}" destId="{0ACF5470-E410-477B-8EC0-FBC01C433A25}" srcOrd="3" destOrd="0" presId="urn:microsoft.com/office/officeart/2005/8/layout/process1"/>
    <dgm:cxn modelId="{8990AB25-EC4A-473C-9C43-9CEF0D9F3146}" type="presParOf" srcId="{0ACF5470-E410-477B-8EC0-FBC01C433A25}" destId="{9FD3655F-E162-4F68-8597-1BBFB5D44F05}" srcOrd="0" destOrd="0" presId="urn:microsoft.com/office/officeart/2005/8/layout/process1"/>
    <dgm:cxn modelId="{7D488951-616E-48C7-B1AB-524940DA40A4}" type="presParOf" srcId="{426AFB7F-1E28-403B-9DCE-9D44B2924B58}" destId="{85F2F636-1724-464A-B7DF-A4AD9562EA34}" srcOrd="4" destOrd="0" presId="urn:microsoft.com/office/officeart/2005/8/layout/process1"/>
    <dgm:cxn modelId="{B7A06159-A8A7-4A32-938B-5E37F5F3398B}" type="presParOf" srcId="{426AFB7F-1E28-403B-9DCE-9D44B2924B58}" destId="{F4E083A2-D736-46D8-B294-B3B286EE3892}" srcOrd="5" destOrd="0" presId="urn:microsoft.com/office/officeart/2005/8/layout/process1"/>
    <dgm:cxn modelId="{15629880-765C-471D-84A1-D5C7C600D516}" type="presParOf" srcId="{F4E083A2-D736-46D8-B294-B3B286EE3892}" destId="{52CD0773-3E5F-456A-9D08-3CC5DEBB26DE}" srcOrd="0" destOrd="0" presId="urn:microsoft.com/office/officeart/2005/8/layout/process1"/>
    <dgm:cxn modelId="{5A8B9519-3BDF-420A-AA54-63DC50811E95}" type="presParOf" srcId="{426AFB7F-1E28-403B-9DCE-9D44B2924B58}" destId="{D6605A39-DF99-4F8C-8E45-3113979C3402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1E1E4F-CC1E-4F59-A200-8AC30BFA0144}">
      <dsp:nvSpPr>
        <dsp:cNvPr id="0" name=""/>
        <dsp:cNvSpPr/>
      </dsp:nvSpPr>
      <dsp:spPr>
        <a:xfrm>
          <a:off x="3143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15875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перший (високий)</a:t>
          </a:r>
        </a:p>
      </dsp:txBody>
      <dsp:txXfrm>
        <a:off x="27168" y="24025"/>
        <a:ext cx="1326213" cy="772212"/>
      </dsp:txXfrm>
    </dsp:sp>
    <dsp:sp modelId="{067CE41C-70FE-4144-BC8F-4465B93091A0}">
      <dsp:nvSpPr>
        <dsp:cNvPr id="0" name=""/>
        <dsp:cNvSpPr/>
      </dsp:nvSpPr>
      <dsp:spPr>
        <a:xfrm>
          <a:off x="1514832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14832" y="307885"/>
        <a:ext cx="203940" cy="204491"/>
      </dsp:txXfrm>
    </dsp:sp>
    <dsp:sp modelId="{A2A4EC79-B884-40F3-BA7F-70C7732D51C5}">
      <dsp:nvSpPr>
        <dsp:cNvPr id="0" name=""/>
        <dsp:cNvSpPr/>
      </dsp:nvSpPr>
      <dsp:spPr>
        <a:xfrm>
          <a:off x="1927111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другий (достатній)</a:t>
          </a:r>
        </a:p>
      </dsp:txBody>
      <dsp:txXfrm>
        <a:off x="1951136" y="24025"/>
        <a:ext cx="1326213" cy="772212"/>
      </dsp:txXfrm>
    </dsp:sp>
    <dsp:sp modelId="{0ACF5470-E410-477B-8EC0-FBC01C433A25}">
      <dsp:nvSpPr>
        <dsp:cNvPr id="0" name=""/>
        <dsp:cNvSpPr/>
      </dsp:nvSpPr>
      <dsp:spPr>
        <a:xfrm>
          <a:off x="3438801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38801" y="307885"/>
        <a:ext cx="203940" cy="204491"/>
      </dsp:txXfrm>
    </dsp:sp>
    <dsp:sp modelId="{85F2F636-1724-464A-B7DF-A4AD9562EA34}">
      <dsp:nvSpPr>
        <dsp:cNvPr id="0" name=""/>
        <dsp:cNvSpPr/>
      </dsp:nvSpPr>
      <dsp:spPr>
        <a:xfrm>
          <a:off x="3851080" y="0"/>
          <a:ext cx="1374263" cy="820262"/>
        </a:xfrm>
        <a:prstGeom prst="roundRect">
          <a:avLst>
            <a:gd name="adj" fmla="val 10000"/>
          </a:avLst>
        </a:prstGeom>
        <a:solidFill>
          <a:srgbClr val="202EE2"/>
        </a:solidFill>
        <a:ln w="15875" cap="rnd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третій (вимагає покращення)</a:t>
          </a:r>
        </a:p>
      </dsp:txBody>
      <dsp:txXfrm>
        <a:off x="3875105" y="24025"/>
        <a:ext cx="1326213" cy="772212"/>
      </dsp:txXfrm>
    </dsp:sp>
    <dsp:sp modelId="{F4E083A2-D736-46D8-B294-B3B286EE3892}">
      <dsp:nvSpPr>
        <dsp:cNvPr id="0" name=""/>
        <dsp:cNvSpPr/>
      </dsp:nvSpPr>
      <dsp:spPr>
        <a:xfrm>
          <a:off x="5362770" y="239722"/>
          <a:ext cx="291343" cy="340817"/>
        </a:xfrm>
        <a:prstGeom prst="rightArrow">
          <a:avLst>
            <a:gd name="adj1" fmla="val 60000"/>
            <a:gd name="adj2" fmla="val 50000"/>
          </a:avLst>
        </a:prstGeom>
        <a:solidFill>
          <a:srgbClr val="202EE2"/>
        </a:solidFill>
        <a:ln w="28575">
          <a:solidFill>
            <a:srgbClr val="FFC000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300" kern="12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62770" y="307885"/>
        <a:ext cx="203940" cy="204491"/>
      </dsp:txXfrm>
    </dsp:sp>
    <dsp:sp modelId="{D6605A39-DF99-4F8C-8E45-3113979C3402}">
      <dsp:nvSpPr>
        <dsp:cNvPr id="0" name=""/>
        <dsp:cNvSpPr/>
      </dsp:nvSpPr>
      <dsp:spPr>
        <a:xfrm>
          <a:off x="5775049" y="0"/>
          <a:ext cx="1374263" cy="820262"/>
        </a:xfrm>
        <a:prstGeom prst="roundRect">
          <a:avLst>
            <a:gd name="adj" fmla="val 10000"/>
          </a:avLst>
        </a:prstGeom>
        <a:solidFill>
          <a:srgbClr val="FFC000"/>
        </a:solidFill>
        <a:ln w="15875" cap="rnd" cmpd="sng" algn="ctr">
          <a:solidFill>
            <a:srgbClr val="202EE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четвертий (низький)</a:t>
          </a:r>
        </a:p>
      </dsp:txBody>
      <dsp:txXfrm>
        <a:off x="5799074" y="24025"/>
        <a:ext cx="1326213" cy="772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E192D3-0694-4F8B-AFF5-06AB53261271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3758A-9456-4A5C-98C2-282F592D6F92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35571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960810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195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086836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08649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83499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4258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93758A-9456-4A5C-98C2-282F592D6F92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30727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67265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9667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478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818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5691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7151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9738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5300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3743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614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69177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17698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4355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2975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46332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9471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58434A-18BB-425B-99D3-18FA96A67E0D}" type="datetimeFigureOut">
              <a:rPr lang="uk-UA" smtClean="0"/>
              <a:t>26.02.2024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0465DA7-117C-4555-9FB6-2A790D3727A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88974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sqe.gov.ua/law/pro-zabezpechennya-provedennya-instituc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us.org.ua/wp-content/uploads/2021/08/Abetka_dyrektora_2021_SQE_SURGe.pdf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kuropatnykyschool/posts/pfbid0V8us9qhtpNcfphyiNGex4QYEnnAUXVY7TPzdQVQUMcE4oRaya8gk8TPji1Ejn6U5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58463" y="720970"/>
            <a:ext cx="9746150" cy="4056412"/>
          </a:xfrm>
        </p:spPr>
        <p:txBody>
          <a:bodyPr>
            <a:noAutofit/>
          </a:bodyPr>
          <a:lstStyle/>
          <a:p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Етапи проведення процедури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 створення робочої групи до прийняття управлінських рішень </a:t>
            </a:r>
            <a:b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(практичний кейс)</a:t>
            </a:r>
            <a:endParaRPr lang="uk-UA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ідзаголовок 4"/>
          <p:cNvSpPr>
            <a:spLocks noGrp="1"/>
          </p:cNvSpPr>
          <p:nvPr>
            <p:ph type="subTitle" idx="1"/>
          </p:nvPr>
        </p:nvSpPr>
        <p:spPr>
          <a:xfrm>
            <a:off x="8018585" y="4777379"/>
            <a:ext cx="3486027" cy="112628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</a:t>
            </a:r>
            <a:r>
              <a:rPr lang="ru-RU" b="1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Жеребецька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Куропатницького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ліцею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Бережанської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міської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ради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206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1. Прийняття рішення</a:t>
            </a:r>
            <a:endParaRPr lang="uk-UA" dirty="0"/>
          </a:p>
        </p:txBody>
      </p:sp>
      <p:grpSp>
        <p:nvGrpSpPr>
          <p:cNvPr id="4" name="Google Shape;669;p9"/>
          <p:cNvGrpSpPr/>
          <p:nvPr/>
        </p:nvGrpSpPr>
        <p:grpSpPr>
          <a:xfrm>
            <a:off x="4817826" y="2004382"/>
            <a:ext cx="5688632" cy="3253889"/>
            <a:chOff x="1749960" y="0"/>
            <a:chExt cx="6233759" cy="4795199"/>
          </a:xfrm>
        </p:grpSpPr>
        <p:sp>
          <p:nvSpPr>
            <p:cNvPr id="5" name="Google Shape;670;p9"/>
            <p:cNvSpPr/>
            <p:nvPr/>
          </p:nvSpPr>
          <p:spPr>
            <a:xfrm>
              <a:off x="5614891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" name="Google Shape;671;p9"/>
            <p:cNvSpPr txBox="1"/>
            <p:nvPr/>
          </p:nvSpPr>
          <p:spPr>
            <a:xfrm>
              <a:off x="6359246" y="3479594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 вимог / правил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" name="Google Shape;672;p9"/>
            <p:cNvSpPr/>
            <p:nvPr/>
          </p:nvSpPr>
          <p:spPr>
            <a:xfrm>
              <a:off x="1749960" y="3260735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8" name="Google Shape;673;p9"/>
            <p:cNvSpPr txBox="1"/>
            <p:nvPr/>
          </p:nvSpPr>
          <p:spPr>
            <a:xfrm>
              <a:off x="1783667" y="3395742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 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7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10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9" name="Google Shape;674;p9"/>
            <p:cNvSpPr/>
            <p:nvPr/>
          </p:nvSpPr>
          <p:spPr>
            <a:xfrm>
              <a:off x="5614891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202EE2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0" name="Google Shape;675;p9"/>
            <p:cNvSpPr txBox="1"/>
            <p:nvPr/>
          </p:nvSpPr>
          <p:spPr>
            <a:xfrm>
              <a:off x="6359246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13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індикаторів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" name="Google Shape;676;p9"/>
            <p:cNvSpPr/>
            <p:nvPr/>
          </p:nvSpPr>
          <p:spPr>
            <a:xfrm>
              <a:off x="1749960" y="0"/>
              <a:ext cx="2368828" cy="1534464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FFC000"/>
              </a:solidFill>
              <a:prstDash val="solid"/>
              <a:miter lim="8000"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2" name="Google Shape;677;p9"/>
            <p:cNvSpPr txBox="1"/>
            <p:nvPr/>
          </p:nvSpPr>
          <p:spPr>
            <a:xfrm>
              <a:off x="1783667" y="33707"/>
              <a:ext cx="1590766" cy="10834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1431" tIns="51431" rIns="51431" bIns="51431" anchor="t" anchorCtr="0">
              <a:noAutofit/>
            </a:bodyPr>
            <a:lstStyle/>
            <a:p>
              <a:pPr marL="128588" lvl="1" indent="-128588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3 вимоги / правила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критеріїв</a:t>
              </a:r>
            </a:p>
            <a:p>
              <a:pPr marL="128588" lvl="1" indent="-128588">
                <a:lnSpc>
                  <a:spcPct val="90000"/>
                </a:lnSpc>
                <a:spcBef>
                  <a:spcPts val="203"/>
                </a:spcBef>
                <a:spcAft>
                  <a:spcPts val="0"/>
                </a:spcAft>
                <a:buSzPts val="1800"/>
                <a:buFont typeface="Times New Roman"/>
                <a:buChar char="•"/>
              </a:pPr>
              <a:r>
                <a:rPr lang="uk-UA" sz="13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42 індикатори</a:t>
              </a:r>
              <a:endParaRPr sz="13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" name="Google Shape;678;p9"/>
            <p:cNvSpPr/>
            <p:nvPr/>
          </p:nvSpPr>
          <p:spPr>
            <a:xfrm>
              <a:off x="3110756" y="273325"/>
              <a:ext cx="1708130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4" name="Google Shape;679;p9"/>
            <p:cNvSpPr txBox="1"/>
            <p:nvPr/>
          </p:nvSpPr>
          <p:spPr>
            <a:xfrm>
              <a:off x="3350706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Освітнє середовище закладу освіти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5" name="Google Shape;680;p9"/>
            <p:cNvSpPr/>
            <p:nvPr/>
          </p:nvSpPr>
          <p:spPr>
            <a:xfrm rot="5400000">
              <a:off x="4720963" y="467154"/>
              <a:ext cx="2076321" cy="168866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6" name="Google Shape;681;p9"/>
            <p:cNvSpPr txBox="1"/>
            <p:nvPr/>
          </p:nvSpPr>
          <p:spPr>
            <a:xfrm>
              <a:off x="4914792" y="881466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Педагогічна діяльність педагогічних працівників закладу освіти</a:t>
              </a:r>
              <a:endParaRPr sz="1200" b="1" dirty="0">
                <a:solidFill>
                  <a:srgbClr val="002060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7" name="Google Shape;682;p9"/>
            <p:cNvSpPr/>
            <p:nvPr/>
          </p:nvSpPr>
          <p:spPr>
            <a:xfrm rot="10800000">
              <a:off x="4914792" y="2445551"/>
              <a:ext cx="1688662" cy="207632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18" name="Google Shape;683;p9"/>
            <p:cNvSpPr txBox="1"/>
            <p:nvPr/>
          </p:nvSpPr>
          <p:spPr>
            <a:xfrm>
              <a:off x="4914792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85331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>
                  <a:solidFill>
                    <a:schemeClr val="bg1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Управлінські процеси закладу освіти  </a:t>
              </a:r>
              <a:endParaRPr sz="1200" b="1">
                <a:solidFill>
                  <a:schemeClr val="bg1"/>
                </a:solidFill>
                <a:latin typeface="Times New Roman" panose="02020603050405020304" pitchFamily="18" charset="0"/>
                <a:ea typeface="Arial"/>
                <a:cs typeface="Times New Roman" panose="02020603050405020304" pitchFamily="18" charset="0"/>
                <a:sym typeface="Arial"/>
              </a:endParaRPr>
            </a:p>
          </p:txBody>
        </p:sp>
        <p:sp>
          <p:nvSpPr>
            <p:cNvPr id="19" name="Google Shape;684;p9"/>
            <p:cNvSpPr/>
            <p:nvPr/>
          </p:nvSpPr>
          <p:spPr>
            <a:xfrm rot="16200000">
              <a:off x="2926661" y="2629645"/>
              <a:ext cx="2076321" cy="1708131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6"/>
                    <a:pt x="53726" y="0"/>
                    <a:pt x="120000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0" name="Google Shape;685;p9"/>
            <p:cNvSpPr txBox="1"/>
            <p:nvPr/>
          </p:nvSpPr>
          <p:spPr>
            <a:xfrm>
              <a:off x="3350706" y="2445551"/>
              <a:ext cx="1468181" cy="14681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5331" tIns="85331" rIns="85331" bIns="0" anchor="b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2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Arial"/>
                  <a:cs typeface="Times New Roman" panose="02020603050405020304" pitchFamily="18" charset="0"/>
                  <a:sym typeface="Arial"/>
                </a:rPr>
                <a:t>Система оцінювання здобувачів освіти закладу освіти</a:t>
              </a:r>
              <a:endParaRPr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Google Shape;686;p9"/>
            <p:cNvSpPr/>
            <p:nvPr/>
          </p:nvSpPr>
          <p:spPr>
            <a:xfrm>
              <a:off x="4622017" y="2160319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2" name="Google Shape;687;p9"/>
            <p:cNvSpPr/>
            <p:nvPr/>
          </p:nvSpPr>
          <p:spPr>
            <a:xfrm rot="10800000">
              <a:off x="4622017" y="2236381"/>
              <a:ext cx="489645" cy="425778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522" y="60000"/>
                  </a:moveTo>
                  <a:lnTo>
                    <a:pt x="6522" y="60000"/>
                  </a:lnTo>
                  <a:cubicBezTo>
                    <a:pt x="6522" y="34374"/>
                    <a:pt x="25367" y="12492"/>
                    <a:pt x="51107" y="8231"/>
                  </a:cubicBezTo>
                  <a:cubicBezTo>
                    <a:pt x="76848" y="3970"/>
                    <a:pt x="101961" y="18574"/>
                    <a:pt x="110521" y="42783"/>
                  </a:cubicBezTo>
                  <a:lnTo>
                    <a:pt x="116427" y="42783"/>
                  </a:lnTo>
                  <a:lnTo>
                    <a:pt x="106957" y="60000"/>
                  </a:lnTo>
                  <a:lnTo>
                    <a:pt x="90340" y="42783"/>
                  </a:lnTo>
                  <a:lnTo>
                    <a:pt x="95921" y="42783"/>
                  </a:lnTo>
                  <a:lnTo>
                    <a:pt x="95921" y="42783"/>
                  </a:lnTo>
                  <a:cubicBezTo>
                    <a:pt x="87358" y="27416"/>
                    <a:pt x="68572" y="19475"/>
                    <a:pt x="50448" y="23561"/>
                  </a:cubicBezTo>
                  <a:cubicBezTo>
                    <a:pt x="32324" y="27648"/>
                    <a:pt x="19565" y="42702"/>
                    <a:pt x="19565" y="60000"/>
                  </a:cubicBezTo>
                  <a:close/>
                </a:path>
              </a:pathLst>
            </a:custGeom>
            <a:gradFill>
              <a:gsLst>
                <a:gs pos="0">
                  <a:srgbClr val="B5A794"/>
                </a:gs>
                <a:gs pos="80000">
                  <a:srgbClr val="EFDBC2"/>
                </a:gs>
                <a:gs pos="100000">
                  <a:srgbClr val="F0DCC3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</p:grpSp>
      <p:grpSp>
        <p:nvGrpSpPr>
          <p:cNvPr id="23" name="Google Shape;688;p9"/>
          <p:cNvGrpSpPr/>
          <p:nvPr/>
        </p:nvGrpSpPr>
        <p:grpSpPr>
          <a:xfrm>
            <a:off x="2337001" y="1984034"/>
            <a:ext cx="2210016" cy="3296630"/>
            <a:chOff x="0" y="0"/>
            <a:chExt cx="2239200" cy="5005080"/>
          </a:xfrm>
        </p:grpSpPr>
        <p:sp>
          <p:nvSpPr>
            <p:cNvPr id="24" name="Google Shape;689;p9"/>
            <p:cNvSpPr/>
            <p:nvPr/>
          </p:nvSpPr>
          <p:spPr>
            <a:xfrm>
              <a:off x="0" y="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5" name="Google Shape;690;p9"/>
            <p:cNvSpPr txBox="1"/>
            <p:nvPr/>
          </p:nvSpPr>
          <p:spPr>
            <a:xfrm>
              <a:off x="36648" y="3664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15 вимог / правил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(певні настанови, поради  щодо забезпечення якості освітньої діяльності та якості освіти)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6" name="Google Shape;691;p9"/>
            <p:cNvSpPr/>
            <p:nvPr/>
          </p:nvSpPr>
          <p:spPr>
            <a:xfrm rot="5400000">
              <a:off x="884986" y="1282551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202EE2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7" name="Google Shape;692;p9"/>
            <p:cNvSpPr txBox="1"/>
            <p:nvPr/>
          </p:nvSpPr>
          <p:spPr>
            <a:xfrm>
              <a:off x="950678" y="1329473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>
                <a:solidFill>
                  <a:srgbClr val="FFFF00"/>
                </a:solidFill>
              </a:endParaRPr>
            </a:p>
          </p:txBody>
        </p:sp>
        <p:sp>
          <p:nvSpPr>
            <p:cNvPr id="28" name="Google Shape;693;p9"/>
            <p:cNvSpPr/>
            <p:nvPr/>
          </p:nvSpPr>
          <p:spPr>
            <a:xfrm>
              <a:off x="0" y="1876905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202EE2"/>
            </a:solidFill>
            <a:ln w="28575">
              <a:solidFill>
                <a:srgbClr val="FFC000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29" name="Google Shape;694;p9"/>
            <p:cNvSpPr txBox="1"/>
            <p:nvPr/>
          </p:nvSpPr>
          <p:spPr>
            <a:xfrm>
              <a:off x="36648" y="1913553"/>
              <a:ext cx="2165904" cy="117797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52 критерії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(мірило, інструмент для оцінювання окремих компонентів)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0" name="Google Shape;695;p9"/>
            <p:cNvSpPr/>
            <p:nvPr/>
          </p:nvSpPr>
          <p:spPr>
            <a:xfrm rot="5400000">
              <a:off x="884986" y="3159456"/>
              <a:ext cx="469226" cy="563071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FFC000"/>
            </a:soli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31" name="Google Shape;696;p9"/>
            <p:cNvSpPr txBox="1"/>
            <p:nvPr/>
          </p:nvSpPr>
          <p:spPr>
            <a:xfrm>
              <a:off x="950678" y="3206378"/>
              <a:ext cx="337843" cy="32845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sz="1050" dirty="0">
                <a:solidFill>
                  <a:schemeClr val="dk1"/>
                </a:solidFill>
              </a:endParaRPr>
            </a:p>
          </p:txBody>
        </p:sp>
        <p:sp>
          <p:nvSpPr>
            <p:cNvPr id="32" name="Google Shape;697;p9"/>
            <p:cNvSpPr/>
            <p:nvPr/>
          </p:nvSpPr>
          <p:spPr>
            <a:xfrm>
              <a:off x="0" y="3753810"/>
              <a:ext cx="2239200" cy="1251270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 w="28575">
              <a:solidFill>
                <a:srgbClr val="202EE2"/>
              </a:solidFill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68569" tIns="68569" rIns="68569" bIns="68569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sp>
          <p:nvSpPr>
            <p:cNvPr id="33" name="Google Shape;698;p9"/>
            <p:cNvSpPr txBox="1"/>
            <p:nvPr/>
          </p:nvSpPr>
          <p:spPr>
            <a:xfrm>
              <a:off x="36648" y="3790458"/>
              <a:ext cx="2165904" cy="117797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spcFirstLastPara="1" wrap="square" lIns="39994" tIns="39994" rIns="39994" bIns="39994" anchor="ctr" anchorCtr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99 індикаторів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(показники, </a:t>
              </a:r>
              <a:endParaRPr dirty="0">
                <a:solidFill>
                  <a:srgbClr val="002060"/>
                </a:solidFill>
              </a:endParaRPr>
            </a:p>
            <a:p>
              <a:pPr algn="ctr">
                <a:lnSpc>
                  <a:spcPct val="90000"/>
                </a:lnSpc>
                <a:spcBef>
                  <a:spcPts val="368"/>
                </a:spcBef>
                <a:spcAft>
                  <a:spcPts val="0"/>
                </a:spcAft>
              </a:pPr>
              <a:r>
                <a:rPr lang="uk-UA" sz="1050" b="1" dirty="0">
                  <a:solidFill>
                    <a:srgbClr val="002060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що визначають зміст критеріїв)</a:t>
              </a:r>
              <a:endParaRPr sz="1050" b="1" dirty="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4" name="TextBox 33"/>
          <p:cNvSpPr txBox="1"/>
          <p:nvPr/>
        </p:nvSpPr>
        <p:spPr>
          <a:xfrm>
            <a:off x="6427177" y="5917223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91896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2505411" y="264147"/>
            <a:ext cx="83205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20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>
            <a:spLocks/>
          </p:cNvSpPr>
          <p:nvPr/>
        </p:nvSpPr>
        <p:spPr>
          <a:xfrm>
            <a:off x="2627350" y="1145787"/>
            <a:ext cx="8304081" cy="4925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b="1" u="sng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Наказ </a:t>
            </a:r>
            <a:r>
              <a:rPr lang="uk-UA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Державної служби якості освіти від 29.03.2021р. №01-11/25 «Про забезпечення проведення інституційних аудитів закладів загальної середньої освіти 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(у редакції наказу ДСЯО від 08.09.2021р. </a:t>
            </a:r>
            <a:r>
              <a:rPr lang="uk-UA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№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01-11/58</a:t>
            </a:r>
            <a:endParaRPr kumimoji="0" lang="uk-UA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Методику оцінювання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 освітніх і управлінських процесів під час інституційного аудиту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Інструменти для збору інформації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(анкети учнів, батьків, педагогічних працівників; перелік питань для </a:t>
            </a:r>
            <a:r>
              <a:rPr lang="uk-UA" sz="1600" dirty="0" err="1">
                <a:solidFill>
                  <a:srgbClr val="002060"/>
                </a:solidFill>
                <a:latin typeface="e-Ukraine Bold"/>
              </a:rPr>
              <a:t>інтерв</a:t>
            </a:r>
            <a:r>
              <a:rPr lang="en-US" sz="1600" dirty="0">
                <a:solidFill>
                  <a:srgbClr val="002060"/>
                </a:solidFill>
                <a:latin typeface="e-Ukraine Bold"/>
              </a:rPr>
              <a:t>’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ю з керівником закладу освіти, заступниками керівника, практичним психологом/соціальним педагогом, представником учнівського самоврядування; форма вивчення документації; форма вивчення педагогічної діяльності; форма спостереження за освітнім середовищем)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uk-UA" sz="16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uk-UA" sz="1600" b="1" i="1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Узагальнена таблиця критеріїв</a:t>
            </a:r>
            <a:r>
              <a:rPr lang="uk-UA" sz="1600" dirty="0">
                <a:solidFill>
                  <a:srgbClr val="002060"/>
                </a:solidFill>
                <a:effectLst/>
                <a:latin typeface="e-Ukraine Bold"/>
                <a:ea typeface="Times New Roman" panose="02020603050405020304" pitchFamily="18" charset="0"/>
              </a:rPr>
              <a:t>, індикаторів та інструментарію для оцінювання освітніх і управлінських процесів закладу загальної середньої освіти та внутрішньої системи забезпечення якості освіти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Орієнтовані рівні оцінювання </a:t>
            </a:r>
            <a:r>
              <a:rPr lang="uk-UA" sz="1600" dirty="0">
                <a:solidFill>
                  <a:srgbClr val="002060"/>
                </a:solidFill>
                <a:latin typeface="e-Ukraine Bold"/>
                <a:ea typeface="Times New Roman" panose="02020603050405020304" pitchFamily="18" charset="0"/>
              </a:rPr>
              <a:t>закладу загальної середньої освіти щодо дотримання вимоги/правила організації освітніх і управлінських процесів закладу освіти та внутрішньої системи забезпечення якості освіти</a:t>
            </a:r>
            <a:endParaRPr kumimoji="0" lang="uk-UA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2512566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1AED67B-B983-4C81-855F-8339F1B18246}"/>
              </a:ext>
            </a:extLst>
          </p:cNvPr>
          <p:cNvSpPr txBox="1"/>
          <p:nvPr/>
        </p:nvSpPr>
        <p:spPr>
          <a:xfrm>
            <a:off x="1902360" y="141051"/>
            <a:ext cx="8320513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e-Ukraine Bold"/>
                <a:ea typeface="Helvetica Neue"/>
                <a:cs typeface="Helvetica Neue"/>
                <a:sym typeface="Helvetica Neue"/>
              </a:rPr>
              <a:t>Процес </a:t>
            </a:r>
            <a:r>
              <a:rPr lang="uk-UA" sz="2000" b="1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самооцінювання освітніх та управлінських процесів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sz="2000" b="1" dirty="0">
                <a:solidFill>
                  <a:srgbClr val="202EE2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Нормативна та методична база</a:t>
            </a:r>
            <a:endParaRPr kumimoji="0" lang="uk-UA" sz="2000" b="1" i="0" u="none" strike="noStrike" cap="none" spc="0" normalizeH="0" baseline="0" dirty="0">
              <a:ln>
                <a:noFill/>
              </a:ln>
              <a:solidFill>
                <a:srgbClr val="202EE2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3B534E-0540-4F02-878B-2E4F287B3E71}"/>
              </a:ext>
            </a:extLst>
          </p:cNvPr>
          <p:cNvSpPr txBox="1"/>
          <p:nvPr/>
        </p:nvSpPr>
        <p:spPr>
          <a:xfrm>
            <a:off x="2213365" y="1060870"/>
            <a:ext cx="8304081" cy="48744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uk-UA" b="1" u="sng" dirty="0" smtClean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Абетка </a:t>
            </a:r>
            <a:r>
              <a:rPr lang="uk-UA" b="1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для директора. Рекомендації до побудови внутрішньої системи забезпечення якості освіти у закладі загальної середньої освіти </a:t>
            </a:r>
            <a:r>
              <a:rPr lang="uk-UA" b="1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(друге видання, 2021р.)</a:t>
            </a:r>
            <a:endParaRPr kumimoji="0" lang="uk-UA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e-Ukraine Bold"/>
              <a:ea typeface="Helvetica Neue"/>
              <a:cs typeface="Helvetica Neue"/>
              <a:sym typeface="Helvetica Neue"/>
            </a:endParaRPr>
          </a:p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uk-UA" u="sng" dirty="0">
                <a:solidFill>
                  <a:srgbClr val="002060"/>
                </a:solidFill>
                <a:latin typeface="e-Ukraine Bold"/>
                <a:ea typeface="Helvetica Neue"/>
                <a:cs typeface="Helvetica Neue"/>
                <a:sym typeface="Helvetica Neue"/>
              </a:rPr>
              <a:t>Містить: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1. З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агальні алгоритми побудови внутрішньої системи забезпечення якості, вивчення і оцінювання якості освітніх та управлінських процесів у закладі.</a:t>
            </a:r>
          </a:p>
          <a:p>
            <a:pPr defTabSz="825500" fontAlgn="auto">
              <a:spcBef>
                <a:spcPts val="0"/>
              </a:spcBef>
              <a:spcAft>
                <a:spcPts val="600"/>
              </a:spcAft>
            </a:pPr>
            <a:r>
              <a:rPr lang="uk-UA" sz="1600" b="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2. О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пис методів збору інформації та інструментів, які можна використовувати для вивчення освітніх та управлінських процесів у закладі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</a:pPr>
            <a:r>
              <a:rPr lang="uk-UA" sz="1600" i="0" dirty="0">
                <a:solidFill>
                  <a:srgbClr val="002060"/>
                </a:solidFill>
                <a:effectLst/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Розділ 3. О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пис критеріїв, за якими заклад може вивчати та оцінювати управлінські й освітні процеси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.</a:t>
            </a:r>
            <a:endParaRPr lang="uk-UA" sz="1600" dirty="0">
              <a:solidFill>
                <a:srgbClr val="002060"/>
              </a:solidFill>
              <a:effectLst/>
              <a:latin typeface="e-Ukraine Bold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1. 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Правила,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критерії та індикатори оцінювання освітньої діяльності </a:t>
            </a:r>
            <a:r>
              <a:rPr lang="ru-RU" sz="1600" dirty="0">
                <a:solidFill>
                  <a:srgbClr val="002060"/>
                </a:solidFill>
                <a:latin typeface="e-Ukraine Bold"/>
              </a:rPr>
              <a:t>закладу освіти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2.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Модель якісної школи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Додаток 3. 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Орієнтовний перелік запитань для самоаналізу</a:t>
            </a:r>
            <a:endParaRPr lang="uk-UA" sz="1600" b="1" i="1" dirty="0">
              <a:solidFill>
                <a:srgbClr val="002060"/>
              </a:solidFill>
              <a:latin typeface="e-Ukraine Bold"/>
            </a:endParaRP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1600" dirty="0">
                <a:solidFill>
                  <a:srgbClr val="002060"/>
                </a:solidFill>
                <a:latin typeface="e-Ukraine Bold"/>
                <a:cs typeface="Calibri" panose="020F0502020204030204" pitchFamily="34" charset="0"/>
              </a:rPr>
              <a:t>• </a:t>
            </a:r>
            <a:r>
              <a:rPr lang="uk-UA" sz="1600" b="1" i="1" dirty="0">
                <a:solidFill>
                  <a:srgbClr val="002060"/>
                </a:solidFill>
                <a:latin typeface="e-Ukraine Bold"/>
              </a:rPr>
              <a:t>Додатки 4-8. Інструменти для збору інформації (</a:t>
            </a:r>
            <a:r>
              <a:rPr lang="uk-UA" sz="1600" dirty="0">
                <a:solidFill>
                  <a:srgbClr val="002060"/>
                </a:solidFill>
                <a:latin typeface="e-Ukraine Bold"/>
              </a:rPr>
              <a:t>анкети учнів, батьків, педагогічних працівників; форма вивчення педагогічної діяльності; форма спостереження за освітнім середовищем.</a:t>
            </a:r>
            <a:endParaRPr kumimoji="0" lang="uk-UA" sz="1600" b="1" cap="none" spc="0" normalizeH="0" baseline="0" dirty="0">
              <a:ln>
                <a:noFill/>
              </a:ln>
              <a:solidFill>
                <a:srgbClr val="002060"/>
              </a:solidFill>
              <a:uFillTx/>
              <a:latin typeface="e-Ukraine Bold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70101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Етап 2. </a:t>
            </a:r>
            <a:r>
              <a:rPr lang="ru-RU" dirty="0"/>
              <a:t>Наказ директора про </a:t>
            </a:r>
            <a:r>
              <a:rPr lang="ru-RU" dirty="0" err="1"/>
              <a:t>підготовку</a:t>
            </a:r>
            <a:r>
              <a:rPr lang="ru-RU" dirty="0"/>
              <a:t> і </a:t>
            </a:r>
            <a:r>
              <a:rPr lang="ru-RU" dirty="0" err="1"/>
              <a:t>проведення</a:t>
            </a:r>
            <a:r>
              <a:rPr lang="ru-RU" dirty="0"/>
              <a:t> </a:t>
            </a:r>
            <a:r>
              <a:rPr lang="ru-RU" dirty="0" err="1"/>
              <a:t>самооцінювання</a:t>
            </a:r>
            <a:r>
              <a:rPr lang="ru-RU" dirty="0"/>
              <a:t> 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589212" y="2133599"/>
            <a:ext cx="5332657" cy="413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>
                <a:solidFill>
                  <a:schemeClr val="tx1"/>
                </a:solidFill>
              </a:rPr>
              <a:t>Наказ директора про підготовку і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 освітніх та управлінських процесів:</a:t>
            </a:r>
          </a:p>
          <a:p>
            <a:r>
              <a:rPr lang="uk-UA" dirty="0">
                <a:solidFill>
                  <a:schemeClr val="tx1"/>
                </a:solidFill>
              </a:rPr>
              <a:t>- визначити період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;</a:t>
            </a:r>
          </a:p>
          <a:p>
            <a:r>
              <a:rPr lang="uk-UA" dirty="0">
                <a:solidFill>
                  <a:schemeClr val="tx1"/>
                </a:solidFill>
              </a:rPr>
              <a:t>- створити робочу групу та розподілили обов’язки між її учасниками, призначили відповідальних осіб (відповідальну особу) за проведення </a:t>
            </a:r>
            <a:r>
              <a:rPr lang="uk-UA" dirty="0" err="1">
                <a:solidFill>
                  <a:schemeClr val="tx1"/>
                </a:solidFill>
              </a:rPr>
              <a:t>самооцінювання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602866"/>
            <a:ext cx="3553190" cy="508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158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11" y="149469"/>
            <a:ext cx="4567686" cy="64649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345" y="1005371"/>
            <a:ext cx="6777686" cy="475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3. Збір інформації</a:t>
            </a:r>
            <a:endParaRPr lang="uk-UA" dirty="0"/>
          </a:p>
        </p:txBody>
      </p:sp>
      <p:sp>
        <p:nvSpPr>
          <p:cNvPr id="4" name="Прямокутник 3"/>
          <p:cNvSpPr/>
          <p:nvPr/>
        </p:nvSpPr>
        <p:spPr>
          <a:xfrm>
            <a:off x="5175739" y="6402950"/>
            <a:ext cx="69400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>
                <a:hlinkClick r:id="rId2"/>
              </a:rPr>
              <a:t>https://sqe.gov.ua/law/pro-zabezpechennya-provedennya-instituc</a:t>
            </a:r>
            <a:r>
              <a:rPr lang="uk-UA" sz="1600" dirty="0" smtClean="0">
                <a:hlinkClick r:id="rId2"/>
              </a:rPr>
              <a:t>/</a:t>
            </a:r>
            <a:r>
              <a:rPr lang="uk-UA" sz="1600" dirty="0" smtClean="0"/>
              <a:t> </a:t>
            </a:r>
            <a:endParaRPr lang="uk-UA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6209" y="1264555"/>
            <a:ext cx="7251821" cy="4992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6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669" y="109426"/>
            <a:ext cx="9284677" cy="662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13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4. Написання аналітичної довідки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1412550"/>
            <a:ext cx="7538476" cy="531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88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2422" y="172955"/>
            <a:ext cx="9372601" cy="63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8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/>
              <a:t>Етап 5. </a:t>
            </a:r>
            <a:r>
              <a:rPr lang="uk-UA" sz="2700" dirty="0"/>
              <a:t>Встановлення вербальних збігів з додатком 2 до Методики оцінювання освітніх і управлінських процесів закладу загальної середньої освіти під час інституційного аудиту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4855" y="2245245"/>
            <a:ext cx="6413865" cy="4463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0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3DF2E2-AA69-4113-96D3-72CA92891938}"/>
              </a:ext>
            </a:extLst>
          </p:cNvPr>
          <p:cNvSpPr txBox="1"/>
          <p:nvPr/>
        </p:nvSpPr>
        <p:spPr>
          <a:xfrm>
            <a:off x="3234150" y="665168"/>
            <a:ext cx="6738144" cy="571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uk-UA" sz="1600" b="1" dirty="0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Узагальнення результатів </a:t>
            </a:r>
            <a:r>
              <a:rPr lang="uk-UA" sz="1600" b="1" dirty="0" err="1">
                <a:solidFill>
                  <a:srgbClr val="202EE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endParaRPr lang="uk-UA" sz="1600" dirty="0">
              <a:solidFill>
                <a:srgbClr val="202EE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6D79A3-3871-4606-96DE-A0F0AA5E21F1}"/>
              </a:ext>
            </a:extLst>
          </p:cNvPr>
          <p:cNvSpPr txBox="1"/>
          <p:nvPr/>
        </p:nvSpPr>
        <p:spPr>
          <a:xfrm>
            <a:off x="2398625" y="1295037"/>
            <a:ext cx="8602418" cy="21520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Інформація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одержана в ході опитування, спостереження та вивчення документації,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узагальнюється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 на її основі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визначаються тенденції в організації освітніх і управлінських процесів закладу освіти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досягнення та труднощі у формуванні внутрішньої системи.</a:t>
            </a:r>
            <a:endParaRPr lang="uk-UA" sz="16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285750" algn="just">
              <a:lnSpc>
                <a:spcPct val="107000"/>
              </a:lnSpc>
              <a:spcAft>
                <a:spcPts val="750"/>
              </a:spcAft>
            </a:pP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Здійснюючи </a:t>
            </a:r>
            <a:r>
              <a:rPr lang="uk-UA" sz="16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самооцінювання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заклад освіти може брати до уваги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орієнтовні рівні оцінювання якості освітньої діяльності та ефективності внутрішньої системи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що визначаються під час </a:t>
            </a:r>
            <a:r>
              <a:rPr lang="uk-UA" sz="16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інституційного аудиту </a:t>
            </a:r>
            <a:r>
              <a:rPr lang="uk-UA" sz="16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(для кожного напряму освітньої діяльності закладу освіти): </a:t>
            </a:r>
            <a:endParaRPr kumimoji="0" lang="uk-UA" sz="2800" b="1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FB60B5-DC9A-4A6B-96A9-39DFBA4C6A17}"/>
              </a:ext>
            </a:extLst>
          </p:cNvPr>
          <p:cNvSpPr txBox="1"/>
          <p:nvPr/>
        </p:nvSpPr>
        <p:spPr>
          <a:xfrm>
            <a:off x="6603222" y="3089722"/>
            <a:ext cx="102657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uk-UA" sz="3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5CF2522B-82AB-4CF5-A344-B3544E2668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763096"/>
              </p:ext>
            </p:extLst>
          </p:nvPr>
        </p:nvGraphicFramePr>
        <p:xfrm>
          <a:off x="3124609" y="3482555"/>
          <a:ext cx="7152456" cy="8202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055F604-A404-4402-81D8-2C9914CEFEED}"/>
              </a:ext>
            </a:extLst>
          </p:cNvPr>
          <p:cNvSpPr txBox="1"/>
          <p:nvPr/>
        </p:nvSpPr>
        <p:spPr>
          <a:xfrm>
            <a:off x="2328190" y="4521346"/>
            <a:ext cx="8602418" cy="7489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indent="285750" algn="just">
              <a:spcAft>
                <a:spcPts val="0"/>
              </a:spcAft>
            </a:pP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Маючи автономію, заклад освіти може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самостійно визначати рівні самооцінювання власної </a:t>
            </a:r>
            <a:endParaRPr lang="uk-UA" sz="14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діяльності </a:t>
            </a:r>
            <a:r>
              <a:rPr lang="uk-UA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або </a:t>
            </a: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запроваджувати інші способи вимірювання рівня освітньої діяльності та </a:t>
            </a:r>
          </a:p>
          <a:p>
            <a:pPr indent="285750" algn="just">
              <a:spcAft>
                <a:spcPts val="0"/>
              </a:spcAft>
            </a:pPr>
            <a:r>
              <a:rPr lang="uk-UA" sz="1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ефективності внутрішньої системи.</a:t>
            </a:r>
            <a:endParaRPr lang="uk-UA" sz="1400" b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779390" y="6273225"/>
            <a:ext cx="55655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b="1" dirty="0" smtClean="0"/>
              <a:t>Джерело</a:t>
            </a:r>
            <a:r>
              <a:rPr lang="uk-UA" sz="1600" dirty="0" smtClean="0"/>
              <a:t>: Управління державної служби якості освіти у Тернопільській області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4264976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Етап 6. Написання рекомендацій 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224" y="1264555"/>
            <a:ext cx="4462851" cy="5586779"/>
          </a:xfrm>
          <a:prstGeom prst="rect">
            <a:avLst/>
          </a:prstGeom>
        </p:spPr>
      </p:pic>
      <p:sp>
        <p:nvSpPr>
          <p:cNvPr id="5" name="Прямокутник 4"/>
          <p:cNvSpPr/>
          <p:nvPr/>
        </p:nvSpPr>
        <p:spPr>
          <a:xfrm>
            <a:off x="2592925" y="2699242"/>
            <a:ext cx="45525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hlinkClick r:id="rId3"/>
              </a:rPr>
              <a:t>https://</a:t>
            </a:r>
            <a:r>
              <a:rPr lang="uk-UA" dirty="0" smtClean="0">
                <a:hlinkClick r:id="rId3"/>
              </a:rPr>
              <a:t>nus.org.ua/wp-content/uploads/2021/08/Abetka_dyrektora_2021_SQE_SURGe.pdf</a:t>
            </a:r>
            <a:r>
              <a:rPr lang="uk-UA" dirty="0" smtClean="0"/>
              <a:t> </a:t>
            </a:r>
          </a:p>
          <a:p>
            <a:r>
              <a:rPr lang="uk-UA" dirty="0" smtClean="0"/>
              <a:t> Абетка для директора, ст.123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092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uk-UA" sz="3600" dirty="0" err="1">
                <a:solidFill>
                  <a:schemeClr val="tx1"/>
                </a:solidFill>
              </a:rPr>
              <a:t>Самооцінювання</a:t>
            </a:r>
            <a:r>
              <a:rPr lang="uk-UA" sz="3600" dirty="0">
                <a:solidFill>
                  <a:schemeClr val="tx1"/>
                </a:solidFill>
              </a:rPr>
              <a:t> освітніх </a:t>
            </a:r>
            <a:r>
              <a:rPr lang="uk-UA" sz="3600" dirty="0" smtClean="0">
                <a:solidFill>
                  <a:schemeClr val="tx1"/>
                </a:solidFill>
              </a:rPr>
              <a:t>та управлінських </a:t>
            </a:r>
            <a:r>
              <a:rPr lang="uk-UA" sz="3600" dirty="0">
                <a:solidFill>
                  <a:schemeClr val="tx1"/>
                </a:solidFill>
              </a:rPr>
              <a:t>процесів </a:t>
            </a:r>
            <a:r>
              <a:rPr lang="uk-UA" sz="3600" dirty="0" smtClean="0">
                <a:solidFill>
                  <a:schemeClr val="tx1"/>
                </a:solidFill>
              </a:rPr>
              <a:t>із використанням інформаційно-аналітичної системи </a:t>
            </a:r>
            <a:r>
              <a:rPr lang="en-US" sz="3600" b="1" dirty="0" err="1" smtClean="0">
                <a:solidFill>
                  <a:schemeClr val="tx1"/>
                </a:solidFill>
              </a:rPr>
              <a:t>EvaluEd</a:t>
            </a:r>
            <a:endParaRPr lang="uk-UA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8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385" y="200762"/>
            <a:ext cx="9387254" cy="6588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072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/>
          <p:cNvSpPr/>
          <p:nvPr/>
        </p:nvSpPr>
        <p:spPr>
          <a:xfrm>
            <a:off x="7512424" y="5393839"/>
            <a:ext cx="45495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hlinkClick r:id="rId3"/>
              </a:rPr>
              <a:t>https://</a:t>
            </a:r>
            <a:r>
              <a:rPr lang="uk-UA" dirty="0" smtClean="0">
                <a:hlinkClick r:id="rId3"/>
              </a:rPr>
              <a:t>www.facebook.com/kuropatnykyschool/posts/pfbid0V8us9qhtpNcfphyiNGex4QYEnnAUXVY7TPzdQVQUMcE4oRaya8gk8TPji1Ejn6U5l</a:t>
            </a:r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1038" name="Picture 14" descr="На зображенні може бути: 7 людей та люди навчаютьс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5" y="842540"/>
            <a:ext cx="5127813" cy="3845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На зображенні може бути: 4 людини, люди навчаються та текст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683" y="842540"/>
            <a:ext cx="5118845" cy="383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кутник 7"/>
          <p:cNvSpPr/>
          <p:nvPr/>
        </p:nvSpPr>
        <p:spPr>
          <a:xfrm>
            <a:off x="1685365" y="4985301"/>
            <a:ext cx="57105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З 4 по 15 грудня 2023 року на базі </a:t>
            </a:r>
            <a:r>
              <a:rPr lang="uk-UA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Куропатницького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 ліцею проведено апробацію інформаційно-аналітичної системи </a:t>
            </a:r>
            <a:r>
              <a:rPr lang="en-US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EvaluEd</a:t>
            </a:r>
            <a:r>
              <a:rPr lang="en-US" dirty="0">
                <a:solidFill>
                  <a:srgbClr val="050505"/>
                </a:solidFill>
                <a:latin typeface="Segoe UI Historic" panose="020B0502040204020203" pitchFamily="34" charset="0"/>
              </a:rPr>
              <a:t> 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у частині проведення </a:t>
            </a:r>
            <a:r>
              <a:rPr lang="uk-UA" dirty="0" err="1">
                <a:solidFill>
                  <a:srgbClr val="050505"/>
                </a:solidFill>
                <a:latin typeface="Segoe UI Historic" panose="020B0502040204020203" pitchFamily="34" charset="0"/>
              </a:rPr>
              <a:t>самооцінювання</a:t>
            </a:r>
            <a:r>
              <a:rPr lang="uk-UA" dirty="0">
                <a:solidFill>
                  <a:srgbClr val="050505"/>
                </a:solidFill>
                <a:latin typeface="Segoe UI Historic" panose="020B0502040204020203" pitchFamily="34" charset="0"/>
              </a:rPr>
              <a:t> освітніх й управлінських процесів за напрямами «Система оцінювання учнів», «Педагогічна діяльність».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789829976"/>
      </p:ext>
    </p:extLst>
  </p:cSld>
  <p:clrMapOvr>
    <a:masterClrMapping/>
  </p:clrMapOvr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147</TotalTime>
  <Words>737</Words>
  <Application>Microsoft Office PowerPoint</Application>
  <PresentationFormat>Широкий екран</PresentationFormat>
  <Paragraphs>81</Paragraphs>
  <Slides>16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16</vt:i4>
      </vt:variant>
    </vt:vector>
  </HeadingPairs>
  <TitlesOfParts>
    <vt:vector size="25" baseType="lpstr">
      <vt:lpstr>Arial</vt:lpstr>
      <vt:lpstr>Calibri</vt:lpstr>
      <vt:lpstr>Century Gothic</vt:lpstr>
      <vt:lpstr>e-Ukraine Bold</vt:lpstr>
      <vt:lpstr>Helvetica Neue</vt:lpstr>
      <vt:lpstr>Segoe UI Historic</vt:lpstr>
      <vt:lpstr>Times New Roman</vt:lpstr>
      <vt:lpstr>Wingdings 3</vt:lpstr>
      <vt:lpstr>Пасмо</vt:lpstr>
      <vt:lpstr>Етапи проведення процедури самооцінювання:  від створення робочої групи до прийняття управлінських рішень  (практичний кейс)</vt:lpstr>
      <vt:lpstr>Етап 1. Прийняття рішення</vt:lpstr>
      <vt:lpstr>Презентація PowerPoint</vt:lpstr>
      <vt:lpstr>Презентація PowerPoint</vt:lpstr>
      <vt:lpstr>Етап 2. Наказ директора про підготовку і проведення самооцінювання </vt:lpstr>
      <vt:lpstr>Презентація PowerPoint</vt:lpstr>
      <vt:lpstr>Етап 3. Збір інформації</vt:lpstr>
      <vt:lpstr>Презентація PowerPoint</vt:lpstr>
      <vt:lpstr>Етап 4. Написання аналітичної довідки</vt:lpstr>
      <vt:lpstr>Презентація PowerPoint</vt:lpstr>
      <vt:lpstr>Етап 5. Встановлення вербальних збігів з додатком 2 до Методики оцінювання освітніх і управлінських процесів закладу загальної середньої освіти під час інституційного аудиту</vt:lpstr>
      <vt:lpstr>Презентація PowerPoint</vt:lpstr>
      <vt:lpstr>Етап 6. Написання рекомендацій </vt:lpstr>
      <vt:lpstr>Самооцінювання освітніх та управлінських процесів із використанням інформаційно-аналітичної системи EvaluEd</vt:lpstr>
      <vt:lpstr>Презентація PowerPoint</vt:lpstr>
      <vt:lpstr>Презентація PowerPoint</vt:lpstr>
    </vt:vector>
  </TitlesOfParts>
  <Company>Інститут модернізації змісту освіти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Етапи проведення процедури самооцінювання:  від створення робочої групи до прийняття управлінських рішень  (практичний кейс)</dc:title>
  <dc:creator>Director</dc:creator>
  <cp:lastModifiedBy>Director</cp:lastModifiedBy>
  <cp:revision>17</cp:revision>
  <dcterms:created xsi:type="dcterms:W3CDTF">2024-02-26T08:05:50Z</dcterms:created>
  <dcterms:modified xsi:type="dcterms:W3CDTF">2024-02-26T11:53:08Z</dcterms:modified>
</cp:coreProperties>
</file>