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4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87" r:id="rId4"/>
    <p:sldId id="258" r:id="rId5"/>
    <p:sldId id="268" r:id="rId6"/>
    <p:sldId id="277" r:id="rId7"/>
    <p:sldId id="301" r:id="rId8"/>
    <p:sldId id="302" r:id="rId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12" autoAdjust="0"/>
    <p:restoredTop sz="94660"/>
  </p:normalViewPr>
  <p:slideViewPr>
    <p:cSldViewPr snapToGrid="0">
      <p:cViewPr varScale="1">
        <p:scale>
          <a:sx n="62" d="100"/>
          <a:sy n="62" d="100"/>
        </p:scale>
        <p:origin x="7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179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87F54F-46A3-47B6-86FB-0378D22CA57A}" type="datetimeFigureOut">
              <a:rPr lang="uk-UA" smtClean="0"/>
              <a:t>03.06.2024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AA6F1A-7A63-4DC3-ABD6-79988BE2ED2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22521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FD860-3EB6-41DC-BF46-A5A30F65BE1B}" type="datetimeFigureOut">
              <a:rPr lang="uk-UA" smtClean="0"/>
              <a:t>03.06.2024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6DDAF3-635B-438C-AE8F-A014909AA7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5731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6DDAF3-635B-438C-AE8F-A014909AA79D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533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03.06.2024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8381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03.06.2024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6006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03.06.2024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1265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03.06.2024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0104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03.06.2024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11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03.06.2024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3732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03.06.2024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4535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03.06.2024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7985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03.06.2024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86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03.06.2024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4433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03.06.2024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2070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03.06.2024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9939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03.06.2024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3736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03.06.2024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19180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03.06.2024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7663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03.06.2024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6734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B41E0-E77A-4318-BA1F-767581B3D847}" type="datetimeFigureOut">
              <a:rPr lang="uk-UA" smtClean="0"/>
              <a:t>03.06.2024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7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  <p:sldLayoutId id="2147483839" r:id="rId15"/>
    <p:sldLayoutId id="214748384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035912"/>
            <a:ext cx="10225150" cy="3678877"/>
          </a:xfrm>
        </p:spPr>
        <p:txBody>
          <a:bodyPr>
            <a:noAutofit/>
          </a:bodyPr>
          <a:lstStyle/>
          <a:p>
            <a:pPr algn="ctr"/>
            <a:r>
              <a:rPr lang="uk-UA" sz="3000" dirty="0" smtClean="0"/>
              <a:t>Підсумок проведення </a:t>
            </a:r>
            <a:r>
              <a:rPr lang="uk-UA" sz="3000" dirty="0"/>
              <a:t>процедури </a:t>
            </a:r>
            <a:r>
              <a:rPr lang="uk-UA" sz="3000" dirty="0" err="1"/>
              <a:t>самооцінювання</a:t>
            </a:r>
            <a:r>
              <a:rPr lang="uk-UA" sz="3000" dirty="0"/>
              <a:t> освітніх та управлінських процесів у </a:t>
            </a:r>
            <a:r>
              <a:rPr lang="uk-UA" sz="3000" dirty="0" err="1"/>
              <a:t>Куропатницькому</a:t>
            </a:r>
            <a:r>
              <a:rPr lang="uk-UA" sz="3000" dirty="0"/>
              <a:t> ліцеї</a:t>
            </a:r>
            <a:br>
              <a:rPr lang="uk-UA" sz="3000" dirty="0"/>
            </a:br>
            <a:r>
              <a:rPr lang="uk-UA" sz="3000" dirty="0" smtClean="0"/>
              <a:t>за </a:t>
            </a:r>
            <a:r>
              <a:rPr lang="uk-UA" sz="3000" u="sng" dirty="0"/>
              <a:t>напрямом </a:t>
            </a:r>
            <a:r>
              <a:rPr lang="en-US" sz="3000" u="sng" dirty="0" smtClean="0"/>
              <a:t>4</a:t>
            </a:r>
            <a:r>
              <a:rPr lang="uk-UA" sz="3000" dirty="0" smtClean="0"/>
              <a:t> </a:t>
            </a:r>
            <a:r>
              <a:rPr lang="uk-UA" sz="3000" b="1" dirty="0" smtClean="0"/>
              <a:t>«</a:t>
            </a:r>
            <a:r>
              <a:rPr lang="uk-UA" sz="3000" b="1" dirty="0" smtClean="0"/>
              <a:t>Управлінські процеси</a:t>
            </a:r>
            <a:r>
              <a:rPr lang="uk-UA" sz="3000" b="1" dirty="0" smtClean="0"/>
              <a:t>» </a:t>
            </a:r>
            <a:r>
              <a:rPr lang="uk-UA" sz="3000" b="1" dirty="0" smtClean="0"/>
              <a:t/>
            </a:r>
            <a:br>
              <a:rPr lang="uk-UA" sz="3000" b="1" dirty="0" smtClean="0"/>
            </a:br>
            <a:r>
              <a:rPr lang="uk-UA" sz="3000" dirty="0" smtClean="0"/>
              <a:t>із </a:t>
            </a:r>
            <a:r>
              <a:rPr lang="uk-UA" sz="3000" dirty="0"/>
              <a:t>використанням IAC </a:t>
            </a:r>
            <a:r>
              <a:rPr lang="uk-UA" sz="3000" dirty="0" err="1" smtClean="0"/>
              <a:t>EvaluEd</a:t>
            </a:r>
            <a:r>
              <a:rPr lang="uk-UA" sz="3000" dirty="0" smtClean="0"/>
              <a:t> у 202</a:t>
            </a:r>
            <a:r>
              <a:rPr lang="en-US" sz="3000" dirty="0" smtClean="0"/>
              <a:t>3</a:t>
            </a:r>
            <a:r>
              <a:rPr lang="uk-UA" sz="3000" dirty="0" smtClean="0"/>
              <a:t>-202</a:t>
            </a:r>
            <a:r>
              <a:rPr lang="en-US" sz="3000" dirty="0" smtClean="0"/>
              <a:t>4</a:t>
            </a:r>
            <a:r>
              <a:rPr lang="uk-UA" sz="3000" dirty="0" smtClean="0"/>
              <a:t> </a:t>
            </a:r>
            <a:r>
              <a:rPr lang="uk-UA" sz="3000" dirty="0" err="1"/>
              <a:t>н.р</a:t>
            </a:r>
            <a:r>
              <a:rPr lang="uk-UA" sz="3000" dirty="0" smtClean="0"/>
              <a:t>.</a:t>
            </a:r>
            <a:endParaRPr lang="uk-UA" sz="300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2589212" y="4924910"/>
            <a:ext cx="8915399" cy="1126283"/>
          </a:xfrm>
        </p:spPr>
        <p:txBody>
          <a:bodyPr>
            <a:normAutofit lnSpcReduction="10000"/>
          </a:bodyPr>
          <a:lstStyle/>
          <a:p>
            <a:pPr algn="r"/>
            <a:r>
              <a:rPr lang="uk-UA" b="1" dirty="0" smtClean="0">
                <a:solidFill>
                  <a:schemeClr val="tx1"/>
                </a:solidFill>
              </a:rPr>
              <a:t>Підготувала</a:t>
            </a:r>
          </a:p>
          <a:p>
            <a:pPr algn="r"/>
            <a:r>
              <a:rPr lang="uk-UA" b="1" dirty="0" smtClean="0">
                <a:solidFill>
                  <a:schemeClr val="tx1"/>
                </a:solidFill>
              </a:rPr>
              <a:t>директорка ліцею</a:t>
            </a:r>
          </a:p>
          <a:p>
            <a:pPr algn="r"/>
            <a:r>
              <a:rPr lang="uk-UA" b="1" dirty="0" smtClean="0">
                <a:solidFill>
                  <a:schemeClr val="tx1"/>
                </a:solidFill>
              </a:rPr>
              <a:t>Ольга ЖЕРЕБЕЦЬКА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86735" y="6261315"/>
            <a:ext cx="2960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31 травня </a:t>
            </a:r>
            <a:r>
              <a:rPr lang="en-US" dirty="0" smtClean="0"/>
              <a:t>2024</a:t>
            </a:r>
            <a:r>
              <a:rPr lang="uk-UA" dirty="0" smtClean="0"/>
              <a:t> </a:t>
            </a:r>
            <a:r>
              <a:rPr lang="uk-UA" dirty="0" smtClean="0"/>
              <a:t>року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494523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18133" y="82660"/>
            <a:ext cx="8915399" cy="1234698"/>
          </a:xfrm>
        </p:spPr>
        <p:txBody>
          <a:bodyPr>
            <a:normAutofit fontScale="90000"/>
          </a:bodyPr>
          <a:lstStyle/>
          <a:p>
            <a:r>
              <a:rPr lang="uk-UA" sz="2800" dirty="0" smtClean="0"/>
              <a:t>Методи </a:t>
            </a:r>
            <a:r>
              <a:rPr lang="uk-UA" sz="2800" dirty="0"/>
              <a:t>збору інформації та </a:t>
            </a:r>
            <a:r>
              <a:rPr lang="uk-UA" sz="2800" dirty="0" smtClean="0"/>
              <a:t>інструментарій, який використовувався </a:t>
            </a:r>
            <a:r>
              <a:rPr lang="uk-UA" sz="2800" dirty="0"/>
              <a:t>під час проведення процедури </a:t>
            </a:r>
            <a:r>
              <a:rPr lang="uk-UA" sz="2800" dirty="0" err="1" smtClean="0"/>
              <a:t>самооцінювання</a:t>
            </a:r>
            <a:r>
              <a:rPr lang="uk-UA" sz="2800" dirty="0" smtClean="0"/>
              <a:t>:</a:t>
            </a:r>
            <a:endParaRPr lang="uk-UA" sz="2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133" y="1441664"/>
            <a:ext cx="10140040" cy="508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6426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059" y="127295"/>
            <a:ext cx="10446665" cy="661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22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82305" y="283147"/>
            <a:ext cx="10228882" cy="910222"/>
          </a:xfrm>
        </p:spPr>
        <p:txBody>
          <a:bodyPr>
            <a:normAutofit/>
          </a:bodyPr>
          <a:lstStyle/>
          <a:p>
            <a:r>
              <a:rPr lang="ru-RU" sz="2400" b="1" dirty="0" err="1"/>
              <a:t>Вимога</a:t>
            </a:r>
            <a:r>
              <a:rPr lang="ru-RU" sz="2400" b="1" dirty="0"/>
              <a:t> 4.1. </a:t>
            </a:r>
            <a:r>
              <a:rPr lang="ru-RU" sz="2400" b="1" dirty="0" err="1"/>
              <a:t>Наявність</a:t>
            </a:r>
            <a:r>
              <a:rPr lang="ru-RU" sz="2400" b="1" dirty="0"/>
              <a:t> </a:t>
            </a:r>
            <a:r>
              <a:rPr lang="ru-RU" sz="2400" b="1" dirty="0" err="1"/>
              <a:t>стратегії</a:t>
            </a:r>
            <a:r>
              <a:rPr lang="ru-RU" sz="2400" b="1" dirty="0"/>
              <a:t> </a:t>
            </a:r>
            <a:r>
              <a:rPr lang="ru-RU" sz="2400" b="1" dirty="0" err="1"/>
              <a:t>розвитку</a:t>
            </a:r>
            <a:r>
              <a:rPr lang="ru-RU" sz="2400" b="1" dirty="0"/>
              <a:t> та </a:t>
            </a:r>
            <a:r>
              <a:rPr lang="ru-RU" sz="2400" b="1" dirty="0" err="1"/>
              <a:t>системи</a:t>
            </a:r>
            <a:r>
              <a:rPr lang="ru-RU" sz="2400" b="1" dirty="0"/>
              <a:t> </a:t>
            </a:r>
            <a:r>
              <a:rPr lang="ru-RU" sz="2400" b="1" dirty="0" err="1"/>
              <a:t>планування</a:t>
            </a:r>
            <a:r>
              <a:rPr lang="ru-RU" sz="2400" b="1" dirty="0"/>
              <a:t> </a:t>
            </a:r>
            <a:r>
              <a:rPr lang="ru-RU" sz="2400" b="1" dirty="0" err="1"/>
              <a:t>діяльності</a:t>
            </a:r>
            <a:r>
              <a:rPr lang="ru-RU" sz="2400" b="1" dirty="0"/>
              <a:t> закладу, </a:t>
            </a:r>
            <a:r>
              <a:rPr lang="ru-RU" sz="2400" b="1" dirty="0" err="1"/>
              <a:t>моніторинг</a:t>
            </a:r>
            <a:r>
              <a:rPr lang="ru-RU" sz="2400" b="1" dirty="0"/>
              <a:t> </a:t>
            </a:r>
            <a:r>
              <a:rPr lang="ru-RU" sz="2400" b="1" dirty="0" err="1"/>
              <a:t>виконання</a:t>
            </a:r>
            <a:r>
              <a:rPr lang="ru-RU" sz="2400" b="1" dirty="0"/>
              <a:t> </a:t>
            </a:r>
            <a:r>
              <a:rPr lang="ru-RU" sz="2400" b="1" dirty="0" err="1"/>
              <a:t>поставлених</a:t>
            </a:r>
            <a:r>
              <a:rPr lang="ru-RU" sz="2400" b="1" dirty="0"/>
              <a:t> </a:t>
            </a:r>
            <a:r>
              <a:rPr lang="ru-RU" sz="2400" b="1" dirty="0" err="1"/>
              <a:t>завдань</a:t>
            </a:r>
            <a:endParaRPr lang="uk-UA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305" y="1526986"/>
            <a:ext cx="9221492" cy="488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6869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82305" y="283146"/>
            <a:ext cx="10228882" cy="1127199"/>
          </a:xfrm>
        </p:spPr>
        <p:txBody>
          <a:bodyPr>
            <a:normAutofit/>
          </a:bodyPr>
          <a:lstStyle/>
          <a:p>
            <a:r>
              <a:rPr lang="ru-RU" sz="2400" b="1" dirty="0" err="1"/>
              <a:t>Вимога</a:t>
            </a:r>
            <a:r>
              <a:rPr lang="ru-RU" sz="2400" b="1" dirty="0"/>
              <a:t> 4.2. </a:t>
            </a:r>
            <a:r>
              <a:rPr lang="ru-RU" sz="2400" b="1" dirty="0" err="1"/>
              <a:t>Формування</a:t>
            </a:r>
            <a:r>
              <a:rPr lang="ru-RU" sz="2400" b="1" dirty="0"/>
              <a:t> </a:t>
            </a:r>
            <a:r>
              <a:rPr lang="ru-RU" sz="2400" b="1" dirty="0" err="1"/>
              <a:t>відносин</a:t>
            </a:r>
            <a:r>
              <a:rPr lang="ru-RU" sz="2400" b="1" dirty="0"/>
              <a:t> </a:t>
            </a:r>
            <a:r>
              <a:rPr lang="ru-RU" sz="2400" b="1" dirty="0" err="1"/>
              <a:t>довіри</a:t>
            </a:r>
            <a:r>
              <a:rPr lang="ru-RU" sz="2400" b="1" dirty="0"/>
              <a:t>, </a:t>
            </a:r>
            <a:r>
              <a:rPr lang="ru-RU" sz="2400" b="1" dirty="0" err="1"/>
              <a:t>прозорості</a:t>
            </a:r>
            <a:r>
              <a:rPr lang="ru-RU" sz="2400" b="1" dirty="0"/>
              <a:t>, </a:t>
            </a:r>
            <a:r>
              <a:rPr lang="ru-RU" sz="2400" b="1" dirty="0" err="1"/>
              <a:t>дотримання</a:t>
            </a:r>
            <a:r>
              <a:rPr lang="ru-RU" sz="2400" b="1" dirty="0"/>
              <a:t> </a:t>
            </a:r>
            <a:r>
              <a:rPr lang="ru-RU" sz="2400" b="1" dirty="0" err="1"/>
              <a:t>етичних</a:t>
            </a:r>
            <a:r>
              <a:rPr lang="ru-RU" sz="2400" b="1" dirty="0"/>
              <a:t> норм</a:t>
            </a:r>
            <a:endParaRPr lang="uk-UA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748" y="1676560"/>
            <a:ext cx="10006625" cy="351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455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82305" y="283146"/>
            <a:ext cx="10228882" cy="1127199"/>
          </a:xfrm>
        </p:spPr>
        <p:txBody>
          <a:bodyPr>
            <a:normAutofit/>
          </a:bodyPr>
          <a:lstStyle/>
          <a:p>
            <a:r>
              <a:rPr lang="ru-RU" sz="2000" b="1" dirty="0" err="1"/>
              <a:t>Вимога</a:t>
            </a:r>
            <a:r>
              <a:rPr lang="ru-RU" sz="2000" b="1" dirty="0"/>
              <a:t> 4.3. </a:t>
            </a:r>
            <a:r>
              <a:rPr lang="ru-RU" sz="2000" b="1" dirty="0" err="1"/>
              <a:t>Ефективність</a:t>
            </a:r>
            <a:r>
              <a:rPr lang="ru-RU" sz="2000" b="1" dirty="0"/>
              <a:t> </a:t>
            </a:r>
            <a:r>
              <a:rPr lang="ru-RU" sz="2000" b="1" dirty="0" err="1"/>
              <a:t>кадрової</a:t>
            </a:r>
            <a:r>
              <a:rPr lang="ru-RU" sz="2000" b="1" dirty="0"/>
              <a:t> </a:t>
            </a:r>
            <a:r>
              <a:rPr lang="ru-RU" sz="2000" b="1" dirty="0" err="1"/>
              <a:t>політики</a:t>
            </a:r>
            <a:r>
              <a:rPr lang="ru-RU" sz="2000" b="1" dirty="0"/>
              <a:t> та </a:t>
            </a:r>
            <a:r>
              <a:rPr lang="ru-RU" sz="2000" b="1" dirty="0" err="1"/>
              <a:t>забезпечення</a:t>
            </a:r>
            <a:r>
              <a:rPr lang="ru-RU" sz="2000" b="1" dirty="0"/>
              <a:t> </a:t>
            </a:r>
            <a:r>
              <a:rPr lang="ru-RU" sz="2000" b="1" dirty="0" err="1"/>
              <a:t>можливостей</a:t>
            </a:r>
            <a:r>
              <a:rPr lang="ru-RU" sz="2000" b="1" dirty="0"/>
              <a:t> для </a:t>
            </a:r>
            <a:r>
              <a:rPr lang="ru-RU" sz="2000" b="1" dirty="0" err="1"/>
              <a:t>професійного</a:t>
            </a:r>
            <a:r>
              <a:rPr lang="ru-RU" sz="2000" b="1" dirty="0"/>
              <a:t> </a:t>
            </a:r>
            <a:r>
              <a:rPr lang="ru-RU" sz="2000" b="1" dirty="0" err="1"/>
              <a:t>розвитку</a:t>
            </a:r>
            <a:r>
              <a:rPr lang="ru-RU" sz="2000" b="1" dirty="0"/>
              <a:t> </a:t>
            </a:r>
            <a:r>
              <a:rPr lang="ru-RU" sz="2000" b="1" dirty="0" err="1"/>
              <a:t>педагогічних</a:t>
            </a:r>
            <a:r>
              <a:rPr lang="ru-RU" sz="2000" b="1" dirty="0"/>
              <a:t> </a:t>
            </a:r>
            <a:r>
              <a:rPr lang="ru-RU" sz="2000" b="1" dirty="0" err="1"/>
              <a:t>працівників</a:t>
            </a:r>
            <a:endParaRPr lang="uk-UA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957" y="1549426"/>
            <a:ext cx="10221293" cy="475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7699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11823" y="143661"/>
            <a:ext cx="10228882" cy="1127199"/>
          </a:xfrm>
        </p:spPr>
        <p:txBody>
          <a:bodyPr>
            <a:normAutofit fontScale="90000"/>
          </a:bodyPr>
          <a:lstStyle/>
          <a:p>
            <a:r>
              <a:rPr lang="ru-RU" sz="2000" b="1" dirty="0" err="1"/>
              <a:t>Вимога</a:t>
            </a:r>
            <a:r>
              <a:rPr lang="ru-RU" sz="2000" b="1" dirty="0"/>
              <a:t> 4.4. </a:t>
            </a:r>
            <a:r>
              <a:rPr lang="ru-RU" sz="2000" b="1" dirty="0" err="1"/>
              <a:t>Організація</a:t>
            </a:r>
            <a:r>
              <a:rPr lang="ru-RU" sz="2000" b="1" dirty="0"/>
              <a:t> </a:t>
            </a:r>
            <a:r>
              <a:rPr lang="ru-RU" sz="2000" b="1" dirty="0" err="1"/>
              <a:t>освітнього</a:t>
            </a:r>
            <a:r>
              <a:rPr lang="ru-RU" sz="2000" b="1" dirty="0"/>
              <a:t> </a:t>
            </a:r>
            <a:r>
              <a:rPr lang="ru-RU" sz="2000" b="1" dirty="0" err="1"/>
              <a:t>процесу</a:t>
            </a:r>
            <a:r>
              <a:rPr lang="ru-RU" sz="2000" b="1" dirty="0"/>
              <a:t> на засадах </a:t>
            </a:r>
            <a:r>
              <a:rPr lang="ru-RU" sz="2000" b="1" dirty="0" err="1"/>
              <a:t>людиноцентризму</a:t>
            </a:r>
            <a:r>
              <a:rPr lang="ru-RU" sz="2000" b="1" dirty="0"/>
              <a:t>, </a:t>
            </a:r>
            <a:r>
              <a:rPr lang="ru-RU" sz="2000" b="1" dirty="0" err="1"/>
              <a:t>прийняття</a:t>
            </a:r>
            <a:r>
              <a:rPr lang="ru-RU" sz="2000" b="1" dirty="0"/>
              <a:t> </a:t>
            </a:r>
            <a:r>
              <a:rPr lang="ru-RU" sz="2000" b="1" dirty="0" err="1"/>
              <a:t>управлінських</a:t>
            </a:r>
            <a:r>
              <a:rPr lang="ru-RU" sz="2000" b="1" dirty="0"/>
              <a:t> </a:t>
            </a:r>
            <a:r>
              <a:rPr lang="ru-RU" sz="2000" b="1" dirty="0" err="1"/>
              <a:t>рішень</a:t>
            </a:r>
            <a:r>
              <a:rPr lang="ru-RU" sz="2000" b="1" dirty="0"/>
              <a:t> на </a:t>
            </a:r>
            <a:r>
              <a:rPr lang="ru-RU" sz="2000" b="1" dirty="0" err="1"/>
              <a:t>основі</a:t>
            </a:r>
            <a:r>
              <a:rPr lang="ru-RU" sz="2000" b="1" dirty="0"/>
              <a:t> </a:t>
            </a:r>
            <a:r>
              <a:rPr lang="ru-RU" sz="2000" b="1" dirty="0" err="1"/>
              <a:t>конструктивної</a:t>
            </a:r>
            <a:r>
              <a:rPr lang="ru-RU" sz="2000" b="1" dirty="0"/>
              <a:t> </a:t>
            </a:r>
            <a:r>
              <a:rPr lang="ru-RU" sz="2000" b="1" dirty="0" err="1"/>
              <a:t>співпраці</a:t>
            </a:r>
            <a:r>
              <a:rPr lang="ru-RU" sz="2000" b="1" dirty="0"/>
              <a:t> </a:t>
            </a:r>
            <a:r>
              <a:rPr lang="ru-RU" sz="2000" b="1" dirty="0" err="1"/>
              <a:t>учасників</a:t>
            </a:r>
            <a:r>
              <a:rPr lang="ru-RU" sz="2000" b="1" dirty="0"/>
              <a:t> </a:t>
            </a:r>
            <a:r>
              <a:rPr lang="ru-RU" sz="2000" b="1" dirty="0" err="1"/>
              <a:t>освітнього</a:t>
            </a:r>
            <a:r>
              <a:rPr lang="ru-RU" sz="2000" b="1" dirty="0"/>
              <a:t> </a:t>
            </a:r>
            <a:r>
              <a:rPr lang="ru-RU" sz="2000" b="1" dirty="0" err="1"/>
              <a:t>процесу</a:t>
            </a:r>
            <a:r>
              <a:rPr lang="ru-RU" sz="2000" b="1" dirty="0"/>
              <a:t>, </a:t>
            </a:r>
            <a:r>
              <a:rPr lang="ru-RU" sz="2000" b="1" dirty="0" err="1"/>
              <a:t>взаємодії</a:t>
            </a:r>
            <a:r>
              <a:rPr lang="ru-RU" sz="2000" b="1" dirty="0"/>
              <a:t> закладу </a:t>
            </a:r>
            <a:r>
              <a:rPr lang="ru-RU" sz="2000" b="1" dirty="0" err="1"/>
              <a:t>освіти</a:t>
            </a:r>
            <a:r>
              <a:rPr lang="ru-RU" sz="2000" b="1" dirty="0"/>
              <a:t> з </a:t>
            </a:r>
            <a:r>
              <a:rPr lang="ru-RU" sz="2000" b="1" dirty="0" err="1"/>
              <a:t>місцевою</a:t>
            </a:r>
            <a:r>
              <a:rPr lang="ru-RU" sz="2000" b="1" dirty="0"/>
              <a:t> громадою</a:t>
            </a:r>
            <a:endParaRPr lang="uk-UA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783" y="1082298"/>
            <a:ext cx="6397248" cy="552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4916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11823" y="143661"/>
            <a:ext cx="10228882" cy="1127199"/>
          </a:xfrm>
        </p:spPr>
        <p:txBody>
          <a:bodyPr>
            <a:normAutofit/>
          </a:bodyPr>
          <a:lstStyle/>
          <a:p>
            <a:r>
              <a:rPr lang="ru-RU" sz="2000" b="1" dirty="0" err="1"/>
              <a:t>Вимога</a:t>
            </a:r>
            <a:r>
              <a:rPr lang="ru-RU" sz="2000" b="1" dirty="0"/>
              <a:t> 4.5. </a:t>
            </a:r>
            <a:r>
              <a:rPr lang="ru-RU" sz="2000" b="1" dirty="0" err="1"/>
              <a:t>Формування</a:t>
            </a:r>
            <a:r>
              <a:rPr lang="ru-RU" sz="2000" b="1" dirty="0"/>
              <a:t> та </a:t>
            </a:r>
            <a:r>
              <a:rPr lang="ru-RU" sz="2000" b="1" dirty="0" err="1"/>
              <a:t>забезпечення</a:t>
            </a:r>
            <a:r>
              <a:rPr lang="ru-RU" sz="2000" b="1" dirty="0"/>
              <a:t> </a:t>
            </a:r>
            <a:r>
              <a:rPr lang="ru-RU" sz="2000" b="1" dirty="0" err="1"/>
              <a:t>реалізації</a:t>
            </a:r>
            <a:r>
              <a:rPr lang="ru-RU" sz="2000" b="1" dirty="0"/>
              <a:t> </a:t>
            </a:r>
            <a:r>
              <a:rPr lang="ru-RU" sz="2000" b="1" dirty="0" err="1"/>
              <a:t>політики</a:t>
            </a:r>
            <a:r>
              <a:rPr lang="ru-RU" sz="2000" b="1" dirty="0"/>
              <a:t> </a:t>
            </a:r>
            <a:r>
              <a:rPr lang="ru-RU" sz="2000" b="1" dirty="0" err="1"/>
              <a:t>академічної</a:t>
            </a:r>
            <a:r>
              <a:rPr lang="ru-RU" sz="2000" b="1" dirty="0"/>
              <a:t> </a:t>
            </a:r>
            <a:r>
              <a:rPr lang="ru-RU" sz="2000" b="1" dirty="0" err="1" smtClean="0"/>
              <a:t>доброчесності</a:t>
            </a:r>
            <a:endParaRPr lang="uk-UA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364" y="1590594"/>
            <a:ext cx="10019607" cy="3105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6537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337</TotalTime>
  <Words>114</Words>
  <Application>Microsoft Office PowerPoint</Application>
  <PresentationFormat>Широкий екран</PresentationFormat>
  <Paragraphs>12</Paragraphs>
  <Slides>8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Wingdings 3</vt:lpstr>
      <vt:lpstr>Пасмо</vt:lpstr>
      <vt:lpstr>Підсумок проведення процедури самооцінювання освітніх та управлінських процесів у Куропатницькому ліцеї за напрямом 4 «Управлінські процеси»  із використанням IAC EvaluEd у 2023-2024 н.р.</vt:lpstr>
      <vt:lpstr>Методи збору інформації та інструментарій, який використовувався під час проведення процедури самооцінювання:</vt:lpstr>
      <vt:lpstr>Презентація PowerPoint</vt:lpstr>
      <vt:lpstr>Вимога 4.1. Наявність стратегії розвитку та системи планування діяльності закладу, моніторинг виконання поставлених завдань</vt:lpstr>
      <vt:lpstr>Вимога 4.2. Формування відносин довіри, прозорості, дотримання етичних норм</vt:lpstr>
      <vt:lpstr>Вимога 4.3. Ефективність кадрової політики та забезпечення можливостей для професійного розвитку педагогічних працівників</vt:lpstr>
      <vt:lpstr>Вимога 4.4. Організація освітнього процесу на засадах людиноцентризму, прийняття управлінських рішень на основі конструктивної співпраці учасників освітнього процесу, взаємодії закладу освіти з місцевою громадою</vt:lpstr>
      <vt:lpstr>Вимога 4.5. Формування та забезпечення реалізації політики академічної доброчесності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Підсумок проведення процедури самооцінювання освітніх та управлінських процесів у Куропатницькому ліцеї за напрямом 2  «СИСТЕМА ОЦІНЮВАННЯ ЗДОБУВАЧІВ ОСВІТИ»  у 2022-2023 н.р.</dc:title>
  <dc:creator>RePack by Diakov</dc:creator>
  <cp:lastModifiedBy>RePack by Diakov</cp:lastModifiedBy>
  <cp:revision>81</cp:revision>
  <dcterms:created xsi:type="dcterms:W3CDTF">2023-05-28T09:51:11Z</dcterms:created>
  <dcterms:modified xsi:type="dcterms:W3CDTF">2024-06-03T16:20:28Z</dcterms:modified>
</cp:coreProperties>
</file>