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4" r:id="rId1"/>
  </p:sldMasterIdLst>
  <p:handoutMasterIdLst>
    <p:handoutMasterId r:id="rId22"/>
  </p:handoutMasterIdLst>
  <p:sldIdLst>
    <p:sldId id="256" r:id="rId2"/>
    <p:sldId id="257" r:id="rId3"/>
    <p:sldId id="286" r:id="rId4"/>
    <p:sldId id="287" r:id="rId5"/>
    <p:sldId id="258" r:id="rId6"/>
    <p:sldId id="288" r:id="rId7"/>
    <p:sldId id="268" r:id="rId8"/>
    <p:sldId id="289" r:id="rId9"/>
    <p:sldId id="277" r:id="rId10"/>
    <p:sldId id="290" r:id="rId11"/>
    <p:sldId id="291" r:id="rId12"/>
    <p:sldId id="292" r:id="rId13"/>
    <p:sldId id="297" r:id="rId14"/>
    <p:sldId id="296" r:id="rId15"/>
    <p:sldId id="293" r:id="rId16"/>
    <p:sldId id="298" r:id="rId17"/>
    <p:sldId id="295" r:id="rId18"/>
    <p:sldId id="299" r:id="rId19"/>
    <p:sldId id="294" r:id="rId20"/>
    <p:sldId id="300" r:id="rId2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2" autoAdjust="0"/>
    <p:restoredTop sz="94660"/>
  </p:normalViewPr>
  <p:slideViewPr>
    <p:cSldViewPr snapToGrid="0">
      <p:cViewPr varScale="1">
        <p:scale>
          <a:sx n="62" d="100"/>
          <a:sy n="62" d="100"/>
        </p:scale>
        <p:origin x="78" y="168"/>
      </p:cViewPr>
      <p:guideLst/>
    </p:cSldViewPr>
  </p:slideViewPr>
  <p:notesTextViewPr>
    <p:cViewPr>
      <p:scale>
        <a:sx n="1" d="1"/>
        <a:sy n="1" d="1"/>
      </p:scale>
      <p:origin x="0" y="0"/>
    </p:cViewPr>
  </p:notesTextViewPr>
  <p:notesViewPr>
    <p:cSldViewPr snapToGrid="0">
      <p:cViewPr varScale="1">
        <p:scale>
          <a:sx n="54" d="100"/>
          <a:sy n="54" d="100"/>
        </p:scale>
        <p:origin x="179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87F54F-46A3-47B6-86FB-0378D22CA57A}" type="datetimeFigureOut">
              <a:rPr lang="uk-UA" smtClean="0"/>
              <a:t>01.01.2024</a:t>
            </a:fld>
            <a:endParaRPr lang="uk-UA"/>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AA6F1A-7A63-4DC3-ABD6-79988BE2ED26}" type="slidenum">
              <a:rPr lang="uk-UA" smtClean="0"/>
              <a:t>‹№›</a:t>
            </a:fld>
            <a:endParaRPr lang="uk-UA"/>
          </a:p>
        </p:txBody>
      </p:sp>
    </p:spTree>
    <p:extLst>
      <p:ext uri="{BB962C8B-B14F-4D97-AF65-F5344CB8AC3E}">
        <p14:creationId xmlns:p14="http://schemas.microsoft.com/office/powerpoint/2010/main" val="13822521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smtClean="0"/>
              <a:t>Зразок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93838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smtClean="0"/>
              <a:t>Зразок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236006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71265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82010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03BB41E0-E77A-4318-BA1F-767581B3D847}" type="datetimeFigureOut">
              <a:rPr lang="uk-UA" smtClean="0"/>
              <a:t>01.01.2024</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2511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03BB41E0-E77A-4318-BA1F-767581B3D847}" type="datetimeFigureOut">
              <a:rPr lang="uk-UA" smtClean="0"/>
              <a:t>01.01.2024</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04373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B41E0-E77A-4318-BA1F-767581B3D847}" type="datetimeFigureOut">
              <a:rPr lang="uk-UA" smtClean="0"/>
              <a:t>01.01.2024</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3453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smtClean="0"/>
              <a:t>Зразок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07798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958672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694433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smtClean="0"/>
              <a:t>Зразок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72070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smtClean="0"/>
              <a:t>Зразок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279939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smtClean="0"/>
              <a:t>Зразок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3736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smtClean="0"/>
              <a:t>Зразок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01.01.2024</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2871918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57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01.01.2024</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816734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3BB41E0-E77A-4318-BA1F-767581B3D847}" type="datetimeFigureOut">
              <a:rPr lang="uk-UA" smtClean="0"/>
              <a:t>01.01.2024</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9165C8E-F7C1-49F4-83D0-32CBB492B18E}" type="slidenum">
              <a:rPr lang="uk-UA" smtClean="0"/>
              <a:t>‹№›</a:t>
            </a:fld>
            <a:endParaRPr lang="uk-UA"/>
          </a:p>
        </p:txBody>
      </p:sp>
    </p:spTree>
    <p:extLst>
      <p:ext uri="{BB962C8B-B14F-4D97-AF65-F5344CB8AC3E}">
        <p14:creationId xmlns:p14="http://schemas.microsoft.com/office/powerpoint/2010/main" val="1957441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1035912"/>
            <a:ext cx="10225150" cy="3678877"/>
          </a:xfrm>
        </p:spPr>
        <p:txBody>
          <a:bodyPr>
            <a:noAutofit/>
          </a:bodyPr>
          <a:lstStyle/>
          <a:p>
            <a:pPr algn="ctr"/>
            <a:r>
              <a:rPr lang="uk-UA" sz="3000" dirty="0" smtClean="0"/>
              <a:t>Підсумок проведення </a:t>
            </a:r>
            <a:r>
              <a:rPr lang="uk-UA" sz="3000" dirty="0"/>
              <a:t>процедури </a:t>
            </a:r>
            <a:r>
              <a:rPr lang="uk-UA" sz="3000" dirty="0" err="1"/>
              <a:t>самооцінювання</a:t>
            </a:r>
            <a:r>
              <a:rPr lang="uk-UA" sz="3000" dirty="0"/>
              <a:t> освітніх та управлінських процесів у </a:t>
            </a:r>
            <a:r>
              <a:rPr lang="uk-UA" sz="3000" dirty="0" err="1"/>
              <a:t>Куропатницькому</a:t>
            </a:r>
            <a:r>
              <a:rPr lang="uk-UA" sz="3000" dirty="0"/>
              <a:t> ліцеї</a:t>
            </a:r>
            <a:br>
              <a:rPr lang="uk-UA" sz="3000" dirty="0"/>
            </a:br>
            <a:r>
              <a:rPr lang="uk-UA" sz="3000" dirty="0"/>
              <a:t>за </a:t>
            </a:r>
            <a:r>
              <a:rPr lang="uk-UA" sz="3000" u="sng" dirty="0"/>
              <a:t>напрямом 2</a:t>
            </a:r>
            <a:r>
              <a:rPr lang="uk-UA" sz="3000" dirty="0"/>
              <a:t> </a:t>
            </a:r>
            <a:r>
              <a:rPr lang="uk-UA" sz="3000" b="1" dirty="0"/>
              <a:t>«Система оцінювання здобувачів освіти закладу освіти» </a:t>
            </a:r>
            <a:r>
              <a:rPr lang="uk-UA" sz="3000" b="1" dirty="0" smtClean="0"/>
              <a:t/>
            </a:r>
            <a:br>
              <a:rPr lang="uk-UA" sz="3000" b="1" dirty="0" smtClean="0"/>
            </a:br>
            <a:r>
              <a:rPr lang="uk-UA" sz="3000" dirty="0" smtClean="0"/>
              <a:t>та </a:t>
            </a:r>
            <a:r>
              <a:rPr lang="uk-UA" sz="3000" u="sng" dirty="0"/>
              <a:t>напрямом 3</a:t>
            </a:r>
            <a:r>
              <a:rPr lang="uk-UA" sz="3000" dirty="0"/>
              <a:t> </a:t>
            </a:r>
            <a:r>
              <a:rPr lang="uk-UA" sz="3000" b="1" dirty="0"/>
              <a:t>«Педагогічна діяльність педагогічних працівників закладу освіти» </a:t>
            </a:r>
            <a:r>
              <a:rPr lang="uk-UA" sz="3000" b="1" dirty="0" smtClean="0"/>
              <a:t/>
            </a:r>
            <a:br>
              <a:rPr lang="uk-UA" sz="3000" b="1" dirty="0" smtClean="0"/>
            </a:br>
            <a:r>
              <a:rPr lang="uk-UA" sz="3000" dirty="0" smtClean="0"/>
              <a:t>із </a:t>
            </a:r>
            <a:r>
              <a:rPr lang="uk-UA" sz="3000" dirty="0"/>
              <a:t>використанням IAC </a:t>
            </a:r>
            <a:r>
              <a:rPr lang="uk-UA" sz="3000" dirty="0" err="1" smtClean="0"/>
              <a:t>EvaluEd</a:t>
            </a:r>
            <a:r>
              <a:rPr lang="uk-UA" sz="3000" dirty="0" smtClean="0"/>
              <a:t> у 202</a:t>
            </a:r>
            <a:r>
              <a:rPr lang="en-US" sz="3000" dirty="0" smtClean="0"/>
              <a:t>3</a:t>
            </a:r>
            <a:r>
              <a:rPr lang="uk-UA" sz="3000" dirty="0" smtClean="0"/>
              <a:t>-202</a:t>
            </a:r>
            <a:r>
              <a:rPr lang="en-US" sz="3000" dirty="0" smtClean="0"/>
              <a:t>4</a:t>
            </a:r>
            <a:r>
              <a:rPr lang="uk-UA" sz="3000" dirty="0" smtClean="0"/>
              <a:t> </a:t>
            </a:r>
            <a:r>
              <a:rPr lang="uk-UA" sz="3000" dirty="0" err="1"/>
              <a:t>н.р</a:t>
            </a:r>
            <a:r>
              <a:rPr lang="uk-UA" sz="3000" dirty="0" smtClean="0"/>
              <a:t>.</a:t>
            </a:r>
            <a:endParaRPr lang="uk-UA" sz="3000" dirty="0"/>
          </a:p>
        </p:txBody>
      </p:sp>
      <p:sp>
        <p:nvSpPr>
          <p:cNvPr id="3" name="Підзаголовок 2"/>
          <p:cNvSpPr>
            <a:spLocks noGrp="1"/>
          </p:cNvSpPr>
          <p:nvPr>
            <p:ph type="subTitle" idx="1"/>
          </p:nvPr>
        </p:nvSpPr>
        <p:spPr>
          <a:xfrm>
            <a:off x="2589212" y="4924910"/>
            <a:ext cx="8915399" cy="1126283"/>
          </a:xfrm>
        </p:spPr>
        <p:txBody>
          <a:bodyPr>
            <a:normAutofit lnSpcReduction="10000"/>
          </a:bodyPr>
          <a:lstStyle/>
          <a:p>
            <a:pPr algn="r"/>
            <a:r>
              <a:rPr lang="uk-UA" b="1" dirty="0" smtClean="0">
                <a:solidFill>
                  <a:schemeClr val="tx1"/>
                </a:solidFill>
              </a:rPr>
              <a:t>Підготувала</a:t>
            </a:r>
          </a:p>
          <a:p>
            <a:pPr algn="r"/>
            <a:r>
              <a:rPr lang="uk-UA" b="1" dirty="0" smtClean="0">
                <a:solidFill>
                  <a:schemeClr val="tx1"/>
                </a:solidFill>
              </a:rPr>
              <a:t>директорка ліцею</a:t>
            </a:r>
          </a:p>
          <a:p>
            <a:pPr algn="r"/>
            <a:r>
              <a:rPr lang="uk-UA" b="1" dirty="0" smtClean="0">
                <a:solidFill>
                  <a:schemeClr val="tx1"/>
                </a:solidFill>
              </a:rPr>
              <a:t>Ольга ЖЕРЕБЕЦЬКА</a:t>
            </a:r>
            <a:endParaRPr lang="uk-UA" b="1" dirty="0">
              <a:solidFill>
                <a:schemeClr val="tx1"/>
              </a:solidFill>
            </a:endParaRPr>
          </a:p>
        </p:txBody>
      </p:sp>
      <p:sp>
        <p:nvSpPr>
          <p:cNvPr id="4" name="TextBox 3"/>
          <p:cNvSpPr txBox="1"/>
          <p:nvPr/>
        </p:nvSpPr>
        <p:spPr>
          <a:xfrm>
            <a:off x="4086735" y="6261315"/>
            <a:ext cx="2960177" cy="369332"/>
          </a:xfrm>
          <a:prstGeom prst="rect">
            <a:avLst/>
          </a:prstGeom>
          <a:noFill/>
        </p:spPr>
        <p:txBody>
          <a:bodyPr wrap="square" rtlCol="0">
            <a:spAutoFit/>
          </a:bodyPr>
          <a:lstStyle/>
          <a:p>
            <a:r>
              <a:rPr lang="en-US" dirty="0" smtClean="0"/>
              <a:t>4 </a:t>
            </a:r>
            <a:r>
              <a:rPr lang="uk-UA" dirty="0" smtClean="0"/>
              <a:t>січня </a:t>
            </a:r>
            <a:r>
              <a:rPr lang="en-US" dirty="0" smtClean="0"/>
              <a:t>2024</a:t>
            </a:r>
            <a:r>
              <a:rPr lang="uk-UA" dirty="0" smtClean="0"/>
              <a:t> року</a:t>
            </a:r>
            <a:endParaRPr lang="uk-UA" dirty="0"/>
          </a:p>
        </p:txBody>
      </p:sp>
    </p:spTree>
    <p:extLst>
      <p:ext uri="{BB962C8B-B14F-4D97-AF65-F5344CB8AC3E}">
        <p14:creationId xmlns:p14="http://schemas.microsoft.com/office/powerpoint/2010/main" val="234945235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618133" y="82660"/>
            <a:ext cx="8915399" cy="1234698"/>
          </a:xfrm>
        </p:spPr>
        <p:txBody>
          <a:bodyPr>
            <a:normAutofit fontScale="90000"/>
          </a:bodyPr>
          <a:lstStyle/>
          <a:p>
            <a:r>
              <a:rPr lang="uk-UA" sz="2800" dirty="0" smtClean="0"/>
              <a:t>Методи </a:t>
            </a:r>
            <a:r>
              <a:rPr lang="uk-UA" sz="2800" dirty="0"/>
              <a:t>збору інформації та </a:t>
            </a:r>
            <a:r>
              <a:rPr lang="uk-UA" sz="2800" dirty="0" smtClean="0"/>
              <a:t>інструментарій, який використовувався </a:t>
            </a:r>
            <a:r>
              <a:rPr lang="uk-UA" sz="2800" dirty="0"/>
              <a:t>під час проведення процедури </a:t>
            </a:r>
            <a:r>
              <a:rPr lang="uk-UA" sz="2800" dirty="0" err="1" smtClean="0"/>
              <a:t>самооцінювання</a:t>
            </a:r>
            <a:r>
              <a:rPr lang="uk-UA" sz="2800" dirty="0" smtClean="0"/>
              <a:t>:</a:t>
            </a:r>
            <a:endParaRPr lang="uk-UA" sz="2800" dirty="0"/>
          </a:p>
        </p:txBody>
      </p:sp>
      <p:pic>
        <p:nvPicPr>
          <p:cNvPr id="3" name="Рисунок 2"/>
          <p:cNvPicPr>
            <a:picLocks noChangeAspect="1"/>
          </p:cNvPicPr>
          <p:nvPr/>
        </p:nvPicPr>
        <p:blipFill>
          <a:blip r:embed="rId2"/>
          <a:stretch>
            <a:fillRect/>
          </a:stretch>
        </p:blipFill>
        <p:spPr>
          <a:xfrm>
            <a:off x="1618132" y="1301860"/>
            <a:ext cx="8021813" cy="5534212"/>
          </a:xfrm>
          <a:prstGeom prst="rect">
            <a:avLst/>
          </a:prstGeom>
        </p:spPr>
      </p:pic>
    </p:spTree>
    <p:extLst>
      <p:ext uri="{BB962C8B-B14F-4D97-AF65-F5344CB8AC3E}">
        <p14:creationId xmlns:p14="http://schemas.microsoft.com/office/powerpoint/2010/main" val="266664261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684875" y="197926"/>
            <a:ext cx="10127436" cy="6094386"/>
          </a:xfrm>
          <a:prstGeom prst="rect">
            <a:avLst/>
          </a:prstGeom>
        </p:spPr>
      </p:pic>
    </p:spTree>
    <p:extLst>
      <p:ext uri="{BB962C8B-B14F-4D97-AF65-F5344CB8AC3E}">
        <p14:creationId xmlns:p14="http://schemas.microsoft.com/office/powerpoint/2010/main" val="41752345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10530" y="1199745"/>
            <a:ext cx="11763281" cy="4116173"/>
          </a:xfrm>
          <a:prstGeom prst="rect">
            <a:avLst/>
          </a:prstGeom>
        </p:spPr>
      </p:pic>
    </p:spTree>
    <p:extLst>
      <p:ext uri="{BB962C8B-B14F-4D97-AF65-F5344CB8AC3E}">
        <p14:creationId xmlns:p14="http://schemas.microsoft.com/office/powerpoint/2010/main" val="33732204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rmAutofit fontScale="90000"/>
          </a:bodyPr>
          <a:lstStyle/>
          <a:p>
            <a:r>
              <a:rPr lang="uk-UA" sz="2400" b="1" dirty="0" smtClean="0"/>
              <a:t>Вимога 2.1</a:t>
            </a:r>
            <a:r>
              <a:rPr lang="uk-UA" sz="2400" b="1" dirty="0"/>
              <a:t>. Наявність </a:t>
            </a:r>
            <a:r>
              <a:rPr lang="uk-UA" sz="2400" b="1" dirty="0" smtClean="0"/>
              <a:t>системи </a:t>
            </a:r>
            <a:r>
              <a:rPr lang="uk-UA" sz="2400" b="1" dirty="0"/>
              <a:t>оцінювання </a:t>
            </a:r>
            <a:r>
              <a:rPr lang="uk-UA" sz="2400" b="1" dirty="0" smtClean="0"/>
              <a:t>результатів навчання учнів, яка забезпечує справедливе, неупереджене, об'єктивне та доброчесне оцінювання</a:t>
            </a:r>
            <a:endParaRPr lang="uk-UA" sz="2400" dirty="0"/>
          </a:p>
        </p:txBody>
      </p:sp>
      <p:pic>
        <p:nvPicPr>
          <p:cNvPr id="2" name="Рисунок 1"/>
          <p:cNvPicPr>
            <a:picLocks noChangeAspect="1"/>
          </p:cNvPicPr>
          <p:nvPr/>
        </p:nvPicPr>
        <p:blipFill>
          <a:blip r:embed="rId2"/>
          <a:stretch>
            <a:fillRect/>
          </a:stretch>
        </p:blipFill>
        <p:spPr>
          <a:xfrm>
            <a:off x="1022000" y="1592612"/>
            <a:ext cx="10824303" cy="4513720"/>
          </a:xfrm>
          <a:prstGeom prst="rect">
            <a:avLst/>
          </a:prstGeom>
        </p:spPr>
      </p:pic>
    </p:spTree>
    <p:extLst>
      <p:ext uri="{BB962C8B-B14F-4D97-AF65-F5344CB8AC3E}">
        <p14:creationId xmlns:p14="http://schemas.microsoft.com/office/powerpoint/2010/main" val="1324686967"/>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348353" y="315688"/>
            <a:ext cx="10538847" cy="5940088"/>
          </a:xfrm>
          <a:prstGeom prst="rect">
            <a:avLst/>
          </a:prstGeom>
        </p:spPr>
        <p:txBody>
          <a:bodyPr wrap="square">
            <a:spAutoFit/>
          </a:bodyPr>
          <a:lstStyle/>
          <a:p>
            <a:pPr algn="ctr"/>
            <a:r>
              <a:rPr lang="uk-UA" sz="1900" b="1" dirty="0"/>
              <a:t>Модель якісної школи за вимогою 2.1: </a:t>
            </a:r>
            <a:endParaRPr lang="en-US" sz="1900" b="1" dirty="0" smtClean="0"/>
          </a:p>
          <a:p>
            <a:pPr marL="285750" indent="-285750">
              <a:buFont typeface="Arial" panose="020B0604020202020204" pitchFamily="34" charset="0"/>
              <a:buChar char="•"/>
            </a:pPr>
            <a:r>
              <a:rPr lang="uk-UA" sz="1900" dirty="0" smtClean="0"/>
              <a:t>У </a:t>
            </a:r>
            <a:r>
              <a:rPr lang="uk-UA" sz="1900" dirty="0"/>
              <a:t>закладі освіти розроблено систему освіти, що включає принципи, форми, методи, критерії, процедури та правила оцінювання. Розроблена система ґрунтується на національних критеріях та вимогах оцінювання, враховує національну шкалу оцінювання та відображає культуру оцінювання закладу освіти. Принципи, критерії, процедури та правила оцінювання закладу освіти описано в освітній програмі. </a:t>
            </a:r>
            <a:endParaRPr lang="en-US" sz="1900" dirty="0" smtClean="0"/>
          </a:p>
          <a:p>
            <a:pPr marL="285750" indent="-285750">
              <a:buFont typeface="Arial" panose="020B0604020202020204" pitchFamily="34" charset="0"/>
              <a:buChar char="•"/>
            </a:pPr>
            <a:r>
              <a:rPr lang="uk-UA" sz="1900" dirty="0" smtClean="0"/>
              <a:t>Учителі </a:t>
            </a:r>
            <a:r>
              <a:rPr lang="uk-UA" sz="1900" dirty="0"/>
              <a:t>адаптують критерії оцінювання для батьків та учнів, розробляють критерії оцінювання для різних видів діяльності. Критерії оцінювання є доступними та зрозумілими для учнів, оприлюднені в різних формах: усній, на сайті закладу, на інформаційних стендах у навчальних кабінетах та інших приміщеннях закладу. Учні залучаються до спільного розроблення критеріїв оцінювання їхньої діяльності. </a:t>
            </a:r>
            <a:endParaRPr lang="en-US" sz="1900" dirty="0" smtClean="0"/>
          </a:p>
          <a:p>
            <a:pPr marL="285750" indent="-285750">
              <a:buFont typeface="Arial" panose="020B0604020202020204" pitchFamily="34" charset="0"/>
              <a:buChar char="•"/>
            </a:pPr>
            <a:r>
              <a:rPr lang="uk-UA" sz="1900" dirty="0" smtClean="0"/>
              <a:t>Система </a:t>
            </a:r>
            <a:r>
              <a:rPr lang="uk-UA" sz="1900" dirty="0"/>
              <a:t>оцінювання в закладі освіти ґрунтується на </a:t>
            </a:r>
            <a:r>
              <a:rPr lang="uk-UA" sz="1900" dirty="0" err="1"/>
              <a:t>компетентнісному</a:t>
            </a:r>
            <a:r>
              <a:rPr lang="uk-UA" sz="1900" dirty="0"/>
              <a:t> підході. Учителі використовують (розробляють) </a:t>
            </a:r>
            <a:r>
              <a:rPr lang="uk-UA" sz="1900" dirty="0" err="1"/>
              <a:t>компетентнісні</a:t>
            </a:r>
            <a:r>
              <a:rPr lang="uk-UA" sz="1900" dirty="0"/>
              <a:t> завдання для проведення оцінювання, застосовують формувальне оцінювання, що передбачає відстеження індивідуального поступу учня, практикують самота </a:t>
            </a:r>
            <a:r>
              <a:rPr lang="uk-UA" sz="1900" dirty="0" err="1"/>
              <a:t>взаємооцінювання</a:t>
            </a:r>
            <a:r>
              <a:rPr lang="uk-UA" sz="1900" dirty="0"/>
              <a:t>. </a:t>
            </a:r>
            <a:endParaRPr lang="en-US" sz="1900" dirty="0" smtClean="0"/>
          </a:p>
          <a:p>
            <a:pPr marL="285750" indent="-285750">
              <a:buFont typeface="Arial" panose="020B0604020202020204" pitchFamily="34" charset="0"/>
              <a:buChar char="•"/>
            </a:pPr>
            <a:r>
              <a:rPr lang="uk-UA" sz="1900" dirty="0" smtClean="0"/>
              <a:t>Здобувачі </a:t>
            </a:r>
            <a:r>
              <a:rPr lang="uk-UA" sz="1900" dirty="0"/>
              <a:t>освіти та їхні батьки вважають, що оцінювання результатів навчання учнів у закладі освіти є справедливим і об’єктивним</a:t>
            </a:r>
            <a:r>
              <a:rPr lang="uk-UA" sz="1900" dirty="0" smtClean="0"/>
              <a:t>.</a:t>
            </a:r>
            <a:endParaRPr lang="en-US" sz="1900" dirty="0" smtClean="0"/>
          </a:p>
          <a:p>
            <a:pPr marL="285750" indent="-285750">
              <a:buFont typeface="Arial" panose="020B0604020202020204" pitchFamily="34" charset="0"/>
              <a:buChar char="•"/>
            </a:pPr>
            <a:r>
              <a:rPr lang="uk-UA" sz="1900" dirty="0" smtClean="0"/>
              <a:t>Результати </a:t>
            </a:r>
            <a:r>
              <a:rPr lang="uk-UA" sz="1900" dirty="0"/>
              <a:t>незалежного оцінювання, зовнішніх та внутрішніх </a:t>
            </a:r>
            <a:r>
              <a:rPr lang="uk-UA" sz="1900" dirty="0" err="1"/>
              <a:t>моніторингів</a:t>
            </a:r>
            <a:r>
              <a:rPr lang="uk-UA" sz="1900" dirty="0"/>
              <a:t> корелюють із результатами підсумкового семестрового та річного оцінювання</a:t>
            </a:r>
          </a:p>
        </p:txBody>
      </p:sp>
    </p:spTree>
    <p:extLst>
      <p:ext uri="{BB962C8B-B14F-4D97-AF65-F5344CB8AC3E}">
        <p14:creationId xmlns:p14="http://schemas.microsoft.com/office/powerpoint/2010/main" val="80437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6"/>
            <a:ext cx="10228882" cy="1127199"/>
          </a:xfrm>
        </p:spPr>
        <p:txBody>
          <a:bodyPr>
            <a:normAutofit fontScale="90000"/>
          </a:bodyPr>
          <a:lstStyle/>
          <a:p>
            <a:r>
              <a:rPr lang="uk-UA" sz="2400" b="1" dirty="0" smtClean="0"/>
              <a:t>Вимога 2.2. Систематичне </a:t>
            </a:r>
            <a:r>
              <a:rPr lang="uk-UA" sz="2400" b="1" dirty="0"/>
              <a:t>відстеження </a:t>
            </a:r>
            <a:r>
              <a:rPr lang="uk-UA" sz="2400" b="1" dirty="0" smtClean="0"/>
              <a:t>результатів </a:t>
            </a:r>
            <a:r>
              <a:rPr lang="uk-UA" sz="2400" b="1" dirty="0"/>
              <a:t>навчання кожного </a:t>
            </a:r>
            <a:r>
              <a:rPr lang="uk-UA" sz="2400" b="1" dirty="0" smtClean="0"/>
              <a:t>учня та надання йому (за потреби) підтримки в освітньому процесі</a:t>
            </a:r>
            <a:endParaRPr lang="uk-UA" sz="2400" dirty="0"/>
          </a:p>
        </p:txBody>
      </p:sp>
      <p:pic>
        <p:nvPicPr>
          <p:cNvPr id="2" name="Рисунок 1"/>
          <p:cNvPicPr>
            <a:picLocks noChangeAspect="1"/>
          </p:cNvPicPr>
          <p:nvPr/>
        </p:nvPicPr>
        <p:blipFill>
          <a:blip r:embed="rId2"/>
          <a:stretch>
            <a:fillRect/>
          </a:stretch>
        </p:blipFill>
        <p:spPr>
          <a:xfrm>
            <a:off x="501428" y="1568315"/>
            <a:ext cx="11509759" cy="3654614"/>
          </a:xfrm>
          <a:prstGeom prst="rect">
            <a:avLst/>
          </a:prstGeom>
        </p:spPr>
      </p:pic>
    </p:spTree>
    <p:extLst>
      <p:ext uri="{BB962C8B-B14F-4D97-AF65-F5344CB8AC3E}">
        <p14:creationId xmlns:p14="http://schemas.microsoft.com/office/powerpoint/2010/main" val="3455345567"/>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945397" y="229595"/>
            <a:ext cx="10647335" cy="6186309"/>
          </a:xfrm>
          <a:prstGeom prst="rect">
            <a:avLst/>
          </a:prstGeom>
        </p:spPr>
        <p:txBody>
          <a:bodyPr wrap="square">
            <a:spAutoFit/>
          </a:bodyPr>
          <a:lstStyle/>
          <a:p>
            <a:pPr algn="ctr"/>
            <a:r>
              <a:rPr lang="uk-UA" b="1" dirty="0"/>
              <a:t>Модель якісної школи за вимогою 2.2: </a:t>
            </a:r>
            <a:endParaRPr lang="en-US" b="1" dirty="0" smtClean="0"/>
          </a:p>
          <a:p>
            <a:pPr marL="285750" indent="-285750">
              <a:buFont typeface="Arial" panose="020B0604020202020204" pitchFamily="34" charset="0"/>
              <a:buChar char="•"/>
            </a:pPr>
            <a:r>
              <a:rPr lang="uk-UA" dirty="0" smtClean="0"/>
              <a:t>У </a:t>
            </a:r>
            <a:r>
              <a:rPr lang="uk-UA" dirty="0"/>
              <a:t>закладі освіти визначено порядок проведення внутрішнього моніторингу для дослідження стану і результатів навчання здобувачів освіти та </a:t>
            </a:r>
            <a:r>
              <a:rPr lang="uk-UA" dirty="0" smtClean="0"/>
              <a:t>освітньої </a:t>
            </a:r>
            <a:r>
              <a:rPr lang="uk-UA" dirty="0"/>
              <a:t>діяльності закладу </a:t>
            </a:r>
            <a:r>
              <a:rPr lang="uk-UA" dirty="0" smtClean="0"/>
              <a:t>освіти. Систематично </a:t>
            </a:r>
            <a:r>
              <a:rPr lang="uk-UA" dirty="0"/>
              <a:t>проводяться </a:t>
            </a:r>
            <a:r>
              <a:rPr lang="uk-UA" dirty="0" err="1"/>
              <a:t>моніторинги</a:t>
            </a:r>
            <a:r>
              <a:rPr lang="uk-UA" dirty="0"/>
              <a:t> результатів навчання здобувачів освіти з усіх навчальних предметів (курсів) освітніх галузей</a:t>
            </a:r>
            <a:r>
              <a:rPr lang="uk-UA" dirty="0" smtClean="0"/>
              <a:t>.</a:t>
            </a:r>
          </a:p>
          <a:p>
            <a:pPr marL="285750" indent="-285750">
              <a:buFont typeface="Arial" panose="020B0604020202020204" pitchFamily="34" charset="0"/>
              <a:buChar char="•"/>
            </a:pPr>
            <a:r>
              <a:rPr lang="uk-UA" dirty="0" smtClean="0"/>
              <a:t>Керівництво </a:t>
            </a:r>
            <a:r>
              <a:rPr lang="uk-UA" dirty="0"/>
              <a:t>школи та педагоги регулярно з’ясовують актуальну інформацію про результати навчання кожного учня й відстежують їхній навчальний прогрес. Ця система добре розроблена з огляду на умови школи та потреби учнів: вона дозволяє подавати об’єктивну інформацію про результати та прогрес усіх груп учнів. </a:t>
            </a:r>
            <a:endParaRPr lang="uk-UA" dirty="0" smtClean="0"/>
          </a:p>
          <a:p>
            <a:pPr marL="285750" indent="-285750">
              <a:buFont typeface="Arial" panose="020B0604020202020204" pitchFamily="34" charset="0"/>
              <a:buChar char="•"/>
            </a:pPr>
            <a:r>
              <a:rPr lang="uk-UA" dirty="0" smtClean="0"/>
              <a:t>За </a:t>
            </a:r>
            <a:r>
              <a:rPr lang="uk-UA" dirty="0"/>
              <a:t>результатами </a:t>
            </a:r>
            <a:r>
              <a:rPr lang="uk-UA" dirty="0" err="1"/>
              <a:t>моніторингів</a:t>
            </a:r>
            <a:r>
              <a:rPr lang="uk-UA" dirty="0"/>
              <a:t> здійснюється аналіз результатів навчання здобувачів освіти, визначаються чинники впливу на отриманий результат, приймаються рішення щодо їх коригування, помітний позитивний результат цих рішень (наявна позитивна динаміка в показниках розвитку здобувачів освіти). Ефективність застосованих заходів регулярно оцінюється на всіх рівнях управління освітніми процесами. </a:t>
            </a:r>
            <a:endParaRPr lang="uk-UA" dirty="0" smtClean="0"/>
          </a:p>
          <a:p>
            <a:pPr marL="285750" indent="-285750">
              <a:buFont typeface="Arial" panose="020B0604020202020204" pitchFamily="34" charset="0"/>
              <a:buChar char="•"/>
            </a:pPr>
            <a:r>
              <a:rPr lang="uk-UA" dirty="0" smtClean="0"/>
              <a:t>Педагоги </a:t>
            </a:r>
            <a:r>
              <a:rPr lang="uk-UA" dirty="0"/>
              <a:t>застосовують формувальне оцінювання: систематично відстежують та відображають розвиток, процеси навчання і результати навчання кожного учня, регулярно надають учням ефективний зворотний зв’язок щодо їхньої роботи. Для подальшого прогресу в навчанні учням пропонують види роботи, які відповідають очікуваному розвитку учнів у майбутньому. Педагоги спрямовують учнів до того, щоб вони визначали собі освітні цілі, формулювали очікування від власної роботи, у взаємозв’язку з цими цілями та очікуваннями здійснювали </a:t>
            </a:r>
            <a:r>
              <a:rPr lang="uk-UA" dirty="0" err="1"/>
              <a:t>самооцінювання</a:t>
            </a:r>
            <a:r>
              <a:rPr lang="uk-UA" dirty="0"/>
              <a:t> та взаємне оцінювання результатів навчання.</a:t>
            </a:r>
          </a:p>
        </p:txBody>
      </p:sp>
    </p:spTree>
    <p:extLst>
      <p:ext uri="{BB962C8B-B14F-4D97-AF65-F5344CB8AC3E}">
        <p14:creationId xmlns:p14="http://schemas.microsoft.com/office/powerpoint/2010/main" val="1157132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6"/>
            <a:ext cx="10228882" cy="1127199"/>
          </a:xfrm>
        </p:spPr>
        <p:txBody>
          <a:bodyPr>
            <a:normAutofit/>
          </a:bodyPr>
          <a:lstStyle/>
          <a:p>
            <a:r>
              <a:rPr lang="uk-UA" sz="2000" b="1" dirty="0"/>
              <a:t>Вимога 2.3. Спрямованість системи оцінювання </a:t>
            </a:r>
            <a:r>
              <a:rPr lang="uk-UA" sz="2000" b="1" dirty="0" smtClean="0"/>
              <a:t>результатів навчання учнів на </a:t>
            </a:r>
            <a:r>
              <a:rPr lang="uk-UA" sz="2000" b="1" dirty="0"/>
              <a:t>формування </a:t>
            </a:r>
            <a:r>
              <a:rPr lang="uk-UA" sz="2000" b="1" dirty="0" smtClean="0"/>
              <a:t>в учнів відповідальності </a:t>
            </a:r>
            <a:r>
              <a:rPr lang="uk-UA" sz="2000" b="1" dirty="0"/>
              <a:t>за результати свого навчання, здатності до </a:t>
            </a:r>
            <a:r>
              <a:rPr lang="uk-UA" sz="2000" b="1" dirty="0" err="1"/>
              <a:t>самооцінювання</a:t>
            </a:r>
            <a:endParaRPr lang="uk-UA" sz="2400" dirty="0"/>
          </a:p>
        </p:txBody>
      </p:sp>
      <p:pic>
        <p:nvPicPr>
          <p:cNvPr id="2" name="Рисунок 1"/>
          <p:cNvPicPr>
            <a:picLocks noChangeAspect="1"/>
          </p:cNvPicPr>
          <p:nvPr/>
        </p:nvPicPr>
        <p:blipFill>
          <a:blip r:embed="rId2"/>
          <a:stretch>
            <a:fillRect/>
          </a:stretch>
        </p:blipFill>
        <p:spPr>
          <a:xfrm>
            <a:off x="745452" y="1685198"/>
            <a:ext cx="11303345" cy="3708212"/>
          </a:xfrm>
          <a:prstGeom prst="rect">
            <a:avLst/>
          </a:prstGeom>
        </p:spPr>
      </p:pic>
    </p:spTree>
    <p:extLst>
      <p:ext uri="{BB962C8B-B14F-4D97-AF65-F5344CB8AC3E}">
        <p14:creationId xmlns:p14="http://schemas.microsoft.com/office/powerpoint/2010/main" val="61476995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611823" y="601288"/>
            <a:ext cx="9221492" cy="5909310"/>
          </a:xfrm>
          <a:prstGeom prst="rect">
            <a:avLst/>
          </a:prstGeom>
        </p:spPr>
        <p:txBody>
          <a:bodyPr wrap="square">
            <a:spAutoFit/>
          </a:bodyPr>
          <a:lstStyle/>
          <a:p>
            <a:pPr algn="ctr"/>
            <a:r>
              <a:rPr lang="uk-UA" b="1" dirty="0"/>
              <a:t>Модель якісної школи за вимогою 2.3: </a:t>
            </a:r>
            <a:endParaRPr lang="uk-UA" b="1" dirty="0" smtClean="0"/>
          </a:p>
          <a:p>
            <a:pPr algn="ctr"/>
            <a:endParaRPr lang="uk-UA" b="1" dirty="0" smtClean="0"/>
          </a:p>
          <a:p>
            <a:pPr marL="285750" indent="-285750">
              <a:buFont typeface="Arial" panose="020B0604020202020204" pitchFamily="34" charset="0"/>
              <a:buChar char="•"/>
            </a:pPr>
            <a:r>
              <a:rPr lang="uk-UA" dirty="0" smtClean="0"/>
              <a:t>Заклад </a:t>
            </a:r>
            <a:r>
              <a:rPr lang="uk-UA" dirty="0"/>
              <a:t>освіти сприяє формуванню у здобувачів освіти відповідального ставлення до навчання: діє учнівське самоврядування, учні займаються </a:t>
            </a:r>
            <a:r>
              <a:rPr lang="uk-UA" dirty="0" err="1"/>
              <a:t>волонтерством</a:t>
            </a:r>
            <a:r>
              <a:rPr lang="uk-UA" dirty="0"/>
              <a:t>. Учителі дають учням доручення, іноді делегують повноваження. Здійснюється профорієнтаційна робота. </a:t>
            </a:r>
            <a:endParaRPr lang="uk-UA" dirty="0" smtClean="0"/>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r>
              <a:rPr lang="uk-UA" dirty="0" smtClean="0"/>
              <a:t>Під </a:t>
            </a:r>
            <a:r>
              <a:rPr lang="uk-UA" dirty="0"/>
              <a:t>час навчання учні мають можливість вибору (рівня навчальних завдань, напрямів навчальної діяльності тощо). Учні отримують необхідну підтримку та допомогу в навчальній діяльності в різних формах (консультації, індивідуальні завдання, допомога у підготовці до участі в учнівських олімпіадах, науково-дослідницькій діяльності тощо). </a:t>
            </a:r>
            <a:endParaRPr lang="uk-UA" dirty="0" smtClean="0"/>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r>
              <a:rPr lang="uk-UA" dirty="0" smtClean="0"/>
              <a:t>Учні </a:t>
            </a:r>
            <a:r>
              <a:rPr lang="uk-UA" dirty="0" err="1"/>
              <a:t>відповідально</a:t>
            </a:r>
            <a:r>
              <a:rPr lang="uk-UA" dirty="0"/>
              <a:t> ставляться до процесу навчання, отриманих доручень, обов’язків у школі. </a:t>
            </a:r>
            <a:endParaRPr lang="uk-UA" dirty="0" smtClean="0"/>
          </a:p>
          <a:p>
            <a:pPr marL="285750" indent="-285750">
              <a:buFont typeface="Arial" panose="020B0604020202020204" pitchFamily="34" charset="0"/>
              <a:buChar char="•"/>
            </a:pPr>
            <a:endParaRPr lang="uk-UA" dirty="0" smtClean="0"/>
          </a:p>
          <a:p>
            <a:pPr marL="285750" indent="-285750">
              <a:buFont typeface="Arial" panose="020B0604020202020204" pitchFamily="34" charset="0"/>
              <a:buChar char="•"/>
            </a:pPr>
            <a:r>
              <a:rPr lang="uk-UA" dirty="0" smtClean="0"/>
              <a:t>Педагоги </a:t>
            </a:r>
            <a:r>
              <a:rPr lang="uk-UA" dirty="0"/>
              <a:t>організовують само- та </a:t>
            </a:r>
            <a:r>
              <a:rPr lang="uk-UA" dirty="0" err="1"/>
              <a:t>взаємооцінювання</a:t>
            </a:r>
            <a:r>
              <a:rPr lang="uk-UA" dirty="0"/>
              <a:t> учнів, залучають їх до рефлексивної діяльності, починаючи з початкової школи. Учні володіють прийомами само- та </a:t>
            </a:r>
            <a:r>
              <a:rPr lang="uk-UA" dirty="0" err="1"/>
              <a:t>взаємооцінювання</a:t>
            </a:r>
            <a:r>
              <a:rPr lang="uk-UA" dirty="0"/>
              <a:t>. Учні беруть участь у розробленні критеріїв </a:t>
            </a:r>
            <a:r>
              <a:rPr lang="uk-UA" dirty="0" err="1"/>
              <a:t>самооцінювання</a:t>
            </a:r>
            <a:r>
              <a:rPr lang="uk-UA" dirty="0"/>
              <a:t>, учні старших класів самостійно формулюють критерії оцінювання власної діяльності.</a:t>
            </a:r>
          </a:p>
        </p:txBody>
      </p:sp>
    </p:spTree>
    <p:extLst>
      <p:ext uri="{BB962C8B-B14F-4D97-AF65-F5344CB8AC3E}">
        <p14:creationId xmlns:p14="http://schemas.microsoft.com/office/powerpoint/2010/main" val="40324632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410865" y="546314"/>
            <a:ext cx="11459769" cy="5327544"/>
          </a:xfrm>
          <a:prstGeom prst="rect">
            <a:avLst/>
          </a:prstGeom>
        </p:spPr>
      </p:pic>
    </p:spTree>
    <p:extLst>
      <p:ext uri="{BB962C8B-B14F-4D97-AF65-F5344CB8AC3E}">
        <p14:creationId xmlns:p14="http://schemas.microsoft.com/office/powerpoint/2010/main" val="2046844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631276" y="0"/>
            <a:ext cx="8721591" cy="6712429"/>
          </a:xfrm>
          <a:prstGeom prst="rect">
            <a:avLst/>
          </a:prstGeom>
        </p:spPr>
      </p:pic>
    </p:spTree>
    <p:extLst>
      <p:ext uri="{BB962C8B-B14F-4D97-AF65-F5344CB8AC3E}">
        <p14:creationId xmlns:p14="http://schemas.microsoft.com/office/powerpoint/2010/main" val="372940786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007390" y="619933"/>
            <a:ext cx="10647335" cy="5632311"/>
          </a:xfrm>
          <a:prstGeom prst="rect">
            <a:avLst/>
          </a:prstGeom>
        </p:spPr>
        <p:txBody>
          <a:bodyPr wrap="square">
            <a:spAutoFit/>
          </a:bodyPr>
          <a:lstStyle/>
          <a:p>
            <a:pPr algn="ctr"/>
            <a:r>
              <a:rPr lang="uk-UA" b="1" dirty="0"/>
              <a:t>Модель якісної школи за вимогою 3.1: </a:t>
            </a:r>
            <a:endParaRPr lang="uk-UA" b="1" dirty="0" smtClean="0"/>
          </a:p>
          <a:p>
            <a:endParaRPr lang="uk-UA" dirty="0"/>
          </a:p>
          <a:p>
            <a:r>
              <a:rPr lang="uk-UA" dirty="0" smtClean="0"/>
              <a:t>Вчителі </a:t>
            </a:r>
            <a:r>
              <a:rPr lang="uk-UA" dirty="0"/>
              <a:t>самостійно розробляють календарно-тематичні плани відповідно до Державних стандартів загальної середньої освіти, навчальної програми (зокрема розробленої на основі модельної), освітньої програми закладу. Вчителі під час розроблення календарно-тематичного плану враховують особливості класів, їх </a:t>
            </a:r>
            <a:r>
              <a:rPr lang="uk-UA" dirty="0" err="1"/>
              <a:t>профільність</a:t>
            </a:r>
            <a:r>
              <a:rPr lang="uk-UA" dirty="0"/>
              <a:t>, спеціалізацію тощо. За підсумками навчального року вчителі самостійно або спільно з колегами аналізують результативність календарно-тематичного планування, вносять необхідні корективи. У змісті календарно-тематичного планування визначено організаційні форми проведення навчальних занять, види робіт, спрямовані на оволодіння учнями ключовими </a:t>
            </a:r>
            <a:r>
              <a:rPr lang="uk-UA" dirty="0" err="1"/>
              <a:t>компетентностями</a:t>
            </a:r>
            <a:r>
              <a:rPr lang="uk-UA" dirty="0"/>
              <a:t>. Учителі самостійно визначають обсяг годин на вивчення навчальної теми, можуть змінювати послідовність вивчення тем у календарно-тематичному плані. </a:t>
            </a:r>
            <a:endParaRPr lang="uk-UA" dirty="0" smtClean="0"/>
          </a:p>
          <a:p>
            <a:endParaRPr lang="uk-UA" dirty="0"/>
          </a:p>
          <a:p>
            <a:r>
              <a:rPr lang="uk-UA" dirty="0" smtClean="0"/>
              <a:t>Вчителі </a:t>
            </a:r>
            <a:r>
              <a:rPr lang="uk-UA" dirty="0"/>
              <a:t>використовують види, форми і методи роботи, спрямовані на оволодіння учнями ключовими </a:t>
            </a:r>
            <a:r>
              <a:rPr lang="uk-UA" dirty="0" err="1"/>
              <a:t>компетентностями</a:t>
            </a:r>
            <a:r>
              <a:rPr lang="uk-UA" dirty="0"/>
              <a:t>. Використовуються інші організаційні форми роботи, крім класно-урочної. З-поміж навчальних завдань, які пропонуються учням, переважають творчі, проблемні, пошукові, дослідницькі, спрямовані на застосування знань у практичній діяльності. У змісті домашніх завдань переважають завдання творчого, прикладного, проблемного і пошукового спрямування. </a:t>
            </a:r>
            <a:endParaRPr lang="uk-UA" dirty="0" smtClean="0"/>
          </a:p>
          <a:p>
            <a:endParaRPr lang="uk-UA" dirty="0"/>
          </a:p>
        </p:txBody>
      </p:sp>
    </p:spTree>
    <p:extLst>
      <p:ext uri="{BB962C8B-B14F-4D97-AF65-F5344CB8AC3E}">
        <p14:creationId xmlns:p14="http://schemas.microsoft.com/office/powerpoint/2010/main" val="35377663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007390" y="0"/>
            <a:ext cx="10647335" cy="6894195"/>
          </a:xfrm>
          <a:prstGeom prst="rect">
            <a:avLst/>
          </a:prstGeom>
        </p:spPr>
        <p:txBody>
          <a:bodyPr wrap="square">
            <a:spAutoFit/>
          </a:bodyPr>
          <a:lstStyle/>
          <a:p>
            <a:r>
              <a:rPr lang="uk-UA" sz="1700" dirty="0" smtClean="0"/>
              <a:t>Вчителі </a:t>
            </a:r>
            <a:r>
              <a:rPr lang="uk-UA" sz="1700" dirty="0"/>
              <a:t>надають підтримку учням, які потребують індивідуальної освітньої траєкторії. Разом з учнем, батьками вони розробляють індивідуальний </a:t>
            </a:r>
            <a:r>
              <a:rPr lang="uk-UA" sz="1700" dirty="0" smtClean="0"/>
              <a:t>план </a:t>
            </a:r>
            <a:r>
              <a:rPr lang="uk-UA" sz="1700" dirty="0"/>
              <a:t>(індивідуальний графік), індивідуальну програму розвитку діяльності для учнів, у якому передбачено консультування, індивідуальну підтримку учнів, визначення часових меж опанування навчального матеріалу, терміни та вимоги до оцінювання. Під час реалізації індивідуальної освітньої траєкторії відстежується індивідуальний прогрес дитини. Для реалізації індивідуальної освітньої траєкторії використовуються також технології дистанційного і змішаного навчання. Відбувається відстеження результативності такої роботи</a:t>
            </a:r>
            <a:r>
              <a:rPr lang="uk-UA" sz="1700" dirty="0" smtClean="0"/>
              <a:t>.</a:t>
            </a:r>
          </a:p>
          <a:p>
            <a:endParaRPr lang="uk-UA" sz="1700" dirty="0"/>
          </a:p>
          <a:p>
            <a:r>
              <a:rPr lang="uk-UA" sz="1700" dirty="0" smtClean="0"/>
              <a:t>Вчителі </a:t>
            </a:r>
            <a:r>
              <a:rPr lang="uk-UA" sz="1700" dirty="0"/>
              <a:t>розробляють або використовують інформаційні освітні ресурси під час проведення навчальних занять або обов’язкових видів роботи для учнів. З розроблених освітніх ресурсів учителі формують власне освітнє портфоліо. Вчителі розробляють або використовують електронні освітні ресурси з метою запровадження технологій дистанційного і змішаного навчання. Розроблені інформаційні ресурси розміщуються на сайті закладу освіти, власних професійних блогах, сайтах професійних спільнот, фахових виданнях. </a:t>
            </a:r>
            <a:endParaRPr lang="uk-UA" sz="1700" dirty="0" smtClean="0"/>
          </a:p>
          <a:p>
            <a:endParaRPr lang="uk-UA" sz="1700" dirty="0"/>
          </a:p>
          <a:p>
            <a:r>
              <a:rPr lang="uk-UA" sz="1700" dirty="0" smtClean="0"/>
              <a:t>Вчителі </a:t>
            </a:r>
            <a:r>
              <a:rPr lang="uk-UA" sz="1700" dirty="0"/>
              <a:t>формують суспільні цінності через зміст навчального матеріалу предметів (курсів). Під час проведення навчальних занять в учнів виховується почуття патріотизму, поваги до державної мови, законів України. Відбувається розвиток в учнів загальнолюдських цінностей, навичок співпраці та командної роботи. Особистим прикладом виховується в учнів толерантне ставлення та взаємоповага. </a:t>
            </a:r>
            <a:endParaRPr lang="uk-UA" sz="1700" dirty="0" smtClean="0"/>
          </a:p>
          <a:p>
            <a:endParaRPr lang="uk-UA" sz="1700" dirty="0"/>
          </a:p>
          <a:p>
            <a:r>
              <a:rPr lang="uk-UA" sz="1700" dirty="0" smtClean="0"/>
              <a:t>Вчителі </a:t>
            </a:r>
            <a:r>
              <a:rPr lang="uk-UA" sz="1700" dirty="0"/>
              <a:t>володіють навичками використання комп’ютерних технологій в освітньому процесі, використовують у своїй роботі інформаційно-комунікаційні технології, які сприяють оволодінню учнями ключовими </a:t>
            </a:r>
            <a:r>
              <a:rPr lang="uk-UA" sz="1700" dirty="0" err="1"/>
              <a:t>компетентностями</a:t>
            </a:r>
            <a:r>
              <a:rPr lang="uk-UA" sz="1700" dirty="0"/>
              <a:t>. Під час проведення навчальних занять використовуються </a:t>
            </a:r>
            <a:r>
              <a:rPr lang="uk-UA" sz="1700" dirty="0" err="1"/>
              <a:t>медіаресурси</a:t>
            </a:r>
            <a:r>
              <a:rPr lang="uk-UA" sz="1700" dirty="0"/>
              <a:t>, можливості Інтернет-мережі</a:t>
            </a:r>
          </a:p>
        </p:txBody>
      </p:sp>
    </p:spTree>
    <p:extLst>
      <p:ext uri="{BB962C8B-B14F-4D97-AF65-F5344CB8AC3E}">
        <p14:creationId xmlns:p14="http://schemas.microsoft.com/office/powerpoint/2010/main" val="37975735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28209" y="1452643"/>
            <a:ext cx="11523012" cy="3568807"/>
          </a:xfrm>
          <a:prstGeom prst="rect">
            <a:avLst/>
          </a:prstGeom>
        </p:spPr>
      </p:pic>
    </p:spTree>
    <p:extLst>
      <p:ext uri="{BB962C8B-B14F-4D97-AF65-F5344CB8AC3E}">
        <p14:creationId xmlns:p14="http://schemas.microsoft.com/office/powerpoint/2010/main" val="21878803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983783" y="474345"/>
            <a:ext cx="9051010" cy="4247317"/>
          </a:xfrm>
          <a:prstGeom prst="rect">
            <a:avLst/>
          </a:prstGeom>
        </p:spPr>
        <p:txBody>
          <a:bodyPr wrap="square">
            <a:spAutoFit/>
          </a:bodyPr>
          <a:lstStyle/>
          <a:p>
            <a:pPr algn="ctr"/>
            <a:r>
              <a:rPr lang="uk-UA" b="1" dirty="0"/>
              <a:t>Модель якісної школи за вимогою 3.2: </a:t>
            </a:r>
            <a:endParaRPr lang="uk-UA" b="1" dirty="0" smtClean="0"/>
          </a:p>
          <a:p>
            <a:endParaRPr lang="uk-UA" dirty="0"/>
          </a:p>
          <a:p>
            <a:r>
              <a:rPr lang="uk-UA" dirty="0" smtClean="0"/>
              <a:t>Педагогічні </a:t>
            </a:r>
            <a:r>
              <a:rPr lang="uk-UA" dirty="0"/>
              <a:t>працівники постійно підвищують свій професійний рівень, використовуючи різноманітні форми підвищення кваліфікації, передачі педагогічного досвіду, а також самоосвіту. Цікавляться новими тенденціями у розвитку освіти, отримані навички і компетентності застосовують у викладацькій діяльності. Систематично аналізують і оцінюють свою роботу з метою вдосконалення власної педагогічної майстерності. Вдосконалюють свої знання та навички взаємодії з дітьми з особливими освітніми </a:t>
            </a:r>
            <a:r>
              <a:rPr lang="uk-UA" dirty="0" smtClean="0"/>
              <a:t>потребами</a:t>
            </a:r>
            <a:r>
              <a:rPr lang="uk-UA" dirty="0"/>
              <a:t>. Керівництвом здійснюється аналіз професійного розвитку педагогічних працівників. </a:t>
            </a:r>
            <a:endParaRPr lang="uk-UA" dirty="0" smtClean="0"/>
          </a:p>
          <a:p>
            <a:endParaRPr lang="uk-UA" dirty="0"/>
          </a:p>
          <a:p>
            <a:r>
              <a:rPr lang="uk-UA" dirty="0" smtClean="0"/>
              <a:t>Педагогічні </a:t>
            </a:r>
            <a:r>
              <a:rPr lang="uk-UA" dirty="0"/>
              <a:t>працівники беруть участь в освітніх </a:t>
            </a:r>
            <a:r>
              <a:rPr lang="uk-UA" dirty="0" err="1"/>
              <a:t>проєктах</a:t>
            </a:r>
            <a:r>
              <a:rPr lang="uk-UA" dirty="0"/>
              <a:t>, інноваційній і дослідно-експериментальній роботі, впроваджують нові форми і методи роботи в педагогічній діяльності, залучаються до експертної освітньої роботи</a:t>
            </a:r>
          </a:p>
        </p:txBody>
      </p:sp>
    </p:spTree>
    <p:extLst>
      <p:ext uri="{BB962C8B-B14F-4D97-AF65-F5344CB8AC3E}">
        <p14:creationId xmlns:p14="http://schemas.microsoft.com/office/powerpoint/2010/main" val="23544845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341286" y="1206122"/>
            <a:ext cx="11682036" cy="4295775"/>
          </a:xfrm>
          <a:prstGeom prst="rect">
            <a:avLst/>
          </a:prstGeom>
        </p:spPr>
      </p:pic>
    </p:spTree>
    <p:extLst>
      <p:ext uri="{BB962C8B-B14F-4D97-AF65-F5344CB8AC3E}">
        <p14:creationId xmlns:p14="http://schemas.microsoft.com/office/powerpoint/2010/main" val="1882382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557939" y="531678"/>
            <a:ext cx="11437749" cy="5355312"/>
          </a:xfrm>
          <a:prstGeom prst="rect">
            <a:avLst/>
          </a:prstGeom>
        </p:spPr>
        <p:txBody>
          <a:bodyPr wrap="square">
            <a:spAutoFit/>
          </a:bodyPr>
          <a:lstStyle/>
          <a:p>
            <a:pPr algn="ctr"/>
            <a:r>
              <a:rPr lang="uk-UA" b="1" dirty="0"/>
              <a:t>Модель якісної школи за вимогою 3.3: </a:t>
            </a:r>
            <a:endParaRPr lang="uk-UA" b="1" dirty="0" smtClean="0"/>
          </a:p>
          <a:p>
            <a:endParaRPr lang="uk-UA" dirty="0"/>
          </a:p>
          <a:p>
            <a:r>
              <a:rPr lang="uk-UA" dirty="0" smtClean="0"/>
              <a:t>Педагоги </a:t>
            </a:r>
            <a:r>
              <a:rPr lang="uk-UA" dirty="0"/>
              <a:t>ведуть із учнями та їхніми батьками постійний конструктивний діалог. Вчасно і кваліфіковано реагують на соціальні, емоційні, когнітивні та фізичні потреби учнів. Прислухаються до учнів та проявляють доброзичливість, інтерес і повагу до кожного учня. Своєю власною поведінкою моделюють та підтримують </a:t>
            </a:r>
            <a:r>
              <a:rPr lang="uk-UA" dirty="0" err="1"/>
              <a:t>просоціальну</a:t>
            </a:r>
            <a:r>
              <a:rPr lang="uk-UA" dirty="0"/>
              <a:t> поведінку. Педагоги сприяють розвиткові демократичних цінностей та громадянських </a:t>
            </a:r>
            <a:r>
              <a:rPr lang="uk-UA" dirty="0" err="1"/>
              <a:t>компетентностей</a:t>
            </a:r>
            <a:r>
              <a:rPr lang="uk-UA" dirty="0"/>
              <a:t> учнів, залучаючи їх до прийняття рішень щодо питань, які їх безпосередньо стосуються. Педагоги спонукають учнів висловлювати власну думку, </a:t>
            </a:r>
            <a:r>
              <a:rPr lang="uk-UA" dirty="0" smtClean="0"/>
              <a:t>а </a:t>
            </a:r>
            <a:r>
              <a:rPr lang="uk-UA" dirty="0"/>
              <a:t>використовуючи особистісно орієнтований підхід у навчанні, підтримують розвиток відповідальності, самостійності та самоконтролю учнів</a:t>
            </a:r>
            <a:r>
              <a:rPr lang="uk-UA" dirty="0" smtClean="0"/>
              <a:t>.</a:t>
            </a:r>
          </a:p>
          <a:p>
            <a:endParaRPr lang="uk-UA" dirty="0"/>
          </a:p>
          <a:p>
            <a:r>
              <a:rPr lang="uk-UA" dirty="0" smtClean="0"/>
              <a:t>Педагоги </a:t>
            </a:r>
            <a:r>
              <a:rPr lang="uk-UA" dirty="0"/>
              <a:t>знаходяться в постійній комунікації з батьками учнів. Комунікація здійснюється у різних формах. Вчителі намагаються отримати зворотний зв’язок від батьків з метою забезпечення постійного прогресу учнів в оволодінні ключовими </a:t>
            </a:r>
            <a:r>
              <a:rPr lang="uk-UA" dirty="0" err="1"/>
              <a:t>компетентностями</a:t>
            </a:r>
            <a:r>
              <a:rPr lang="uk-UA" dirty="0"/>
              <a:t>. </a:t>
            </a:r>
            <a:endParaRPr lang="uk-UA" dirty="0" smtClean="0"/>
          </a:p>
          <a:p>
            <a:endParaRPr lang="uk-UA" dirty="0"/>
          </a:p>
          <a:p>
            <a:r>
              <a:rPr lang="uk-UA" dirty="0" smtClean="0"/>
              <a:t>Між </a:t>
            </a:r>
            <a:r>
              <a:rPr lang="uk-UA" dirty="0"/>
              <a:t>педагогами сформовані та підтримуються партнерські взаємини. Вони постійно співпрацюють, діляться знаннями, використовують </a:t>
            </a:r>
            <a:r>
              <a:rPr lang="uk-UA" dirty="0" err="1"/>
              <a:t>взаємовідвідування</a:t>
            </a:r>
            <a:r>
              <a:rPr lang="uk-UA" dirty="0"/>
              <a:t> навчальних занять з метою покращення якості викладання. Проблеми, які виникають, систематично вирішуються, командна співпраця є ефективною. В закладі освіти діє інститут наставництва.</a:t>
            </a:r>
          </a:p>
        </p:txBody>
      </p:sp>
    </p:spTree>
    <p:extLst>
      <p:ext uri="{BB962C8B-B14F-4D97-AF65-F5344CB8AC3E}">
        <p14:creationId xmlns:p14="http://schemas.microsoft.com/office/powerpoint/2010/main" val="1168596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235219" y="1513183"/>
            <a:ext cx="11831904" cy="3012322"/>
          </a:xfrm>
          <a:prstGeom prst="rect">
            <a:avLst/>
          </a:prstGeom>
        </p:spPr>
      </p:pic>
    </p:spTree>
    <p:extLst>
      <p:ext uri="{BB962C8B-B14F-4D97-AF65-F5344CB8AC3E}">
        <p14:creationId xmlns:p14="http://schemas.microsoft.com/office/powerpoint/2010/main" val="2631814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642820" y="197346"/>
            <a:ext cx="9856922" cy="5355312"/>
          </a:xfrm>
          <a:prstGeom prst="rect">
            <a:avLst/>
          </a:prstGeom>
        </p:spPr>
        <p:txBody>
          <a:bodyPr wrap="square">
            <a:spAutoFit/>
          </a:bodyPr>
          <a:lstStyle/>
          <a:p>
            <a:pPr algn="ctr"/>
            <a:r>
              <a:rPr lang="uk-UA" b="1" dirty="0"/>
              <a:t>Модель якісної школи за вимогою 3.4: </a:t>
            </a:r>
            <a:endParaRPr lang="uk-UA" b="1" dirty="0" smtClean="0"/>
          </a:p>
          <a:p>
            <a:endParaRPr lang="uk-UA" dirty="0"/>
          </a:p>
          <a:p>
            <a:r>
              <a:rPr lang="uk-UA" dirty="0" smtClean="0"/>
              <a:t>Педагогічні </a:t>
            </a:r>
            <a:r>
              <a:rPr lang="uk-UA" dirty="0"/>
              <a:t>працівники здійснюють свою діяльність з дотриманням принципів академічної доброчесності й формують в учнів такі важливі </a:t>
            </a:r>
            <a:r>
              <a:rPr lang="uk-UA" dirty="0" smtClean="0"/>
              <a:t>цінності</a:t>
            </a:r>
            <a:r>
              <a:rPr lang="uk-UA" dirty="0"/>
              <a:t>, як чесність, довіра, справедливість, взаємоповага, відповідальність за результати своєї роботи. </a:t>
            </a:r>
            <a:endParaRPr lang="uk-UA" dirty="0" smtClean="0"/>
          </a:p>
          <a:p>
            <a:endParaRPr lang="uk-UA" dirty="0"/>
          </a:p>
          <a:p>
            <a:r>
              <a:rPr lang="uk-UA" dirty="0" smtClean="0"/>
              <a:t>Спрямовують </a:t>
            </a:r>
            <a:r>
              <a:rPr lang="uk-UA" dirty="0"/>
              <a:t>зміст завдань під час проведення навчальних занять на творчу та аналітичну роботу учнів. Пропонують завдання, які відповідають віковим особливостям, реальним навчальним можливостям учнів, унеможливлюють списування, спрямовані на розвиток критичного мислення. </a:t>
            </a:r>
            <a:endParaRPr lang="uk-UA" dirty="0" smtClean="0"/>
          </a:p>
          <a:p>
            <a:endParaRPr lang="uk-UA" dirty="0"/>
          </a:p>
          <a:p>
            <a:r>
              <a:rPr lang="uk-UA" dirty="0" smtClean="0"/>
              <a:t>Ставлять </a:t>
            </a:r>
            <a:r>
              <a:rPr lang="uk-UA" dirty="0"/>
              <a:t>проблемні питання, відповіді на які відсутні в підручнику чи в інших джерелах й потребують самостійної роботи учня. </a:t>
            </a:r>
            <a:endParaRPr lang="uk-UA" dirty="0" smtClean="0"/>
          </a:p>
          <a:p>
            <a:endParaRPr lang="uk-UA" dirty="0"/>
          </a:p>
          <a:p>
            <a:r>
              <a:rPr lang="uk-UA" dirty="0" smtClean="0"/>
              <a:t>Педагогічні </a:t>
            </a:r>
            <a:r>
              <a:rPr lang="uk-UA" dirty="0"/>
              <a:t>працівники неупереджено оцінюють результати навчання учнів на основі зрозумілих і чітких критеріїв оцінювання результатів навчання. Проводять системну просвітницьку роботу з-поміж учнів про необхідність дотримання принципів академічної доброчесності (повага до авторства, самостійне виконання домашніх завдань, </a:t>
            </a:r>
            <a:r>
              <a:rPr lang="uk-UA" dirty="0" err="1"/>
              <a:t>проєктів</a:t>
            </a:r>
            <a:r>
              <a:rPr lang="uk-UA" dirty="0"/>
              <a:t> тощо)</a:t>
            </a:r>
          </a:p>
        </p:txBody>
      </p:sp>
    </p:spTree>
    <p:extLst>
      <p:ext uri="{BB962C8B-B14F-4D97-AF65-F5344CB8AC3E}">
        <p14:creationId xmlns:p14="http://schemas.microsoft.com/office/powerpoint/2010/main" val="2093742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Пасмо">
  <a:themeElements>
    <a:clrScheme name="Пасмо">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Пасмо">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смо">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290</TotalTime>
  <Words>1494</Words>
  <Application>Microsoft Office PowerPoint</Application>
  <PresentationFormat>Широкий екран</PresentationFormat>
  <Paragraphs>62</Paragraphs>
  <Slides>20</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20</vt:i4>
      </vt:variant>
    </vt:vector>
  </HeadingPairs>
  <TitlesOfParts>
    <vt:vector size="25" baseType="lpstr">
      <vt:lpstr>Arial</vt:lpstr>
      <vt:lpstr>Calibri</vt:lpstr>
      <vt:lpstr>Century Gothic</vt:lpstr>
      <vt:lpstr>Wingdings 3</vt:lpstr>
      <vt:lpstr>Пасмо</vt:lpstr>
      <vt:lpstr>Підсумок проведення процедури самооцінювання освітніх та управлінських процесів у Куропатницькому ліцеї за напрямом 2 «Система оцінювання здобувачів освіти закладу освіти»  та напрямом 3 «Педагогічна діяльність педагогічних працівників закладу освіти»  із використанням IAC EvaluEd у 2023-2024 н.р.</vt:lpstr>
      <vt:lpstr>Методи збору інформації та інструментарій, який використовувався під час проведення процедури самооцінювання:</vt:lpstr>
      <vt:lpstr>Презентація PowerPoint</vt:lpstr>
      <vt:lpstr>Презентація PowerPoint</vt:lpstr>
      <vt:lpstr>Вимога 2.1. Наявність системи оцінювання результатів навчання учнів, яка забезпечує справедливе, неупереджене, об'єктивне та доброчесне оцінювання</vt:lpstr>
      <vt:lpstr>Презентація PowerPoint</vt:lpstr>
      <vt:lpstr>Вимога 2.2. Систематичне відстеження результатів навчання кожного учня та надання йому (за потреби) підтримки в освітньому процесі</vt:lpstr>
      <vt:lpstr>Презентація PowerPoint</vt:lpstr>
      <vt:lpstr>Вимога 2.3. Спрямованість системи оцінювання результатів навчання учнів на формування в учнів відповідальності за результати свого навчання, здатності до самооцінювання</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Підсумок проведення процедури самооцінювання освітніх та управлінських процесів у Куропатницькому ліцеї за напрямом 2  «СИСТЕМА ОЦІНЮВАННЯ ЗДОБУВАЧІВ ОСВІТИ»  у 2022-2023 н.р.</dc:title>
  <dc:creator>RePack by Diakov</dc:creator>
  <cp:lastModifiedBy>RePack by Diakov</cp:lastModifiedBy>
  <cp:revision>71</cp:revision>
  <dcterms:created xsi:type="dcterms:W3CDTF">2023-05-28T09:51:11Z</dcterms:created>
  <dcterms:modified xsi:type="dcterms:W3CDTF">2024-01-01T15:10:44Z</dcterms:modified>
</cp:coreProperties>
</file>