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4" r:id="rId1"/>
  </p:sldMasterIdLst>
  <p:handoutMasterIdLst>
    <p:handoutMasterId r:id="rId32"/>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4" y="168"/>
      </p:cViewPr>
      <p:guideLst/>
    </p:cSldViewPr>
  </p:slideViewPr>
  <p:notesTextViewPr>
    <p:cViewPr>
      <p:scale>
        <a:sx n="1" d="1"/>
        <a:sy n="1" d="1"/>
      </p:scale>
      <p:origin x="0" y="0"/>
    </p:cViewPr>
  </p:notesTextViewPr>
  <p:notesViewPr>
    <p:cSldViewPr snapToGrid="0">
      <p:cViewPr varScale="1">
        <p:scale>
          <a:sx n="54" d="100"/>
          <a:sy n="54" d="100"/>
        </p:scale>
        <p:origin x="1794"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87F54F-46A3-47B6-86FB-0378D22CA57A}" type="datetimeFigureOut">
              <a:rPr lang="uk-UA" smtClean="0"/>
              <a:t>28.05.2023</a:t>
            </a:fld>
            <a:endParaRPr lang="uk-UA"/>
          </a:p>
        </p:txBody>
      </p:sp>
      <p:sp>
        <p:nvSpPr>
          <p:cNvPr id="4" name="Місце для нижнього колонтитула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5" name="Місце для номера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AA6F1A-7A63-4DC3-ABD6-79988BE2ED26}" type="slidenum">
              <a:rPr lang="uk-UA" smtClean="0"/>
              <a:t>‹№›</a:t>
            </a:fld>
            <a:endParaRPr lang="uk-UA"/>
          </a:p>
        </p:txBody>
      </p:sp>
    </p:spTree>
    <p:extLst>
      <p:ext uri="{BB962C8B-B14F-4D97-AF65-F5344CB8AC3E}">
        <p14:creationId xmlns:p14="http://schemas.microsoft.com/office/powerpoint/2010/main" val="13822521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uk-UA" smtClean="0"/>
              <a:t>Зразок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smtClean="0"/>
              <a:t>Зразок підзаголовка</a:t>
            </a:r>
            <a:endParaRPr lang="en-US" dirty="0"/>
          </a:p>
        </p:txBody>
      </p:sp>
      <p:sp>
        <p:nvSpPr>
          <p:cNvPr id="4" name="Date Placeholder 3"/>
          <p:cNvSpPr>
            <a:spLocks noGrp="1"/>
          </p:cNvSpPr>
          <p:nvPr>
            <p:ph type="dt" sz="half" idx="10"/>
          </p:nvPr>
        </p:nvSpPr>
        <p:spPr/>
        <p:txBody>
          <a:bodyPr/>
          <a:lstStyle/>
          <a:p>
            <a:fld id="{03BB41E0-E77A-4318-BA1F-767581B3D847}" type="datetimeFigureOut">
              <a:rPr lang="uk-UA" smtClean="0"/>
              <a:t>28.05.2023</a:t>
            </a:fld>
            <a:endParaRPr lang="uk-UA"/>
          </a:p>
        </p:txBody>
      </p:sp>
      <p:sp>
        <p:nvSpPr>
          <p:cNvPr id="5" name="Footer Placeholder 4"/>
          <p:cNvSpPr>
            <a:spLocks noGrp="1"/>
          </p:cNvSpPr>
          <p:nvPr>
            <p:ph type="ftr" sz="quarter" idx="11"/>
          </p:nvPr>
        </p:nvSpPr>
        <p:spPr/>
        <p:txBody>
          <a:bodyPr/>
          <a:lstStyle/>
          <a:p>
            <a:endParaRPr lang="uk-UA"/>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3938381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uk-UA" smtClean="0"/>
              <a:t>Зразок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03BB41E0-E77A-4318-BA1F-767581B3D847}" type="datetimeFigureOut">
              <a:rPr lang="uk-UA" smtClean="0"/>
              <a:t>28.05.2023</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4236006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Зразок тексту</a:t>
            </a:r>
          </a:p>
        </p:txBody>
      </p:sp>
      <p:sp>
        <p:nvSpPr>
          <p:cNvPr id="4" name="Date Placeholder 3"/>
          <p:cNvSpPr>
            <a:spLocks noGrp="1"/>
          </p:cNvSpPr>
          <p:nvPr>
            <p:ph type="dt" sz="half" idx="10"/>
          </p:nvPr>
        </p:nvSpPr>
        <p:spPr/>
        <p:txBody>
          <a:bodyPr/>
          <a:lstStyle/>
          <a:p>
            <a:fld id="{03BB41E0-E77A-4318-BA1F-767581B3D847}" type="datetimeFigureOut">
              <a:rPr lang="uk-UA" smtClean="0"/>
              <a:t>28.05.2023</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471265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Date Placeholder 4"/>
          <p:cNvSpPr>
            <a:spLocks noGrp="1"/>
          </p:cNvSpPr>
          <p:nvPr>
            <p:ph type="dt" sz="half" idx="10"/>
          </p:nvPr>
        </p:nvSpPr>
        <p:spPr/>
        <p:txBody>
          <a:bodyPr/>
          <a:lstStyle/>
          <a:p>
            <a:fld id="{03BB41E0-E77A-4318-BA1F-767581B3D847}" type="datetimeFigureOut">
              <a:rPr lang="uk-UA" smtClean="0"/>
              <a:t>28.05.2023</a:t>
            </a:fld>
            <a:endParaRPr lang="uk-UA"/>
          </a:p>
        </p:txBody>
      </p:sp>
      <p:sp>
        <p:nvSpPr>
          <p:cNvPr id="6" name="Footer Placeholder 5"/>
          <p:cNvSpPr>
            <a:spLocks noGrp="1"/>
          </p:cNvSpPr>
          <p:nvPr>
            <p:ph type="ftr" sz="quarter" idx="11"/>
          </p:nvPr>
        </p:nvSpPr>
        <p:spPr/>
        <p:txBody>
          <a:bodyPr/>
          <a:lstStyle/>
          <a:p>
            <a:endParaRPr lang="uk-UA"/>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3820104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uk-UA" smtClean="0"/>
              <a:t>Зразок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7" name="Date Placeholder 6"/>
          <p:cNvSpPr>
            <a:spLocks noGrp="1"/>
          </p:cNvSpPr>
          <p:nvPr>
            <p:ph type="dt" sz="half" idx="10"/>
          </p:nvPr>
        </p:nvSpPr>
        <p:spPr/>
        <p:txBody>
          <a:bodyPr/>
          <a:lstStyle/>
          <a:p>
            <a:fld id="{03BB41E0-E77A-4318-BA1F-767581B3D847}" type="datetimeFigureOut">
              <a:rPr lang="uk-UA" smtClean="0"/>
              <a:t>28.05.2023</a:t>
            </a:fld>
            <a:endParaRPr lang="uk-UA"/>
          </a:p>
        </p:txBody>
      </p:sp>
      <p:sp>
        <p:nvSpPr>
          <p:cNvPr id="8" name="Footer Placeholder 7"/>
          <p:cNvSpPr>
            <a:spLocks noGrp="1"/>
          </p:cNvSpPr>
          <p:nvPr>
            <p:ph type="ftr" sz="quarter" idx="11"/>
          </p:nvPr>
        </p:nvSpPr>
        <p:spPr/>
        <p:txBody>
          <a:bodyPr/>
          <a:lstStyle/>
          <a:p>
            <a:endParaRPr lang="uk-UA"/>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42511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Date Placeholder 2"/>
          <p:cNvSpPr>
            <a:spLocks noGrp="1"/>
          </p:cNvSpPr>
          <p:nvPr>
            <p:ph type="dt" sz="half" idx="10"/>
          </p:nvPr>
        </p:nvSpPr>
        <p:spPr/>
        <p:txBody>
          <a:bodyPr/>
          <a:lstStyle/>
          <a:p>
            <a:fld id="{03BB41E0-E77A-4318-BA1F-767581B3D847}" type="datetimeFigureOut">
              <a:rPr lang="uk-UA" smtClean="0"/>
              <a:t>28.05.2023</a:t>
            </a:fld>
            <a:endParaRPr lang="uk-UA"/>
          </a:p>
        </p:txBody>
      </p:sp>
      <p:sp>
        <p:nvSpPr>
          <p:cNvPr id="4" name="Footer Placeholder 3"/>
          <p:cNvSpPr>
            <a:spLocks noGrp="1"/>
          </p:cNvSpPr>
          <p:nvPr>
            <p:ph type="ftr" sz="quarter" idx="11"/>
          </p:nvPr>
        </p:nvSpPr>
        <p:spPr/>
        <p:txBody>
          <a:bodyPr/>
          <a:lstStyle/>
          <a:p>
            <a:endParaRPr lang="uk-UA"/>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1043732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BB41E0-E77A-4318-BA1F-767581B3D847}" type="datetimeFigureOut">
              <a:rPr lang="uk-UA" smtClean="0"/>
              <a:t>28.05.2023</a:t>
            </a:fld>
            <a:endParaRPr lang="uk-UA"/>
          </a:p>
        </p:txBody>
      </p:sp>
      <p:sp>
        <p:nvSpPr>
          <p:cNvPr id="3" name="Footer Placeholder 2"/>
          <p:cNvSpPr>
            <a:spLocks noGrp="1"/>
          </p:cNvSpPr>
          <p:nvPr>
            <p:ph type="ftr" sz="quarter" idx="11"/>
          </p:nvPr>
        </p:nvSpPr>
        <p:spPr/>
        <p:txBody>
          <a:bodyPr/>
          <a:lstStyle/>
          <a:p>
            <a:endParaRPr lang="uk-UA"/>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434535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uk-UA" smtClean="0"/>
              <a:t>Зразок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Зразок тексту</a:t>
            </a:r>
          </a:p>
        </p:txBody>
      </p:sp>
      <p:sp>
        <p:nvSpPr>
          <p:cNvPr id="5" name="Date Placeholder 4"/>
          <p:cNvSpPr>
            <a:spLocks noGrp="1"/>
          </p:cNvSpPr>
          <p:nvPr>
            <p:ph type="dt" sz="half" idx="10"/>
          </p:nvPr>
        </p:nvSpPr>
        <p:spPr/>
        <p:txBody>
          <a:bodyPr/>
          <a:lstStyle/>
          <a:p>
            <a:fld id="{03BB41E0-E77A-4318-BA1F-767581B3D847}" type="datetimeFigureOut">
              <a:rPr lang="uk-UA" smtClean="0"/>
              <a:t>28.05.2023</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4077985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uk-UA" smtClean="0"/>
              <a:t>Зразок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smtClean="0"/>
              <a:t>Клацніть піктограму, щоб додати зображення</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Зразок тексту</a:t>
            </a:r>
          </a:p>
        </p:txBody>
      </p:sp>
      <p:sp>
        <p:nvSpPr>
          <p:cNvPr id="5" name="Date Placeholder 4"/>
          <p:cNvSpPr>
            <a:spLocks noGrp="1"/>
          </p:cNvSpPr>
          <p:nvPr>
            <p:ph type="dt" sz="half" idx="10"/>
          </p:nvPr>
        </p:nvSpPr>
        <p:spPr/>
        <p:txBody>
          <a:bodyPr/>
          <a:lstStyle/>
          <a:p>
            <a:fld id="{03BB41E0-E77A-4318-BA1F-767581B3D847}" type="datetimeFigureOut">
              <a:rPr lang="uk-UA" smtClean="0"/>
              <a:t>28.05.2023</a:t>
            </a:fld>
            <a:endParaRPr lang="uk-UA"/>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958672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Зразок тексту</a:t>
            </a:r>
          </a:p>
        </p:txBody>
      </p:sp>
      <p:sp>
        <p:nvSpPr>
          <p:cNvPr id="4" name="Date Placeholder 3"/>
          <p:cNvSpPr>
            <a:spLocks noGrp="1"/>
          </p:cNvSpPr>
          <p:nvPr>
            <p:ph type="dt" sz="half" idx="10"/>
          </p:nvPr>
        </p:nvSpPr>
        <p:spPr/>
        <p:txBody>
          <a:bodyPr/>
          <a:lstStyle/>
          <a:p>
            <a:fld id="{03BB41E0-E77A-4318-BA1F-767581B3D847}" type="datetimeFigureOut">
              <a:rPr lang="uk-UA" smtClean="0"/>
              <a:t>28.05.2023</a:t>
            </a:fld>
            <a:endParaRPr lang="uk-UA"/>
          </a:p>
        </p:txBody>
      </p:sp>
      <p:sp>
        <p:nvSpPr>
          <p:cNvPr id="5" name="Footer Placeholder 4"/>
          <p:cNvSpPr>
            <a:spLocks noGrp="1"/>
          </p:cNvSpPr>
          <p:nvPr>
            <p:ph type="ftr" sz="quarter" idx="11"/>
          </p:nvPr>
        </p:nvSpPr>
        <p:spPr/>
        <p:txBody>
          <a:bodyPr/>
          <a:lstStyle/>
          <a:p>
            <a:endParaRPr lang="uk-UA"/>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3694433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smtClean="0"/>
              <a:t>Зразок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smtClean="0"/>
              <a:t>Зразок тексту</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Зразок тексту</a:t>
            </a:r>
          </a:p>
        </p:txBody>
      </p:sp>
      <p:sp>
        <p:nvSpPr>
          <p:cNvPr id="4" name="Date Placeholder 3"/>
          <p:cNvSpPr>
            <a:spLocks noGrp="1"/>
          </p:cNvSpPr>
          <p:nvPr>
            <p:ph type="dt" sz="half" idx="10"/>
          </p:nvPr>
        </p:nvSpPr>
        <p:spPr/>
        <p:txBody>
          <a:bodyPr/>
          <a:lstStyle/>
          <a:p>
            <a:fld id="{03BB41E0-E77A-4318-BA1F-767581B3D847}" type="datetimeFigureOut">
              <a:rPr lang="uk-UA" smtClean="0"/>
              <a:t>28.05.2023</a:t>
            </a:fld>
            <a:endParaRPr lang="uk-UA"/>
          </a:p>
        </p:txBody>
      </p:sp>
      <p:sp>
        <p:nvSpPr>
          <p:cNvPr id="5" name="Footer Placeholder 4"/>
          <p:cNvSpPr>
            <a:spLocks noGrp="1"/>
          </p:cNvSpPr>
          <p:nvPr>
            <p:ph type="ftr" sz="quarter" idx="11"/>
          </p:nvPr>
        </p:nvSpPr>
        <p:spPr/>
        <p:txBody>
          <a:bodyPr/>
          <a:lstStyle/>
          <a:p>
            <a:endParaRPr lang="uk-UA"/>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9165C8E-F7C1-49F4-83D0-32CBB492B18E}" type="slidenum">
              <a:rPr lang="uk-UA" smtClean="0"/>
              <a:t>‹№›</a:t>
            </a:fld>
            <a:endParaRPr lang="uk-UA"/>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720702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uk-UA" smtClean="0"/>
              <a:t>Зразок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smtClean="0"/>
              <a:t>Зразок тексту</a:t>
            </a:r>
          </a:p>
        </p:txBody>
      </p:sp>
      <p:sp>
        <p:nvSpPr>
          <p:cNvPr id="5" name="Date Placeholder 4"/>
          <p:cNvSpPr>
            <a:spLocks noGrp="1"/>
          </p:cNvSpPr>
          <p:nvPr>
            <p:ph type="dt" sz="half" idx="10"/>
          </p:nvPr>
        </p:nvSpPr>
        <p:spPr/>
        <p:txBody>
          <a:bodyPr/>
          <a:lstStyle/>
          <a:p>
            <a:fld id="{03BB41E0-E77A-4318-BA1F-767581B3D847}" type="datetimeFigureOut">
              <a:rPr lang="uk-UA" smtClean="0"/>
              <a:t>28.05.2023</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1279939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uk-UA" smtClean="0"/>
              <a:t>Зразок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smtClean="0"/>
              <a:t>Зразок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smtClean="0"/>
              <a:t>Зразок тексту</a:t>
            </a:r>
          </a:p>
        </p:txBody>
      </p:sp>
      <p:sp>
        <p:nvSpPr>
          <p:cNvPr id="5" name="Date Placeholder 4"/>
          <p:cNvSpPr>
            <a:spLocks noGrp="1"/>
          </p:cNvSpPr>
          <p:nvPr>
            <p:ph type="dt" sz="half" idx="10"/>
          </p:nvPr>
        </p:nvSpPr>
        <p:spPr/>
        <p:txBody>
          <a:bodyPr/>
          <a:lstStyle/>
          <a:p>
            <a:fld id="{03BB41E0-E77A-4318-BA1F-767581B3D847}" type="datetimeFigureOut">
              <a:rPr lang="uk-UA" smtClean="0"/>
              <a:t>28.05.2023</a:t>
            </a:fld>
            <a:endParaRPr lang="uk-UA"/>
          </a:p>
        </p:txBody>
      </p:sp>
      <p:sp>
        <p:nvSpPr>
          <p:cNvPr id="6" name="Footer Placeholder 5"/>
          <p:cNvSpPr>
            <a:spLocks noGrp="1"/>
          </p:cNvSpPr>
          <p:nvPr>
            <p:ph type="ftr" sz="quarter" idx="11"/>
          </p:nvPr>
        </p:nvSpPr>
        <p:spPr/>
        <p:txBody>
          <a:bodyPr/>
          <a:lstStyle/>
          <a:p>
            <a:endParaRPr lang="uk-UA"/>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9165C8E-F7C1-49F4-83D0-32CBB492B18E}" type="slidenum">
              <a:rPr lang="uk-UA" smtClean="0"/>
              <a:t>‹№›</a:t>
            </a:fld>
            <a:endParaRPr lang="uk-UA"/>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137363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uk-UA" smtClean="0"/>
              <a:t>Зразок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smtClean="0"/>
              <a:t>Зразок тексту</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uk-UA" smtClean="0"/>
              <a:t>Зразок тексту</a:t>
            </a:r>
          </a:p>
        </p:txBody>
      </p:sp>
      <p:sp>
        <p:nvSpPr>
          <p:cNvPr id="5" name="Date Placeholder 4"/>
          <p:cNvSpPr>
            <a:spLocks noGrp="1"/>
          </p:cNvSpPr>
          <p:nvPr>
            <p:ph type="dt" sz="half" idx="10"/>
          </p:nvPr>
        </p:nvSpPr>
        <p:spPr/>
        <p:txBody>
          <a:bodyPr/>
          <a:lstStyle/>
          <a:p>
            <a:fld id="{03BB41E0-E77A-4318-BA1F-767581B3D847}" type="datetimeFigureOut">
              <a:rPr lang="uk-UA" smtClean="0"/>
              <a:t>28.05.2023</a:t>
            </a:fld>
            <a:endParaRPr lang="uk-UA"/>
          </a:p>
        </p:txBody>
      </p:sp>
      <p:sp>
        <p:nvSpPr>
          <p:cNvPr id="6" name="Footer Placeholder 5"/>
          <p:cNvSpPr>
            <a:spLocks noGrp="1"/>
          </p:cNvSpPr>
          <p:nvPr>
            <p:ph type="ftr" sz="quarter" idx="11"/>
          </p:nvPr>
        </p:nvSpPr>
        <p:spPr/>
        <p:txBody>
          <a:bodyPr/>
          <a:lstStyle/>
          <a:p>
            <a:endParaRPr lang="uk-UA"/>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28719180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03BB41E0-E77A-4318-BA1F-767581B3D847}" type="datetimeFigureOut">
              <a:rPr lang="uk-UA" smtClean="0"/>
              <a:t>28.05.2023</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457663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uk-UA" smtClean="0"/>
              <a:t>Зразок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03BB41E0-E77A-4318-BA1F-767581B3D847}" type="datetimeFigureOut">
              <a:rPr lang="uk-UA" smtClean="0"/>
              <a:t>28.05.2023</a:t>
            </a:fld>
            <a:endParaRPr lang="uk-UA"/>
          </a:p>
        </p:txBody>
      </p:sp>
      <p:sp>
        <p:nvSpPr>
          <p:cNvPr id="5" name="Footer Placeholder 4"/>
          <p:cNvSpPr>
            <a:spLocks noGrp="1"/>
          </p:cNvSpPr>
          <p:nvPr>
            <p:ph type="ftr" sz="quarter" idx="11"/>
          </p:nvPr>
        </p:nvSpPr>
        <p:spPr/>
        <p:txBody>
          <a:bodyPr/>
          <a:lstStyle/>
          <a:p>
            <a:endParaRPr lang="uk-UA"/>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9165C8E-F7C1-49F4-83D0-32CBB492B18E}" type="slidenum">
              <a:rPr lang="uk-UA" smtClean="0"/>
              <a:t>‹№›</a:t>
            </a:fld>
            <a:endParaRPr lang="uk-UA"/>
          </a:p>
        </p:txBody>
      </p:sp>
    </p:spTree>
    <p:extLst>
      <p:ext uri="{BB962C8B-B14F-4D97-AF65-F5344CB8AC3E}">
        <p14:creationId xmlns:p14="http://schemas.microsoft.com/office/powerpoint/2010/main" val="1816734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uk-UA" smtClean="0"/>
              <a:t>Зразок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3BB41E0-E77A-4318-BA1F-767581B3D847}" type="datetimeFigureOut">
              <a:rPr lang="uk-UA" smtClean="0"/>
              <a:t>28.05.2023</a:t>
            </a:fld>
            <a:endParaRPr lang="uk-UA"/>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9165C8E-F7C1-49F4-83D0-32CBB492B18E}" type="slidenum">
              <a:rPr lang="uk-UA" smtClean="0"/>
              <a:t>‹№›</a:t>
            </a:fld>
            <a:endParaRPr lang="uk-UA"/>
          </a:p>
        </p:txBody>
      </p:sp>
    </p:spTree>
    <p:extLst>
      <p:ext uri="{BB962C8B-B14F-4D97-AF65-F5344CB8AC3E}">
        <p14:creationId xmlns:p14="http://schemas.microsoft.com/office/powerpoint/2010/main" val="19574415"/>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 id="2147483839" r:id="rId15"/>
    <p:sldLayoutId id="214748384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07067" y="371959"/>
            <a:ext cx="10225150" cy="3678877"/>
          </a:xfrm>
        </p:spPr>
        <p:txBody>
          <a:bodyPr>
            <a:noAutofit/>
          </a:bodyPr>
          <a:lstStyle/>
          <a:p>
            <a:pPr algn="ctr"/>
            <a:r>
              <a:rPr lang="uk-UA" sz="3400" b="1" dirty="0" smtClean="0"/>
              <a:t>Підсумок проведення </a:t>
            </a:r>
            <a:r>
              <a:rPr lang="uk-UA" sz="3400" b="1" dirty="0"/>
              <a:t>процедури </a:t>
            </a:r>
            <a:r>
              <a:rPr lang="uk-UA" sz="3400" b="1" dirty="0" err="1"/>
              <a:t>самооцінювання</a:t>
            </a:r>
            <a:r>
              <a:rPr lang="uk-UA" sz="3400" b="1" dirty="0"/>
              <a:t> освітніх та управлінських процесів у </a:t>
            </a:r>
            <a:r>
              <a:rPr lang="uk-UA" sz="3400" b="1" dirty="0" err="1"/>
              <a:t>Куропатницькому</a:t>
            </a:r>
            <a:r>
              <a:rPr lang="uk-UA" sz="3400" b="1" dirty="0"/>
              <a:t> ліцеї</a:t>
            </a:r>
            <a:r>
              <a:rPr lang="uk-UA" sz="3400" dirty="0"/>
              <a:t/>
            </a:r>
            <a:br>
              <a:rPr lang="uk-UA" sz="3400" dirty="0"/>
            </a:br>
            <a:r>
              <a:rPr lang="uk-UA" sz="3400" b="1" dirty="0"/>
              <a:t>за </a:t>
            </a:r>
            <a:r>
              <a:rPr lang="uk-UA" sz="3400" b="1" u="sng" dirty="0"/>
              <a:t>напрямом 2</a:t>
            </a:r>
            <a:r>
              <a:rPr lang="uk-UA" sz="3400" b="1" dirty="0"/>
              <a:t> </a:t>
            </a:r>
            <a:r>
              <a:rPr lang="uk-UA" sz="3400" b="1" dirty="0" smtClean="0"/>
              <a:t/>
            </a:r>
            <a:br>
              <a:rPr lang="uk-UA" sz="3400" b="1" dirty="0" smtClean="0"/>
            </a:br>
            <a:r>
              <a:rPr lang="uk-UA" sz="3400" b="1" u="sng" dirty="0" smtClean="0"/>
              <a:t>«СИСТЕМА ОЦІНЮВАННЯ ЗДОБУВАЧІВ ОСВІТИ» </a:t>
            </a:r>
            <a:r>
              <a:rPr lang="uk-UA" sz="3400" b="1" dirty="0" smtClean="0"/>
              <a:t/>
            </a:r>
            <a:br>
              <a:rPr lang="uk-UA" sz="3400" b="1" dirty="0" smtClean="0"/>
            </a:br>
            <a:r>
              <a:rPr lang="uk-UA" sz="3400" b="1" dirty="0" smtClean="0"/>
              <a:t>у </a:t>
            </a:r>
            <a:r>
              <a:rPr lang="uk-UA" sz="3400" b="1" dirty="0"/>
              <a:t>2022-2023 </a:t>
            </a:r>
            <a:r>
              <a:rPr lang="uk-UA" sz="3400" b="1" dirty="0" err="1"/>
              <a:t>н.р</a:t>
            </a:r>
            <a:r>
              <a:rPr lang="uk-UA" sz="3400" b="1" dirty="0" smtClean="0"/>
              <a:t>.</a:t>
            </a:r>
            <a:endParaRPr lang="uk-UA" sz="3400" dirty="0"/>
          </a:p>
        </p:txBody>
      </p:sp>
      <p:sp>
        <p:nvSpPr>
          <p:cNvPr id="3" name="Підзаголовок 2"/>
          <p:cNvSpPr>
            <a:spLocks noGrp="1"/>
          </p:cNvSpPr>
          <p:nvPr>
            <p:ph type="subTitle" idx="1"/>
          </p:nvPr>
        </p:nvSpPr>
        <p:spPr/>
        <p:txBody>
          <a:bodyPr>
            <a:normAutofit lnSpcReduction="10000"/>
          </a:bodyPr>
          <a:lstStyle/>
          <a:p>
            <a:pPr algn="r"/>
            <a:r>
              <a:rPr lang="uk-UA" b="1" dirty="0" smtClean="0">
                <a:solidFill>
                  <a:schemeClr val="tx1"/>
                </a:solidFill>
              </a:rPr>
              <a:t>Підготувала</a:t>
            </a:r>
          </a:p>
          <a:p>
            <a:pPr algn="r"/>
            <a:r>
              <a:rPr lang="uk-UA" b="1" dirty="0" smtClean="0">
                <a:solidFill>
                  <a:schemeClr val="tx1"/>
                </a:solidFill>
              </a:rPr>
              <a:t>директорка ліцею</a:t>
            </a:r>
          </a:p>
          <a:p>
            <a:pPr algn="r"/>
            <a:r>
              <a:rPr lang="uk-UA" b="1" dirty="0" smtClean="0">
                <a:solidFill>
                  <a:schemeClr val="tx1"/>
                </a:solidFill>
              </a:rPr>
              <a:t>Ольга ЖЕРЕБЕЦЬКА</a:t>
            </a:r>
            <a:endParaRPr lang="uk-UA" b="1" dirty="0">
              <a:solidFill>
                <a:schemeClr val="tx1"/>
              </a:solidFill>
            </a:endParaRPr>
          </a:p>
        </p:txBody>
      </p:sp>
      <p:sp>
        <p:nvSpPr>
          <p:cNvPr id="4" name="TextBox 3"/>
          <p:cNvSpPr txBox="1"/>
          <p:nvPr/>
        </p:nvSpPr>
        <p:spPr>
          <a:xfrm>
            <a:off x="4231037" y="6028841"/>
            <a:ext cx="2960177" cy="369332"/>
          </a:xfrm>
          <a:prstGeom prst="rect">
            <a:avLst/>
          </a:prstGeom>
          <a:noFill/>
        </p:spPr>
        <p:txBody>
          <a:bodyPr wrap="square" rtlCol="0">
            <a:spAutoFit/>
          </a:bodyPr>
          <a:lstStyle/>
          <a:p>
            <a:r>
              <a:rPr lang="uk-UA" dirty="0" smtClean="0"/>
              <a:t>31 травня 2023 року</a:t>
            </a:r>
            <a:endParaRPr lang="uk-UA" dirty="0"/>
          </a:p>
        </p:txBody>
      </p:sp>
    </p:spTree>
    <p:extLst>
      <p:ext uri="{BB962C8B-B14F-4D97-AF65-F5344CB8AC3E}">
        <p14:creationId xmlns:p14="http://schemas.microsoft.com/office/powerpoint/2010/main" val="2349452353"/>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589212" y="609600"/>
            <a:ext cx="8915399" cy="1234698"/>
          </a:xfrm>
        </p:spPr>
        <p:txBody>
          <a:bodyPr>
            <a:normAutofit fontScale="90000"/>
          </a:bodyPr>
          <a:lstStyle/>
          <a:p>
            <a:r>
              <a:rPr lang="uk-UA" sz="2800" dirty="0" smtClean="0"/>
              <a:t>Методи </a:t>
            </a:r>
            <a:r>
              <a:rPr lang="uk-UA" sz="2800" dirty="0"/>
              <a:t>збору інформації та </a:t>
            </a:r>
            <a:r>
              <a:rPr lang="uk-UA" sz="2800" dirty="0" smtClean="0"/>
              <a:t>інструментарій, який використовувався </a:t>
            </a:r>
            <a:r>
              <a:rPr lang="uk-UA" sz="2800" dirty="0"/>
              <a:t>під час проведення процедури </a:t>
            </a:r>
            <a:r>
              <a:rPr lang="uk-UA" sz="2800" dirty="0" err="1" smtClean="0"/>
              <a:t>самооцінювання</a:t>
            </a:r>
            <a:r>
              <a:rPr lang="uk-UA" sz="2800" dirty="0" smtClean="0"/>
              <a:t>:</a:t>
            </a:r>
            <a:endParaRPr lang="uk-UA" sz="2800" dirty="0"/>
          </a:p>
        </p:txBody>
      </p:sp>
      <p:sp>
        <p:nvSpPr>
          <p:cNvPr id="5" name="Місце для тексту 4"/>
          <p:cNvSpPr>
            <a:spLocks noGrp="1"/>
          </p:cNvSpPr>
          <p:nvPr>
            <p:ph type="body" idx="1"/>
          </p:nvPr>
        </p:nvSpPr>
        <p:spPr>
          <a:xfrm>
            <a:off x="2589213" y="2014780"/>
            <a:ext cx="9411344" cy="3879632"/>
          </a:xfrm>
        </p:spPr>
        <p:txBody>
          <a:bodyPr>
            <a:normAutofit fontScale="85000" lnSpcReduction="20000"/>
          </a:bodyPr>
          <a:lstStyle/>
          <a:p>
            <a:pPr>
              <a:lnSpc>
                <a:spcPct val="115000"/>
              </a:lnSpc>
              <a:tabLst>
                <a:tab pos="450215" algn="l"/>
                <a:tab pos="630555" algn="l"/>
                <a:tab pos="4410710" algn="l"/>
                <a:tab pos="4500880" algn="l"/>
              </a:tabLst>
            </a:pPr>
            <a:r>
              <a:rPr lang="uk-UA" sz="3200" i="1" u="sng"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Вивчення </a:t>
            </a:r>
            <a:r>
              <a:rPr lang="uk-UA" sz="3200" i="1" u="sng"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документації </a:t>
            </a:r>
            <a:r>
              <a:rPr lang="uk-UA" sz="28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(річний план роботи, освітні програми, протоколи педрад, наказ з ОД)</a:t>
            </a:r>
            <a:endParaRPr lang="uk-UA"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tabLst>
                <a:tab pos="450215" algn="l"/>
                <a:tab pos="630555" algn="l"/>
                <a:tab pos="4410710" algn="l"/>
                <a:tab pos="4500880" algn="l"/>
              </a:tabLst>
            </a:pPr>
            <a:r>
              <a:rPr lang="uk-UA" sz="3200" i="1" u="sng"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Спостереження за навчальним </a:t>
            </a:r>
            <a:r>
              <a:rPr lang="uk-UA" sz="3200" i="1" u="sng"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заняттям </a:t>
            </a:r>
            <a:r>
              <a:rPr lang="uk-UA" sz="28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(відвідано 25 занять)</a:t>
            </a:r>
            <a:endParaRPr lang="uk-UA"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tabLst>
                <a:tab pos="450215" algn="l"/>
                <a:tab pos="630555" algn="l"/>
                <a:tab pos="4410710" algn="l"/>
                <a:tab pos="4500880" algn="l"/>
              </a:tabLst>
            </a:pPr>
            <a:r>
              <a:rPr lang="uk-UA" sz="3200" i="1" u="sng"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Самоаналіз вчителем власної педагогічної </a:t>
            </a:r>
            <a:r>
              <a:rPr lang="uk-UA" sz="3200" i="1" u="sng"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діяльності </a:t>
            </a:r>
            <a:r>
              <a:rPr lang="uk-UA" sz="26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(12 педагогічних працівників)</a:t>
            </a:r>
            <a:endParaRPr lang="uk-UA" sz="3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tabLst>
                <a:tab pos="450215" algn="l"/>
                <a:tab pos="630555" algn="l"/>
                <a:tab pos="4410710" algn="l"/>
                <a:tab pos="4500880" algn="l"/>
              </a:tabLst>
            </a:pPr>
            <a:r>
              <a:rPr lang="uk-UA" sz="3200" i="1" u="sng"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Анкета для </a:t>
            </a:r>
            <a:r>
              <a:rPr lang="uk-UA" sz="3200" i="1" u="sng"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батьків </a:t>
            </a:r>
            <a:r>
              <a:rPr lang="uk-UA" sz="26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(13 батьків)</a:t>
            </a:r>
            <a:endParaRPr lang="uk-UA" sz="3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tabLst>
                <a:tab pos="450215" algn="l"/>
                <a:tab pos="630555" algn="l"/>
                <a:tab pos="4410710" algn="l"/>
                <a:tab pos="4500880" algn="l"/>
              </a:tabLst>
            </a:pPr>
            <a:r>
              <a:rPr lang="uk-UA" sz="3200" i="1" u="sng"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Анкета для </a:t>
            </a:r>
            <a:r>
              <a:rPr lang="uk-UA" sz="3200" i="1" u="sng"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учнів </a:t>
            </a:r>
            <a:r>
              <a:rPr lang="uk-UA" sz="3100" u="sng"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(8 учнів)</a:t>
            </a:r>
            <a:endParaRPr lang="uk-UA" sz="31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tabLst>
                <a:tab pos="450215" algn="l"/>
                <a:tab pos="630555" algn="l"/>
                <a:tab pos="4410710" algn="l"/>
                <a:tab pos="4500880" algn="l"/>
              </a:tabLst>
            </a:pPr>
            <a:r>
              <a:rPr lang="uk-UA" sz="3200" i="1" u="sng"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Анкета для педагогічних </a:t>
            </a:r>
            <a:r>
              <a:rPr lang="uk-UA" sz="3200" i="1" u="sng"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працівників </a:t>
            </a:r>
            <a:r>
              <a:rPr lang="uk-UA" sz="260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(17 педпрацівників)</a:t>
            </a:r>
            <a:endParaRPr lang="uk-UA" sz="32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uk-UA" dirty="0"/>
          </a:p>
        </p:txBody>
      </p:sp>
    </p:spTree>
    <p:extLst>
      <p:ext uri="{BB962C8B-B14F-4D97-AF65-F5344CB8AC3E}">
        <p14:creationId xmlns:p14="http://schemas.microsoft.com/office/powerpoint/2010/main" val="2666642614"/>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rmAutofit/>
          </a:bodyPr>
          <a:lstStyle/>
          <a:p>
            <a:r>
              <a:rPr lang="uk-UA" sz="2400" b="1" dirty="0" smtClean="0"/>
              <a:t>Вимога 2.1</a:t>
            </a:r>
            <a:r>
              <a:rPr lang="uk-UA" sz="2400" b="1" dirty="0"/>
              <a:t>. Наявність відкритої, прозорої і зрозумілої для здобувачів освіти системи оцінювання їх результатів навчання</a:t>
            </a:r>
            <a:endParaRPr lang="uk-UA" sz="2400" dirty="0"/>
          </a:p>
        </p:txBody>
      </p:sp>
      <p:sp>
        <p:nvSpPr>
          <p:cNvPr id="5" name="Округлений прямокутник 4"/>
          <p:cNvSpPr/>
          <p:nvPr/>
        </p:nvSpPr>
        <p:spPr>
          <a:xfrm>
            <a:off x="1503337" y="1580827"/>
            <a:ext cx="3270142" cy="3037619"/>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2.1.1. Здобувачі освіти отримують від педагогічних працівників інформацію про критерії, правила та процедури оцінювання результатів навчання</a:t>
            </a:r>
          </a:p>
        </p:txBody>
      </p:sp>
      <p:sp>
        <p:nvSpPr>
          <p:cNvPr id="6" name="Округлений прямокутник 5"/>
          <p:cNvSpPr/>
          <p:nvPr/>
        </p:nvSpPr>
        <p:spPr>
          <a:xfrm>
            <a:off x="4983376" y="1596295"/>
            <a:ext cx="3268800" cy="3037698"/>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2.1.2. Система оцінювання в закладі освіти сприяє реалізації </a:t>
            </a:r>
            <a:r>
              <a:rPr lang="uk-UA" dirty="0" err="1"/>
              <a:t>компетентнісного</a:t>
            </a:r>
            <a:r>
              <a:rPr lang="uk-UA" dirty="0"/>
              <a:t> підходу до навчання</a:t>
            </a:r>
          </a:p>
        </p:txBody>
      </p:sp>
      <p:sp>
        <p:nvSpPr>
          <p:cNvPr id="7" name="Округлений прямокутник 6"/>
          <p:cNvSpPr/>
          <p:nvPr/>
        </p:nvSpPr>
        <p:spPr>
          <a:xfrm>
            <a:off x="8462074" y="1580825"/>
            <a:ext cx="3268800" cy="3037698"/>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2.1.3. Здобувачі освіти вважають оцінювання результатів навчання справедливим і об’єктивним</a:t>
            </a:r>
          </a:p>
        </p:txBody>
      </p:sp>
    </p:spTree>
    <p:extLst>
      <p:ext uri="{BB962C8B-B14F-4D97-AF65-F5344CB8AC3E}">
        <p14:creationId xmlns:p14="http://schemas.microsoft.com/office/powerpoint/2010/main" val="1324686967"/>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uk-UA" sz="2000" b="1" dirty="0" smtClean="0"/>
              <a:t>Критерій 2.1.1</a:t>
            </a:r>
            <a:r>
              <a:rPr lang="uk-UA" sz="2000" b="1" dirty="0"/>
              <a:t>. Здобувачі освіти отримують від педагогічних працівників інформацію про критерії, правила та процедури оцінювання результатів навчання</a:t>
            </a:r>
          </a:p>
        </p:txBody>
      </p:sp>
      <p:pic>
        <p:nvPicPr>
          <p:cNvPr id="3" name="Рисунок 2"/>
          <p:cNvPicPr>
            <a:picLocks noChangeAspect="1"/>
          </p:cNvPicPr>
          <p:nvPr/>
        </p:nvPicPr>
        <p:blipFill rotWithShape="1">
          <a:blip r:embed="rId2"/>
          <a:srcRect l="11335" t="30667" r="14619" b="16366"/>
          <a:stretch/>
        </p:blipFill>
        <p:spPr>
          <a:xfrm>
            <a:off x="1782305" y="1425844"/>
            <a:ext cx="8431078" cy="4523110"/>
          </a:xfrm>
          <a:prstGeom prst="rect">
            <a:avLst/>
          </a:prstGeom>
        </p:spPr>
      </p:pic>
    </p:spTree>
    <p:extLst>
      <p:ext uri="{BB962C8B-B14F-4D97-AF65-F5344CB8AC3E}">
        <p14:creationId xmlns:p14="http://schemas.microsoft.com/office/powerpoint/2010/main" val="1731098123"/>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uk-UA" sz="2000" b="1" dirty="0" smtClean="0"/>
              <a:t>Критерій 2.1.1</a:t>
            </a:r>
            <a:r>
              <a:rPr lang="uk-UA" sz="2000" b="1" dirty="0"/>
              <a:t>. Здобувачі освіти отримують від педагогічних працівників інформацію про критерії, правила та процедури оцінювання результатів навчання</a:t>
            </a:r>
          </a:p>
        </p:txBody>
      </p:sp>
      <p:pic>
        <p:nvPicPr>
          <p:cNvPr id="2" name="Рисунок 1"/>
          <p:cNvPicPr>
            <a:picLocks noChangeAspect="1"/>
          </p:cNvPicPr>
          <p:nvPr/>
        </p:nvPicPr>
        <p:blipFill rotWithShape="1">
          <a:blip r:embed="rId2"/>
          <a:srcRect l="12288" t="36811" r="14301" b="15519"/>
          <a:stretch/>
        </p:blipFill>
        <p:spPr>
          <a:xfrm>
            <a:off x="1782305" y="1472338"/>
            <a:ext cx="9577953" cy="4664588"/>
          </a:xfrm>
          <a:prstGeom prst="rect">
            <a:avLst/>
          </a:prstGeom>
        </p:spPr>
      </p:pic>
    </p:spTree>
    <p:extLst>
      <p:ext uri="{BB962C8B-B14F-4D97-AF65-F5344CB8AC3E}">
        <p14:creationId xmlns:p14="http://schemas.microsoft.com/office/powerpoint/2010/main" val="1422685206"/>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uk-UA" sz="2000" b="1" dirty="0" smtClean="0"/>
              <a:t>Критерій 2.1.1</a:t>
            </a:r>
            <a:r>
              <a:rPr lang="uk-UA" sz="2000" b="1" dirty="0"/>
              <a:t>. Здобувачі освіти отримують від педагогічних працівників інформацію про критерії, правила та процедури оцінювання результатів навчання</a:t>
            </a:r>
          </a:p>
        </p:txBody>
      </p:sp>
      <p:pic>
        <p:nvPicPr>
          <p:cNvPr id="3" name="Рисунок 2"/>
          <p:cNvPicPr>
            <a:picLocks noChangeAspect="1"/>
          </p:cNvPicPr>
          <p:nvPr/>
        </p:nvPicPr>
        <p:blipFill rotWithShape="1">
          <a:blip r:embed="rId2"/>
          <a:srcRect l="11970" t="26854" r="13983" b="28443"/>
          <a:stretch/>
        </p:blipFill>
        <p:spPr>
          <a:xfrm>
            <a:off x="1782304" y="1441342"/>
            <a:ext cx="9070547" cy="4107051"/>
          </a:xfrm>
          <a:prstGeom prst="rect">
            <a:avLst/>
          </a:prstGeom>
        </p:spPr>
      </p:pic>
    </p:spTree>
    <p:extLst>
      <p:ext uri="{BB962C8B-B14F-4D97-AF65-F5344CB8AC3E}">
        <p14:creationId xmlns:p14="http://schemas.microsoft.com/office/powerpoint/2010/main" val="3512605908"/>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uk-UA" sz="2000" b="1" dirty="0" smtClean="0"/>
              <a:t>Критерій 2.1.1</a:t>
            </a:r>
            <a:r>
              <a:rPr lang="uk-UA" sz="2000" b="1" dirty="0"/>
              <a:t>. Здобувачі освіти отримують від педагогічних працівників інформацію про критерії, правила та процедури оцінювання результатів навчання</a:t>
            </a:r>
          </a:p>
        </p:txBody>
      </p:sp>
      <p:graphicFrame>
        <p:nvGraphicFramePr>
          <p:cNvPr id="2" name="Таблиця 1"/>
          <p:cNvGraphicFramePr>
            <a:graphicFrameLocks noGrp="1"/>
          </p:cNvGraphicFramePr>
          <p:nvPr>
            <p:extLst>
              <p:ext uri="{D42A27DB-BD31-4B8C-83A1-F6EECF244321}">
                <p14:modId xmlns:p14="http://schemas.microsoft.com/office/powerpoint/2010/main" val="3900074068"/>
              </p:ext>
            </p:extLst>
          </p:nvPr>
        </p:nvGraphicFramePr>
        <p:xfrm>
          <a:off x="1782305" y="1382603"/>
          <a:ext cx="9825926" cy="4475756"/>
        </p:xfrm>
        <a:graphic>
          <a:graphicData uri="http://schemas.openxmlformats.org/drawingml/2006/table">
            <a:tbl>
              <a:tblPr bandRow="1">
                <a:tableStyleId>{5C22544A-7EE6-4342-B048-85BDC9FD1C3A}</a:tableStyleId>
              </a:tblPr>
              <a:tblGrid>
                <a:gridCol w="2456324"/>
                <a:gridCol w="2456324"/>
                <a:gridCol w="2456324"/>
                <a:gridCol w="2456954"/>
              </a:tblGrid>
              <a:tr h="292203">
                <a:tc gridSpan="4">
                  <a:txBody>
                    <a:bodyPr/>
                    <a:lstStyle/>
                    <a:p>
                      <a:pPr algn="ctr">
                        <a:lnSpc>
                          <a:spcPct val="107000"/>
                        </a:lnSpc>
                        <a:spcBef>
                          <a:spcPts val="600"/>
                        </a:spcBef>
                        <a:spcAft>
                          <a:spcPts val="600"/>
                        </a:spcAft>
                      </a:pPr>
                      <a:r>
                        <a:rPr lang="uk-UA" sz="1300" dirty="0" smtClean="0">
                          <a:effectLst/>
                        </a:rPr>
                        <a:t>2.1. Наявність відкритої, прозорої і зрозумілої для здобувачів освіти системи оцінювання їх результатів навчання</a:t>
                      </a:r>
                      <a:endParaRPr lang="uk-UA" sz="1300" dirty="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nchor="ctr"/>
                </a:tc>
                <a:tc hMerge="1">
                  <a:txBody>
                    <a:bodyPr/>
                    <a:lstStyle/>
                    <a:p>
                      <a:endParaRPr lang="uk-UA"/>
                    </a:p>
                  </a:txBody>
                  <a:tcPr/>
                </a:tc>
                <a:tc hMerge="1">
                  <a:txBody>
                    <a:bodyPr/>
                    <a:lstStyle/>
                    <a:p>
                      <a:endParaRPr lang="uk-UA"/>
                    </a:p>
                  </a:txBody>
                  <a:tcPr/>
                </a:tc>
                <a:tc hMerge="1">
                  <a:txBody>
                    <a:bodyPr/>
                    <a:lstStyle/>
                    <a:p>
                      <a:endParaRPr lang="uk-UA"/>
                    </a:p>
                  </a:txBody>
                  <a:tcPr/>
                </a:tc>
              </a:tr>
              <a:tr h="1858024">
                <a:tc>
                  <a:txBody>
                    <a:bodyPr/>
                    <a:lstStyle/>
                    <a:p>
                      <a:pPr>
                        <a:lnSpc>
                          <a:spcPct val="107000"/>
                        </a:lnSpc>
                        <a:spcAft>
                          <a:spcPts val="0"/>
                        </a:spcAft>
                      </a:pPr>
                      <a:r>
                        <a:rPr lang="uk-UA" sz="1300" dirty="0">
                          <a:effectLst/>
                        </a:rPr>
                        <a:t>2.1.1. Критерії, правила та процедури оцінювання результатів навчання оприлюднено у різних формах</a:t>
                      </a:r>
                      <a:endParaRPr lang="uk-UA" sz="1300" dirty="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tc>
                <a:tc>
                  <a:txBody>
                    <a:bodyPr/>
                    <a:lstStyle/>
                    <a:p>
                      <a:pPr>
                        <a:lnSpc>
                          <a:spcPct val="107000"/>
                        </a:lnSpc>
                        <a:spcAft>
                          <a:spcPts val="0"/>
                        </a:spcAft>
                      </a:pPr>
                      <a:r>
                        <a:rPr lang="uk-UA" sz="1300" dirty="0">
                          <a:effectLst/>
                        </a:rPr>
                        <a:t>2.1.1. Критерії оцінювання результатів навчання оприлюднено в різних формах, а правила і процедури оцінювання висвітлено на сайті закладу освіти та/або в змісті освітньої програми</a:t>
                      </a:r>
                      <a:endParaRPr lang="uk-UA" sz="1300" dirty="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tc>
                <a:tc>
                  <a:txBody>
                    <a:bodyPr/>
                    <a:lstStyle/>
                    <a:p>
                      <a:pPr>
                        <a:lnSpc>
                          <a:spcPct val="107000"/>
                        </a:lnSpc>
                        <a:spcAft>
                          <a:spcPts val="0"/>
                        </a:spcAft>
                      </a:pPr>
                      <a:r>
                        <a:rPr lang="uk-UA" sz="1300">
                          <a:effectLst/>
                        </a:rPr>
                        <a:t>2.1.1. Критерії, правила та процедури оцінювання результатів навчання оприлюднено лише на сайті закладу освіти (наприклад, у змісті освітньої програми)</a:t>
                      </a:r>
                      <a:endParaRPr lang="uk-UA" sz="130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tc>
                <a:tc>
                  <a:txBody>
                    <a:bodyPr/>
                    <a:lstStyle/>
                    <a:p>
                      <a:pPr>
                        <a:lnSpc>
                          <a:spcPct val="107000"/>
                        </a:lnSpc>
                        <a:spcAft>
                          <a:spcPts val="0"/>
                        </a:spcAft>
                      </a:pPr>
                      <a:r>
                        <a:rPr lang="uk-UA" sz="1300">
                          <a:effectLst/>
                        </a:rPr>
                        <a:t>2.1.1. Критерії, правила та процедури оцінювання результатів навчання учнів не оприлюднено</a:t>
                      </a:r>
                      <a:endParaRPr lang="uk-UA" sz="130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tc>
              </a:tr>
              <a:tr h="2325529">
                <a:tc>
                  <a:txBody>
                    <a:bodyPr/>
                    <a:lstStyle/>
                    <a:p>
                      <a:pPr>
                        <a:lnSpc>
                          <a:spcPct val="107000"/>
                        </a:lnSpc>
                        <a:spcAft>
                          <a:spcPts val="0"/>
                        </a:spcAft>
                      </a:pPr>
                      <a:r>
                        <a:rPr lang="uk-UA" sz="1300">
                          <a:effectLst/>
                        </a:rPr>
                        <a:t>Здобувачі освіти отримують інформацію про критерії, правила та процедури оцінювання їхніх результатів навчання із сайту закладу, в усній формі від педагогічних працівників за допомогою інформаційних стендів у навчальних кабінетах та інших приміщеннях закладу</a:t>
                      </a:r>
                      <a:endParaRPr lang="uk-UA" sz="130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tc>
                <a:tc>
                  <a:txBody>
                    <a:bodyPr/>
                    <a:lstStyle/>
                    <a:p>
                      <a:pPr>
                        <a:lnSpc>
                          <a:spcPct val="107000"/>
                        </a:lnSpc>
                        <a:spcAft>
                          <a:spcPts val="0"/>
                        </a:spcAft>
                      </a:pPr>
                      <a:r>
                        <a:rPr lang="uk-UA" sz="1300" dirty="0">
                          <a:effectLst/>
                        </a:rPr>
                        <a:t>Більшість здобувачів освіти отримують інформацію про критерії, правила та процедури оцінювання їхніх результатів навчання визначеним у закладі способом, у тому числі від педагогічних працівників </a:t>
                      </a:r>
                      <a:endParaRPr lang="uk-UA" sz="1300" dirty="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tc>
                <a:tc>
                  <a:txBody>
                    <a:bodyPr/>
                    <a:lstStyle/>
                    <a:p>
                      <a:pPr>
                        <a:lnSpc>
                          <a:spcPct val="107000"/>
                        </a:lnSpc>
                        <a:spcAft>
                          <a:spcPts val="0"/>
                        </a:spcAft>
                      </a:pPr>
                      <a:r>
                        <a:rPr lang="uk-UA" sz="1300" dirty="0">
                          <a:effectLst/>
                        </a:rPr>
                        <a:t>Більшість здобувачів освіти не отримують інформацію, у тому числі й від педагогічних працівників, про критерії, правила і процедури оцінювання їхніх результатів навчання</a:t>
                      </a:r>
                      <a:endParaRPr lang="uk-UA" sz="1300" dirty="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tc>
                <a:tc>
                  <a:txBody>
                    <a:bodyPr/>
                    <a:lstStyle/>
                    <a:p>
                      <a:pPr>
                        <a:lnSpc>
                          <a:spcPct val="107000"/>
                        </a:lnSpc>
                        <a:spcAft>
                          <a:spcPts val="0"/>
                        </a:spcAft>
                      </a:pPr>
                      <a:r>
                        <a:rPr lang="uk-UA" sz="1300" dirty="0">
                          <a:effectLst/>
                        </a:rPr>
                        <a:t>Здобувачі освіти практично не отримують інформацію, у тому числі й від педагогічних працівників, про критерії, правила і процедури оцінювання їхніх результатів навчання</a:t>
                      </a:r>
                      <a:endParaRPr lang="uk-UA" sz="1300" dirty="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tc>
              </a:tr>
            </a:tbl>
          </a:graphicData>
        </a:graphic>
      </p:graphicFrame>
      <p:sp>
        <p:nvSpPr>
          <p:cNvPr id="5" name="Прямокутник 4"/>
          <p:cNvSpPr/>
          <p:nvPr/>
        </p:nvSpPr>
        <p:spPr>
          <a:xfrm>
            <a:off x="3321447" y="6047593"/>
            <a:ext cx="6148017" cy="461665"/>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критерієм 2.1.1 – ІІ (достатній)</a:t>
            </a:r>
            <a:endParaRPr lang="uk-UA" sz="2400" dirty="0"/>
          </a:p>
        </p:txBody>
      </p:sp>
    </p:spTree>
    <p:extLst>
      <p:ext uri="{BB962C8B-B14F-4D97-AF65-F5344CB8AC3E}">
        <p14:creationId xmlns:p14="http://schemas.microsoft.com/office/powerpoint/2010/main" val="2757036249"/>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ru-RU" sz="2000" b="1" dirty="0"/>
              <a:t>2.1.2. Система </a:t>
            </a:r>
            <a:r>
              <a:rPr lang="ru-RU" sz="2000" b="1" dirty="0" err="1"/>
              <a:t>оцінювання</a:t>
            </a:r>
            <a:r>
              <a:rPr lang="ru-RU" sz="2000" b="1" dirty="0"/>
              <a:t> в </a:t>
            </a:r>
            <a:r>
              <a:rPr lang="ru-RU" sz="2000" b="1" dirty="0" err="1"/>
              <a:t>закладі</a:t>
            </a:r>
            <a:r>
              <a:rPr lang="ru-RU" sz="2000" b="1" dirty="0"/>
              <a:t> </a:t>
            </a:r>
            <a:r>
              <a:rPr lang="ru-RU" sz="2000" b="1" dirty="0" err="1"/>
              <a:t>освіти</a:t>
            </a:r>
            <a:r>
              <a:rPr lang="ru-RU" sz="2000" b="1" dirty="0"/>
              <a:t> </a:t>
            </a:r>
            <a:r>
              <a:rPr lang="ru-RU" sz="2000" b="1" dirty="0" err="1"/>
              <a:t>сприяє</a:t>
            </a:r>
            <a:r>
              <a:rPr lang="ru-RU" sz="2000" b="1" dirty="0"/>
              <a:t> </a:t>
            </a:r>
            <a:r>
              <a:rPr lang="ru-RU" sz="2000" b="1" dirty="0" err="1"/>
              <a:t>реалізації</a:t>
            </a:r>
            <a:r>
              <a:rPr lang="ru-RU" sz="2000" b="1" dirty="0"/>
              <a:t> </a:t>
            </a:r>
            <a:r>
              <a:rPr lang="ru-RU" sz="2000" b="1" dirty="0" err="1"/>
              <a:t>компетентнісного</a:t>
            </a:r>
            <a:r>
              <a:rPr lang="ru-RU" sz="2000" b="1" dirty="0"/>
              <a:t> </a:t>
            </a:r>
            <a:r>
              <a:rPr lang="ru-RU" sz="2000" b="1" dirty="0" err="1"/>
              <a:t>підходу</a:t>
            </a:r>
            <a:r>
              <a:rPr lang="ru-RU" sz="2000" b="1" dirty="0"/>
              <a:t> до </a:t>
            </a:r>
            <a:r>
              <a:rPr lang="ru-RU" sz="2000" b="1" dirty="0" err="1"/>
              <a:t>навчання</a:t>
            </a:r>
            <a:endParaRPr lang="uk-UA" sz="2000" b="1" dirty="0"/>
          </a:p>
        </p:txBody>
      </p:sp>
      <p:sp>
        <p:nvSpPr>
          <p:cNvPr id="2" name="Прямокутник 1"/>
          <p:cNvSpPr/>
          <p:nvPr/>
        </p:nvSpPr>
        <p:spPr>
          <a:xfrm>
            <a:off x="1782305" y="1305342"/>
            <a:ext cx="9329980" cy="5170646"/>
          </a:xfrm>
          <a:prstGeom prst="rect">
            <a:avLst/>
          </a:prstGeom>
        </p:spPr>
        <p:txBody>
          <a:bodyPr wrap="square">
            <a:spAutoFit/>
          </a:bodyPr>
          <a:lstStyle/>
          <a:p>
            <a:r>
              <a:rPr lang="uk-UA" sz="2200" dirty="0" smtClean="0">
                <a:effectLst/>
                <a:latin typeface="Times New Roman" panose="02020603050405020304" pitchFamily="18" charset="0"/>
                <a:ea typeface="Times New Roman" panose="02020603050405020304" pitchFamily="18" charset="0"/>
              </a:rPr>
              <a:t>У ході спостереження за проведенням навчальних занять відстежуються показники, які свідчать про застосування системи оцінювання, спрямованої на реалізацію </a:t>
            </a:r>
            <a:r>
              <a:rPr lang="uk-UA" sz="2200" dirty="0" err="1" smtClean="0">
                <a:effectLst/>
                <a:latin typeface="Times New Roman" panose="02020603050405020304" pitchFamily="18" charset="0"/>
                <a:ea typeface="Times New Roman" panose="02020603050405020304" pitchFamily="18" charset="0"/>
              </a:rPr>
              <a:t>компетентнісного</a:t>
            </a:r>
            <a:r>
              <a:rPr lang="uk-UA" sz="2200" dirty="0" smtClean="0">
                <a:effectLst/>
                <a:latin typeface="Times New Roman" panose="02020603050405020304" pitchFamily="18" charset="0"/>
                <a:ea typeface="Times New Roman" panose="02020603050405020304" pitchFamily="18" charset="0"/>
              </a:rPr>
              <a:t> підходу: </a:t>
            </a:r>
          </a:p>
          <a:p>
            <a:pPr marL="285750" indent="-285750">
              <a:buFont typeface="Arial" panose="020B0604020202020204" pitchFamily="34" charset="0"/>
              <a:buChar char="•"/>
            </a:pPr>
            <a:r>
              <a:rPr lang="uk-UA" sz="2200" dirty="0" smtClean="0">
                <a:effectLst/>
                <a:latin typeface="Times New Roman" panose="02020603050405020304" pitchFamily="18" charset="0"/>
                <a:ea typeface="Times New Roman" panose="02020603050405020304" pitchFamily="18" charset="0"/>
              </a:rPr>
              <a:t>здійснюється оцінювання на основі цілей та критеріїв (переважно розроблених МОН);</a:t>
            </a:r>
          </a:p>
          <a:p>
            <a:pPr marL="285750" indent="-285750">
              <a:buFont typeface="Arial" panose="020B0604020202020204" pitchFamily="34" charset="0"/>
              <a:buChar char="•"/>
            </a:pPr>
            <a:r>
              <a:rPr lang="uk-UA" sz="2200" dirty="0" smtClean="0">
                <a:effectLst/>
                <a:latin typeface="Times New Roman" panose="02020603050405020304" pitchFamily="18" charset="0"/>
                <a:ea typeface="Times New Roman" panose="02020603050405020304" pitchFamily="18" charset="0"/>
              </a:rPr>
              <a:t>учням надається час для обдумування (72 %); </a:t>
            </a:r>
          </a:p>
          <a:p>
            <a:pPr marL="285750" indent="-285750">
              <a:buFont typeface="Arial" panose="020B0604020202020204" pitchFamily="34" charset="0"/>
              <a:buChar char="•"/>
            </a:pPr>
            <a:r>
              <a:rPr lang="uk-UA" sz="2200" dirty="0" smtClean="0">
                <a:effectLst/>
                <a:latin typeface="Times New Roman" panose="02020603050405020304" pitchFamily="18" charset="0"/>
                <a:ea typeface="Times New Roman" panose="02020603050405020304" pitchFamily="18" charset="0"/>
              </a:rPr>
              <a:t>відповіді учня супроводжуються уточнювальними запитаннями (60 %); </a:t>
            </a:r>
          </a:p>
          <a:p>
            <a:pPr marL="285750" indent="-285750">
              <a:buFont typeface="Arial" panose="020B0604020202020204" pitchFamily="34" charset="0"/>
              <a:buChar char="•"/>
            </a:pPr>
            <a:r>
              <a:rPr lang="uk-UA" sz="2200" dirty="0" smtClean="0">
                <a:effectLst/>
                <a:latin typeface="Times New Roman" panose="02020603050405020304" pitchFamily="18" charset="0"/>
                <a:ea typeface="Times New Roman" panose="02020603050405020304" pitchFamily="18" charset="0"/>
              </a:rPr>
              <a:t>надаються додаткові пояснення (за необхідності); </a:t>
            </a:r>
          </a:p>
          <a:p>
            <a:pPr marL="285750" indent="-285750">
              <a:buFont typeface="Arial" panose="020B0604020202020204" pitchFamily="34" charset="0"/>
              <a:buChar char="•"/>
            </a:pPr>
            <a:r>
              <a:rPr lang="uk-UA" sz="2200" dirty="0" smtClean="0">
                <a:effectLst/>
                <a:latin typeface="Times New Roman" panose="02020603050405020304" pitchFamily="18" charset="0"/>
                <a:ea typeface="Times New Roman" panose="02020603050405020304" pitchFamily="18" charset="0"/>
              </a:rPr>
              <a:t>забезпечується зворотний зв'язок щодо якості виконання завдань (40 %);</a:t>
            </a:r>
          </a:p>
          <a:p>
            <a:pPr marL="285750" indent="-285750">
              <a:buFont typeface="Arial" panose="020B0604020202020204" pitchFamily="34" charset="0"/>
              <a:buChar char="•"/>
            </a:pPr>
            <a:r>
              <a:rPr lang="uk-UA" sz="2200" dirty="0" smtClean="0">
                <a:effectLst/>
                <a:latin typeface="Times New Roman" panose="02020603050405020304" pitchFamily="18" charset="0"/>
                <a:ea typeface="Times New Roman" panose="02020603050405020304" pitchFamily="18" charset="0"/>
              </a:rPr>
              <a:t>небагато вчителів використовують прийоми </a:t>
            </a:r>
            <a:r>
              <a:rPr lang="uk-UA" sz="2200" dirty="0" err="1" smtClean="0">
                <a:effectLst/>
                <a:latin typeface="Times New Roman" panose="02020603050405020304" pitchFamily="18" charset="0"/>
                <a:ea typeface="Times New Roman" panose="02020603050405020304" pitchFamily="18" charset="0"/>
              </a:rPr>
              <a:t>самооцінювання</a:t>
            </a:r>
            <a:r>
              <a:rPr lang="uk-UA" sz="2200" dirty="0" smtClean="0">
                <a:effectLst/>
                <a:latin typeface="Times New Roman" panose="02020603050405020304" pitchFamily="18" charset="0"/>
                <a:ea typeface="Times New Roman" panose="02020603050405020304" pitchFamily="18" charset="0"/>
              </a:rPr>
              <a:t> і </a:t>
            </a:r>
            <a:r>
              <a:rPr lang="uk-UA" sz="2200" dirty="0" err="1" smtClean="0">
                <a:effectLst/>
                <a:latin typeface="Times New Roman" panose="02020603050405020304" pitchFamily="18" charset="0"/>
                <a:ea typeface="Times New Roman" panose="02020603050405020304" pitchFamily="18" charset="0"/>
              </a:rPr>
              <a:t>взаємооцінювання</a:t>
            </a:r>
            <a:r>
              <a:rPr lang="uk-UA" sz="2200" dirty="0" smtClean="0">
                <a:effectLst/>
                <a:latin typeface="Times New Roman" panose="02020603050405020304" pitchFamily="18" charset="0"/>
                <a:ea typeface="Times New Roman" panose="02020603050405020304" pitchFamily="18" charset="0"/>
              </a:rPr>
              <a:t> (24 %);</a:t>
            </a:r>
          </a:p>
          <a:p>
            <a:pPr marL="285750" indent="-285750">
              <a:buFont typeface="Arial" panose="020B0604020202020204" pitchFamily="34" charset="0"/>
              <a:buChar char="•"/>
            </a:pPr>
            <a:r>
              <a:rPr lang="uk-UA" sz="2200" dirty="0" smtClean="0">
                <a:effectLst/>
                <a:latin typeface="Times New Roman" panose="02020603050405020304" pitchFamily="18" charset="0"/>
                <a:ea typeface="Times New Roman" panose="02020603050405020304" pitchFamily="18" charset="0"/>
              </a:rPr>
              <a:t>проте більша частина відзначають досягнення учнів, підтримують у них бажання навчатися (56 %);</a:t>
            </a:r>
          </a:p>
          <a:p>
            <a:pPr marL="285750" indent="-285750">
              <a:buFont typeface="Arial" panose="020B0604020202020204" pitchFamily="34" charset="0"/>
              <a:buChar char="•"/>
            </a:pPr>
            <a:r>
              <a:rPr lang="uk-UA" sz="2200" dirty="0" smtClean="0">
                <a:effectLst/>
                <a:latin typeface="Times New Roman" panose="02020603050405020304" pitchFamily="18" charset="0"/>
                <a:ea typeface="Times New Roman" panose="02020603050405020304" pitchFamily="18" charset="0"/>
              </a:rPr>
              <a:t>лише 28% вчителів добирають домашнє завдання, спрямоване на оволодіння ключовими </a:t>
            </a:r>
            <a:r>
              <a:rPr lang="uk-UA" sz="2200" dirty="0" err="1" smtClean="0">
                <a:effectLst/>
                <a:latin typeface="Times New Roman" panose="02020603050405020304" pitchFamily="18" charset="0"/>
                <a:ea typeface="Times New Roman" panose="02020603050405020304" pitchFamily="18" charset="0"/>
              </a:rPr>
              <a:t>компетентностями</a:t>
            </a:r>
            <a:r>
              <a:rPr lang="uk-UA" sz="2200" dirty="0" smtClean="0">
                <a:effectLst/>
                <a:latin typeface="Times New Roman" panose="02020603050405020304" pitchFamily="18" charset="0"/>
                <a:ea typeface="Times New Roman" panose="02020603050405020304" pitchFamily="18" charset="0"/>
              </a:rPr>
              <a:t>.</a:t>
            </a:r>
            <a:endParaRPr lang="uk-UA" sz="2200" dirty="0"/>
          </a:p>
        </p:txBody>
      </p:sp>
    </p:spTree>
    <p:extLst>
      <p:ext uri="{BB962C8B-B14F-4D97-AF65-F5344CB8AC3E}">
        <p14:creationId xmlns:p14="http://schemas.microsoft.com/office/powerpoint/2010/main" val="2447963078"/>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ru-RU" sz="2000" b="1" dirty="0"/>
              <a:t>2.1.2. Система </a:t>
            </a:r>
            <a:r>
              <a:rPr lang="ru-RU" sz="2000" b="1" dirty="0" err="1"/>
              <a:t>оцінювання</a:t>
            </a:r>
            <a:r>
              <a:rPr lang="ru-RU" sz="2000" b="1" dirty="0"/>
              <a:t> в </a:t>
            </a:r>
            <a:r>
              <a:rPr lang="ru-RU" sz="2000" b="1" dirty="0" err="1"/>
              <a:t>закладі</a:t>
            </a:r>
            <a:r>
              <a:rPr lang="ru-RU" sz="2000" b="1" dirty="0"/>
              <a:t> </a:t>
            </a:r>
            <a:r>
              <a:rPr lang="ru-RU" sz="2000" b="1" dirty="0" err="1"/>
              <a:t>освіти</a:t>
            </a:r>
            <a:r>
              <a:rPr lang="ru-RU" sz="2000" b="1" dirty="0"/>
              <a:t> </a:t>
            </a:r>
            <a:r>
              <a:rPr lang="ru-RU" sz="2000" b="1" dirty="0" err="1"/>
              <a:t>сприяє</a:t>
            </a:r>
            <a:r>
              <a:rPr lang="ru-RU" sz="2000" b="1" dirty="0"/>
              <a:t> </a:t>
            </a:r>
            <a:r>
              <a:rPr lang="ru-RU" sz="2000" b="1" dirty="0" err="1"/>
              <a:t>реалізації</a:t>
            </a:r>
            <a:r>
              <a:rPr lang="ru-RU" sz="2000" b="1" dirty="0"/>
              <a:t> </a:t>
            </a:r>
            <a:r>
              <a:rPr lang="ru-RU" sz="2000" b="1" dirty="0" err="1"/>
              <a:t>компетентнісного</a:t>
            </a:r>
            <a:r>
              <a:rPr lang="ru-RU" sz="2000" b="1" dirty="0"/>
              <a:t> </a:t>
            </a:r>
            <a:r>
              <a:rPr lang="ru-RU" sz="2000" b="1" dirty="0" err="1"/>
              <a:t>підходу</a:t>
            </a:r>
            <a:r>
              <a:rPr lang="ru-RU" sz="2000" b="1" dirty="0"/>
              <a:t> до </a:t>
            </a:r>
            <a:r>
              <a:rPr lang="ru-RU" sz="2000" b="1" dirty="0" err="1"/>
              <a:t>навчання</a:t>
            </a:r>
            <a:endParaRPr lang="uk-UA" sz="2000" b="1" dirty="0"/>
          </a:p>
        </p:txBody>
      </p:sp>
      <p:sp>
        <p:nvSpPr>
          <p:cNvPr id="2" name="Прямокутник 1"/>
          <p:cNvSpPr/>
          <p:nvPr/>
        </p:nvSpPr>
        <p:spPr>
          <a:xfrm>
            <a:off x="1782305" y="1305342"/>
            <a:ext cx="9329980" cy="2492990"/>
          </a:xfrm>
          <a:prstGeom prst="rect">
            <a:avLst/>
          </a:prstGeom>
        </p:spPr>
        <p:txBody>
          <a:bodyPr wrap="square">
            <a:spAutoFit/>
          </a:bodyPr>
          <a:lstStyle/>
          <a:p>
            <a:r>
              <a:rPr lang="uk-UA" sz="2600" dirty="0" smtClean="0">
                <a:effectLst/>
                <a:latin typeface="Times New Roman" panose="02020603050405020304" pitchFamily="18" charset="0"/>
                <a:ea typeface="Times New Roman" panose="02020603050405020304" pitchFamily="18" charset="0"/>
              </a:rPr>
              <a:t>Аналізуючи результати спостережень за кожним окремим учителем </a:t>
            </a:r>
            <a:r>
              <a:rPr lang="uk-UA" sz="2600" u="sng" dirty="0" smtClean="0">
                <a:effectLst/>
                <a:latin typeface="Times New Roman" panose="02020603050405020304" pitchFamily="18" charset="0"/>
                <a:ea typeface="Times New Roman" panose="02020603050405020304" pitchFamily="18" charset="0"/>
              </a:rPr>
              <a:t>Розділ І </a:t>
            </a:r>
            <a:r>
              <a:rPr lang="uk-UA" sz="2600" u="sng" dirty="0" err="1" smtClean="0">
                <a:effectLst/>
                <a:latin typeface="Times New Roman" panose="02020603050405020304" pitchFamily="18" charset="0"/>
                <a:ea typeface="Times New Roman" panose="02020603050405020304" pitchFamily="18" charset="0"/>
              </a:rPr>
              <a:t>п.з</a:t>
            </a:r>
            <a:r>
              <a:rPr lang="uk-UA" sz="2600" u="sng" dirty="0" smtClean="0">
                <a:effectLst/>
                <a:latin typeface="Times New Roman" panose="02020603050405020304" pitchFamily="18" charset="0"/>
                <a:ea typeface="Times New Roman" panose="02020603050405020304" pitchFamily="18" charset="0"/>
              </a:rPr>
              <a:t> питання 1-10</a:t>
            </a:r>
            <a:r>
              <a:rPr lang="uk-UA" sz="2600" dirty="0" smtClean="0">
                <a:effectLst/>
                <a:latin typeface="Times New Roman" panose="02020603050405020304" pitchFamily="18" charset="0"/>
                <a:ea typeface="Times New Roman" panose="02020603050405020304" pitchFamily="18" charset="0"/>
              </a:rPr>
              <a:t>, </a:t>
            </a:r>
          </a:p>
          <a:p>
            <a:r>
              <a:rPr lang="uk-UA" sz="2600" dirty="0" smtClean="0">
                <a:effectLst/>
                <a:latin typeface="Times New Roman" panose="02020603050405020304" pitchFamily="18" charset="0"/>
                <a:ea typeface="Times New Roman" panose="02020603050405020304" pitchFamily="18" charset="0"/>
              </a:rPr>
              <a:t>які у цьому пункті маю </a:t>
            </a:r>
            <a:r>
              <a:rPr lang="uk-UA" sz="2600" b="1" dirty="0" smtClean="0">
                <a:effectLst/>
                <a:latin typeface="Times New Roman" panose="02020603050405020304" pitchFamily="18" charset="0"/>
                <a:ea typeface="Times New Roman" panose="02020603050405020304" pitchFamily="18" charset="0"/>
              </a:rPr>
              <a:t>5 і більше позитивних </a:t>
            </a:r>
            <a:r>
              <a:rPr lang="uk-UA" sz="2600" dirty="0" smtClean="0">
                <a:effectLst/>
                <a:latin typeface="Times New Roman" panose="02020603050405020304" pitchFamily="18" charset="0"/>
                <a:ea typeface="Times New Roman" panose="02020603050405020304" pitchFamily="18" charset="0"/>
              </a:rPr>
              <a:t>позначок, можна зробити висновок, </a:t>
            </a:r>
          </a:p>
          <a:p>
            <a:r>
              <a:rPr lang="uk-UA" sz="2600" dirty="0" smtClean="0">
                <a:effectLst/>
                <a:latin typeface="Times New Roman" panose="02020603050405020304" pitchFamily="18" charset="0"/>
                <a:ea typeface="Times New Roman" panose="02020603050405020304" pitchFamily="18" charset="0"/>
              </a:rPr>
              <a:t>що лише 12 % педагогів застосовує </a:t>
            </a:r>
            <a:r>
              <a:rPr lang="uk-UA" sz="2600" dirty="0" err="1" smtClean="0">
                <a:effectLst/>
                <a:latin typeface="Times New Roman" panose="02020603050405020304" pitchFamily="18" charset="0"/>
                <a:ea typeface="Times New Roman" panose="02020603050405020304" pitchFamily="18" charset="0"/>
              </a:rPr>
              <a:t>компетентнісне</a:t>
            </a:r>
            <a:r>
              <a:rPr lang="uk-UA" sz="2600" dirty="0" smtClean="0">
                <a:effectLst/>
                <a:latin typeface="Times New Roman" panose="02020603050405020304" pitchFamily="18" charset="0"/>
                <a:ea typeface="Times New Roman" panose="02020603050405020304" pitchFamily="18" charset="0"/>
              </a:rPr>
              <a:t> оцінювання, </a:t>
            </a:r>
          </a:p>
          <a:p>
            <a:r>
              <a:rPr lang="uk-UA" sz="2600" dirty="0" smtClean="0">
                <a:effectLst/>
                <a:latin typeface="Times New Roman" panose="02020603050405020304" pitchFamily="18" charset="0"/>
                <a:ea typeface="Times New Roman" panose="02020603050405020304" pitchFamily="18" charset="0"/>
              </a:rPr>
              <a:t>32 % (</a:t>
            </a:r>
            <a:r>
              <a:rPr lang="uk-UA" sz="2600" b="1" dirty="0" smtClean="0">
                <a:effectLst/>
                <a:latin typeface="Times New Roman" panose="02020603050405020304" pitchFamily="18" charset="0"/>
                <a:ea typeface="Times New Roman" panose="02020603050405020304" pitchFamily="18" charset="0"/>
              </a:rPr>
              <a:t>4 позитивні позначки</a:t>
            </a:r>
            <a:r>
              <a:rPr lang="uk-UA" sz="2600" dirty="0" smtClean="0">
                <a:effectLst/>
                <a:latin typeface="Times New Roman" panose="02020603050405020304" pitchFamily="18" charset="0"/>
                <a:ea typeface="Times New Roman" panose="02020603050405020304" pitchFamily="18" charset="0"/>
              </a:rPr>
              <a:t>) наближаються до цього. </a:t>
            </a:r>
            <a:endParaRPr lang="uk-UA" sz="2600" dirty="0"/>
          </a:p>
        </p:txBody>
      </p:sp>
    </p:spTree>
    <p:extLst>
      <p:ext uri="{BB962C8B-B14F-4D97-AF65-F5344CB8AC3E}">
        <p14:creationId xmlns:p14="http://schemas.microsoft.com/office/powerpoint/2010/main" val="3442452560"/>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ru-RU" sz="2000" b="1" dirty="0"/>
              <a:t>2.1.2. Система </a:t>
            </a:r>
            <a:r>
              <a:rPr lang="ru-RU" sz="2000" b="1" dirty="0" err="1"/>
              <a:t>оцінювання</a:t>
            </a:r>
            <a:r>
              <a:rPr lang="ru-RU" sz="2000" b="1" dirty="0"/>
              <a:t> в </a:t>
            </a:r>
            <a:r>
              <a:rPr lang="ru-RU" sz="2000" b="1" dirty="0" err="1"/>
              <a:t>закладі</a:t>
            </a:r>
            <a:r>
              <a:rPr lang="ru-RU" sz="2000" b="1" dirty="0"/>
              <a:t> </a:t>
            </a:r>
            <a:r>
              <a:rPr lang="ru-RU" sz="2000" b="1" dirty="0" err="1"/>
              <a:t>освіти</a:t>
            </a:r>
            <a:r>
              <a:rPr lang="ru-RU" sz="2000" b="1" dirty="0"/>
              <a:t> </a:t>
            </a:r>
            <a:r>
              <a:rPr lang="ru-RU" sz="2000" b="1" dirty="0" err="1"/>
              <a:t>сприяє</a:t>
            </a:r>
            <a:r>
              <a:rPr lang="ru-RU" sz="2000" b="1" dirty="0"/>
              <a:t> </a:t>
            </a:r>
            <a:r>
              <a:rPr lang="ru-RU" sz="2000" b="1" dirty="0" err="1"/>
              <a:t>реалізації</a:t>
            </a:r>
            <a:r>
              <a:rPr lang="ru-RU" sz="2000" b="1" dirty="0"/>
              <a:t> </a:t>
            </a:r>
            <a:r>
              <a:rPr lang="ru-RU" sz="2000" b="1" dirty="0" err="1"/>
              <a:t>компетентнісного</a:t>
            </a:r>
            <a:r>
              <a:rPr lang="ru-RU" sz="2000" b="1" dirty="0"/>
              <a:t> </a:t>
            </a:r>
            <a:r>
              <a:rPr lang="ru-RU" sz="2000" b="1" dirty="0" err="1"/>
              <a:t>підходу</a:t>
            </a:r>
            <a:r>
              <a:rPr lang="ru-RU" sz="2000" b="1" dirty="0"/>
              <a:t> до </a:t>
            </a:r>
            <a:r>
              <a:rPr lang="ru-RU" sz="2000" b="1" dirty="0" err="1"/>
              <a:t>навчання</a:t>
            </a:r>
            <a:endParaRPr lang="uk-UA" sz="2000" b="1" dirty="0"/>
          </a:p>
        </p:txBody>
      </p:sp>
      <p:graphicFrame>
        <p:nvGraphicFramePr>
          <p:cNvPr id="3" name="Таблиця 2"/>
          <p:cNvGraphicFramePr>
            <a:graphicFrameLocks noGrp="1"/>
          </p:cNvGraphicFramePr>
          <p:nvPr>
            <p:extLst>
              <p:ext uri="{D42A27DB-BD31-4B8C-83A1-F6EECF244321}">
                <p14:modId xmlns:p14="http://schemas.microsoft.com/office/powerpoint/2010/main" val="1012178867"/>
              </p:ext>
            </p:extLst>
          </p:nvPr>
        </p:nvGraphicFramePr>
        <p:xfrm>
          <a:off x="1782305" y="1312190"/>
          <a:ext cx="9562454" cy="4143213"/>
        </p:xfrm>
        <a:graphic>
          <a:graphicData uri="http://schemas.openxmlformats.org/drawingml/2006/table">
            <a:tbl>
              <a:tblPr bandRow="1">
                <a:tableStyleId>{5C22544A-7EE6-4342-B048-85BDC9FD1C3A}</a:tableStyleId>
              </a:tblPr>
              <a:tblGrid>
                <a:gridCol w="2390460"/>
                <a:gridCol w="2390460"/>
                <a:gridCol w="2390460"/>
                <a:gridCol w="2391074"/>
              </a:tblGrid>
              <a:tr h="637067">
                <a:tc gridSpan="4">
                  <a:txBody>
                    <a:bodyPr/>
                    <a:lstStyle/>
                    <a:p>
                      <a:pPr algn="ctr">
                        <a:lnSpc>
                          <a:spcPct val="107000"/>
                        </a:lnSpc>
                        <a:spcBef>
                          <a:spcPts val="600"/>
                        </a:spcBef>
                        <a:spcAft>
                          <a:spcPts val="600"/>
                        </a:spcAft>
                      </a:pPr>
                      <a:r>
                        <a:rPr lang="uk-UA" sz="1600" dirty="0">
                          <a:effectLst/>
                        </a:rPr>
                        <a:t>2.1. Наявність відкритої, прозорої і зрозумілої для здобувачів освіти системи оцінювання їх результатів навчання</a:t>
                      </a:r>
                      <a:endParaRPr lang="uk-UA" sz="1600" dirty="0">
                        <a:effectLst/>
                        <a:latin typeface="Calibri" panose="020F0502020204030204" pitchFamily="34" charset="0"/>
                        <a:ea typeface="Calibri" panose="020F0502020204030204" pitchFamily="34" charset="0"/>
                        <a:cs typeface="Calibri" panose="020F0502020204030204" pitchFamily="34" charset="0"/>
                      </a:endParaRPr>
                    </a:p>
                  </a:txBody>
                  <a:tcPr marL="58517" marR="58517" marT="0" marB="0" anchor="ctr"/>
                </a:tc>
                <a:tc hMerge="1">
                  <a:txBody>
                    <a:bodyPr/>
                    <a:lstStyle/>
                    <a:p>
                      <a:endParaRPr lang="uk-UA"/>
                    </a:p>
                  </a:txBody>
                  <a:tcPr/>
                </a:tc>
                <a:tc hMerge="1">
                  <a:txBody>
                    <a:bodyPr/>
                    <a:lstStyle/>
                    <a:p>
                      <a:endParaRPr lang="uk-UA"/>
                    </a:p>
                  </a:txBody>
                  <a:tcPr/>
                </a:tc>
                <a:tc hMerge="1">
                  <a:txBody>
                    <a:bodyPr/>
                    <a:lstStyle/>
                    <a:p>
                      <a:endParaRPr lang="uk-UA"/>
                    </a:p>
                  </a:txBody>
                  <a:tcPr/>
                </a:tc>
              </a:tr>
              <a:tr h="3506146">
                <a:tc>
                  <a:txBody>
                    <a:bodyPr/>
                    <a:lstStyle/>
                    <a:p>
                      <a:pPr>
                        <a:lnSpc>
                          <a:spcPct val="107000"/>
                        </a:lnSpc>
                        <a:spcAft>
                          <a:spcPts val="0"/>
                        </a:spcAft>
                      </a:pPr>
                      <a:r>
                        <a:rPr lang="uk-UA" sz="1600" dirty="0">
                          <a:effectLst/>
                        </a:rPr>
                        <a:t>2.1.2. Система оцінювання у закладі освіти ґрунтується на  </a:t>
                      </a:r>
                      <a:r>
                        <a:rPr lang="uk-UA" sz="1600" dirty="0" err="1">
                          <a:effectLst/>
                        </a:rPr>
                        <a:t>компетентнісному</a:t>
                      </a:r>
                      <a:r>
                        <a:rPr lang="uk-UA" sz="1600" dirty="0">
                          <a:effectLst/>
                        </a:rPr>
                        <a:t> підході. Вчителі застосовують різні прийоми формувального оцінювання результатів навчання учнів</a:t>
                      </a:r>
                      <a:endParaRPr lang="uk-UA" sz="1600" dirty="0">
                        <a:effectLst/>
                        <a:latin typeface="Calibri" panose="020F0502020204030204" pitchFamily="34" charset="0"/>
                        <a:ea typeface="Calibri" panose="020F0502020204030204" pitchFamily="34" charset="0"/>
                        <a:cs typeface="Calibri" panose="020F0502020204030204" pitchFamily="34" charset="0"/>
                      </a:endParaRPr>
                    </a:p>
                  </a:txBody>
                  <a:tcPr marL="58517" marR="58517" marT="0" marB="0"/>
                </a:tc>
                <a:tc>
                  <a:txBody>
                    <a:bodyPr/>
                    <a:lstStyle/>
                    <a:p>
                      <a:pPr>
                        <a:lnSpc>
                          <a:spcPct val="107000"/>
                        </a:lnSpc>
                        <a:spcAft>
                          <a:spcPts val="0"/>
                        </a:spcAft>
                      </a:pPr>
                      <a:r>
                        <a:rPr lang="uk-UA" sz="1600" dirty="0">
                          <a:effectLst/>
                        </a:rPr>
                        <a:t>2.1.2. Система оцінювання у закладі освіти ґрунтується на </a:t>
                      </a:r>
                      <a:r>
                        <a:rPr lang="uk-UA" sz="1600" dirty="0" err="1">
                          <a:effectLst/>
                        </a:rPr>
                        <a:t>компетентнісному</a:t>
                      </a:r>
                      <a:r>
                        <a:rPr lang="uk-UA" sz="1600" dirty="0">
                          <a:effectLst/>
                        </a:rPr>
                        <a:t> підході. Переважна більшість учителів застосовують різні прийоми формувального оцінювання результатів навчання учнів</a:t>
                      </a:r>
                      <a:endParaRPr lang="uk-UA" sz="1600" dirty="0">
                        <a:effectLst/>
                        <a:latin typeface="Calibri" panose="020F0502020204030204" pitchFamily="34" charset="0"/>
                        <a:ea typeface="Calibri" panose="020F0502020204030204" pitchFamily="34" charset="0"/>
                        <a:cs typeface="Calibri" panose="020F0502020204030204" pitchFamily="34" charset="0"/>
                      </a:endParaRPr>
                    </a:p>
                  </a:txBody>
                  <a:tcPr marL="58517" marR="58517" marT="0" marB="0"/>
                </a:tc>
                <a:tc>
                  <a:txBody>
                    <a:bodyPr/>
                    <a:lstStyle/>
                    <a:p>
                      <a:pPr>
                        <a:lnSpc>
                          <a:spcPct val="107000"/>
                        </a:lnSpc>
                        <a:spcAft>
                          <a:spcPts val="0"/>
                        </a:spcAft>
                      </a:pPr>
                      <a:r>
                        <a:rPr lang="uk-UA" sz="1600" dirty="0">
                          <a:effectLst/>
                        </a:rPr>
                        <a:t>2.1.2. Система оцінювання у закладі освіти не враховує всіх вимог </a:t>
                      </a:r>
                      <a:r>
                        <a:rPr lang="uk-UA" sz="1600" dirty="0" err="1">
                          <a:effectLst/>
                        </a:rPr>
                        <a:t>компетентнісного</a:t>
                      </a:r>
                      <a:r>
                        <a:rPr lang="uk-UA" sz="1600" dirty="0">
                          <a:effectLst/>
                        </a:rPr>
                        <a:t> підходу. Більшість учителів застосовують елементи формувального оцінювання результатів навчання учнів</a:t>
                      </a:r>
                      <a:endParaRPr lang="uk-UA" sz="1600" dirty="0">
                        <a:effectLst/>
                        <a:latin typeface="Calibri" panose="020F0502020204030204" pitchFamily="34" charset="0"/>
                        <a:ea typeface="Calibri" panose="020F0502020204030204" pitchFamily="34" charset="0"/>
                        <a:cs typeface="Calibri" panose="020F0502020204030204" pitchFamily="34" charset="0"/>
                      </a:endParaRPr>
                    </a:p>
                  </a:txBody>
                  <a:tcPr marL="58517" marR="58517" marT="0" marB="0"/>
                </a:tc>
                <a:tc>
                  <a:txBody>
                    <a:bodyPr/>
                    <a:lstStyle/>
                    <a:p>
                      <a:pPr>
                        <a:lnSpc>
                          <a:spcPct val="107000"/>
                        </a:lnSpc>
                        <a:spcAft>
                          <a:spcPts val="0"/>
                        </a:spcAft>
                      </a:pPr>
                      <a:r>
                        <a:rPr lang="uk-UA" sz="1600" dirty="0">
                          <a:effectLst/>
                        </a:rPr>
                        <a:t>2.1.2. Здебільшого вчителі не застосовують систему оцінювання, що ґрунтується на </a:t>
                      </a:r>
                      <a:r>
                        <a:rPr lang="uk-UA" sz="1600" dirty="0" err="1">
                          <a:effectLst/>
                        </a:rPr>
                        <a:t>компетентнісному</a:t>
                      </a:r>
                      <a:r>
                        <a:rPr lang="uk-UA" sz="1600" dirty="0">
                          <a:effectLst/>
                        </a:rPr>
                        <a:t> підході, не застосовують формувальне оцінювання</a:t>
                      </a:r>
                      <a:endParaRPr lang="uk-UA" sz="1600" dirty="0">
                        <a:effectLst/>
                        <a:latin typeface="Calibri" panose="020F0502020204030204" pitchFamily="34" charset="0"/>
                        <a:ea typeface="Calibri" panose="020F0502020204030204" pitchFamily="34" charset="0"/>
                        <a:cs typeface="Calibri" panose="020F0502020204030204" pitchFamily="34" charset="0"/>
                      </a:endParaRPr>
                    </a:p>
                  </a:txBody>
                  <a:tcPr marL="58517" marR="58517" marT="0" marB="0"/>
                </a:tc>
              </a:tr>
            </a:tbl>
          </a:graphicData>
        </a:graphic>
      </p:graphicFrame>
      <p:sp>
        <p:nvSpPr>
          <p:cNvPr id="5" name="Прямокутник 4"/>
          <p:cNvSpPr/>
          <p:nvPr/>
        </p:nvSpPr>
        <p:spPr>
          <a:xfrm>
            <a:off x="2479728" y="5892610"/>
            <a:ext cx="8167607" cy="461665"/>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критерієм 2.1.2 – ІІІ (вимагає покращення)</a:t>
            </a:r>
            <a:endParaRPr lang="uk-UA" sz="2400" dirty="0"/>
          </a:p>
        </p:txBody>
      </p:sp>
    </p:spTree>
    <p:extLst>
      <p:ext uri="{BB962C8B-B14F-4D97-AF65-F5344CB8AC3E}">
        <p14:creationId xmlns:p14="http://schemas.microsoft.com/office/powerpoint/2010/main" val="304896150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uk-UA" sz="2000" b="1" dirty="0">
                <a:solidFill>
                  <a:schemeClr val="tx1"/>
                </a:solidFill>
              </a:rPr>
              <a:t>2.1.3. Здобувачі освіти вважають оцінювання результатів навчання справедливим і об’єктивним</a:t>
            </a:r>
            <a:endParaRPr lang="uk-UA" sz="2000" b="1" dirty="0">
              <a:solidFill>
                <a:schemeClr val="tx1"/>
              </a:solidFill>
            </a:endParaRPr>
          </a:p>
        </p:txBody>
      </p:sp>
      <p:pic>
        <p:nvPicPr>
          <p:cNvPr id="3" name="Рисунок 2"/>
          <p:cNvPicPr>
            <a:picLocks noChangeAspect="1"/>
          </p:cNvPicPr>
          <p:nvPr/>
        </p:nvPicPr>
        <p:blipFill rotWithShape="1">
          <a:blip r:embed="rId2"/>
          <a:srcRect l="12129" t="36388" r="27329" b="23570"/>
          <a:stretch/>
        </p:blipFill>
        <p:spPr>
          <a:xfrm>
            <a:off x="1038387" y="1102704"/>
            <a:ext cx="5160936" cy="2560042"/>
          </a:xfrm>
          <a:prstGeom prst="rect">
            <a:avLst/>
          </a:prstGeom>
        </p:spPr>
      </p:pic>
      <p:pic>
        <p:nvPicPr>
          <p:cNvPr id="5" name="Рисунок 4"/>
          <p:cNvPicPr>
            <a:picLocks noChangeAspect="1"/>
          </p:cNvPicPr>
          <p:nvPr/>
        </p:nvPicPr>
        <p:blipFill rotWithShape="1">
          <a:blip r:embed="rId3"/>
          <a:srcRect l="12288" t="35540" r="20974" b="24418"/>
          <a:stretch/>
        </p:blipFill>
        <p:spPr>
          <a:xfrm>
            <a:off x="6648773" y="1102704"/>
            <a:ext cx="5160935" cy="2322421"/>
          </a:xfrm>
          <a:prstGeom prst="rect">
            <a:avLst/>
          </a:prstGeom>
        </p:spPr>
      </p:pic>
      <p:pic>
        <p:nvPicPr>
          <p:cNvPr id="6" name="Рисунок 5"/>
          <p:cNvPicPr>
            <a:picLocks noChangeAspect="1"/>
          </p:cNvPicPr>
          <p:nvPr/>
        </p:nvPicPr>
        <p:blipFill rotWithShape="1">
          <a:blip r:embed="rId4"/>
          <a:srcRect l="12606" t="39565" r="16207" b="18061"/>
          <a:stretch/>
        </p:blipFill>
        <p:spPr>
          <a:xfrm>
            <a:off x="2944678" y="3758339"/>
            <a:ext cx="6943241" cy="3099661"/>
          </a:xfrm>
          <a:prstGeom prst="rect">
            <a:avLst/>
          </a:prstGeom>
        </p:spPr>
      </p:pic>
    </p:spTree>
    <p:extLst>
      <p:ext uri="{BB962C8B-B14F-4D97-AF65-F5344CB8AC3E}">
        <p14:creationId xmlns:p14="http://schemas.microsoft.com/office/powerpoint/2010/main" val="440622066"/>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кутник 4"/>
          <p:cNvSpPr/>
          <p:nvPr/>
        </p:nvSpPr>
        <p:spPr>
          <a:xfrm>
            <a:off x="2417735" y="5043104"/>
            <a:ext cx="8167607" cy="461665"/>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критерієм 2.1.3 – ІІ (достатній)</a:t>
            </a:r>
            <a:endParaRPr lang="uk-UA" sz="2400" dirty="0"/>
          </a:p>
        </p:txBody>
      </p:sp>
      <p:sp>
        <p:nvSpPr>
          <p:cNvPr id="8" name="Заголовок 3"/>
          <p:cNvSpPr>
            <a:spLocks noGrp="1"/>
          </p:cNvSpPr>
          <p:nvPr>
            <p:ph type="title"/>
          </p:nvPr>
        </p:nvSpPr>
        <p:spPr>
          <a:xfrm>
            <a:off x="1782305" y="283147"/>
            <a:ext cx="10228882" cy="910222"/>
          </a:xfrm>
        </p:spPr>
        <p:txBody>
          <a:bodyPr>
            <a:noAutofit/>
          </a:bodyPr>
          <a:lstStyle/>
          <a:p>
            <a:r>
              <a:rPr lang="uk-UA" sz="2000" b="1" dirty="0">
                <a:solidFill>
                  <a:schemeClr val="tx1"/>
                </a:solidFill>
              </a:rPr>
              <a:t>2.1.3. Здобувачі освіти вважають оцінювання результатів навчання справедливим і об’єктивним</a:t>
            </a:r>
            <a:endParaRPr lang="uk-UA" sz="2000" b="1" dirty="0">
              <a:solidFill>
                <a:schemeClr val="tx1"/>
              </a:solidFill>
            </a:endParaRPr>
          </a:p>
        </p:txBody>
      </p:sp>
      <p:graphicFrame>
        <p:nvGraphicFramePr>
          <p:cNvPr id="9" name="Таблиця 8"/>
          <p:cNvGraphicFramePr>
            <a:graphicFrameLocks noGrp="1"/>
          </p:cNvGraphicFramePr>
          <p:nvPr>
            <p:extLst>
              <p:ext uri="{D42A27DB-BD31-4B8C-83A1-F6EECF244321}">
                <p14:modId xmlns:p14="http://schemas.microsoft.com/office/powerpoint/2010/main" val="2106743789"/>
              </p:ext>
            </p:extLst>
          </p:nvPr>
        </p:nvGraphicFramePr>
        <p:xfrm>
          <a:off x="1782303" y="1033220"/>
          <a:ext cx="9314482" cy="3259811"/>
        </p:xfrm>
        <a:graphic>
          <a:graphicData uri="http://schemas.openxmlformats.org/drawingml/2006/table">
            <a:tbl>
              <a:tblPr bandRow="1">
                <a:tableStyleId>{5C22544A-7EE6-4342-B048-85BDC9FD1C3A}</a:tableStyleId>
              </a:tblPr>
              <a:tblGrid>
                <a:gridCol w="2328471"/>
                <a:gridCol w="2328471"/>
                <a:gridCol w="2328471"/>
                <a:gridCol w="2329069"/>
              </a:tblGrid>
              <a:tr h="641815">
                <a:tc gridSpan="4">
                  <a:txBody>
                    <a:bodyPr/>
                    <a:lstStyle/>
                    <a:p>
                      <a:pPr algn="ctr">
                        <a:lnSpc>
                          <a:spcPct val="107000"/>
                        </a:lnSpc>
                        <a:spcBef>
                          <a:spcPts val="600"/>
                        </a:spcBef>
                        <a:spcAft>
                          <a:spcPts val="600"/>
                        </a:spcAft>
                      </a:pPr>
                      <a:r>
                        <a:rPr lang="uk-UA" sz="1600" dirty="0">
                          <a:effectLst/>
                        </a:rPr>
                        <a:t>2.1. Наявність відкритої, прозорої і зрозумілої для здобувачів освіти системи оцінювання їх результатів навчання</a:t>
                      </a:r>
                      <a:endParaRPr lang="uk-UA" sz="1600" dirty="0">
                        <a:effectLst/>
                        <a:latin typeface="Calibri" panose="020F0502020204030204" pitchFamily="34" charset="0"/>
                        <a:ea typeface="Calibri" panose="020F0502020204030204" pitchFamily="34" charset="0"/>
                        <a:cs typeface="Calibri" panose="020F0502020204030204" pitchFamily="34" charset="0"/>
                      </a:endParaRPr>
                    </a:p>
                  </a:txBody>
                  <a:tcPr marL="47236" marR="47236" marT="0" marB="0" anchor="ctr"/>
                </a:tc>
                <a:tc hMerge="1">
                  <a:txBody>
                    <a:bodyPr/>
                    <a:lstStyle/>
                    <a:p>
                      <a:endParaRPr lang="uk-UA"/>
                    </a:p>
                  </a:txBody>
                  <a:tcPr/>
                </a:tc>
                <a:tc hMerge="1">
                  <a:txBody>
                    <a:bodyPr/>
                    <a:lstStyle/>
                    <a:p>
                      <a:endParaRPr lang="uk-UA"/>
                    </a:p>
                  </a:txBody>
                  <a:tcPr/>
                </a:tc>
                <a:tc hMerge="1">
                  <a:txBody>
                    <a:bodyPr/>
                    <a:lstStyle/>
                    <a:p>
                      <a:endParaRPr lang="uk-UA"/>
                    </a:p>
                  </a:txBody>
                  <a:tcPr/>
                </a:tc>
              </a:tr>
              <a:tr h="2617996">
                <a:tc>
                  <a:txBody>
                    <a:bodyPr/>
                    <a:lstStyle/>
                    <a:p>
                      <a:pPr>
                        <a:lnSpc>
                          <a:spcPct val="107000"/>
                        </a:lnSpc>
                        <a:spcAft>
                          <a:spcPts val="0"/>
                        </a:spcAft>
                      </a:pPr>
                      <a:r>
                        <a:rPr lang="uk-UA" sz="1600" dirty="0">
                          <a:effectLst/>
                        </a:rPr>
                        <a:t>2.1.3.Здобувачі освіти вважають, що оцінювання результатів їхнього навчання у закладі освіти є справедливим і об’єктивним</a:t>
                      </a:r>
                      <a:endParaRPr lang="uk-UA" sz="1600" dirty="0">
                        <a:effectLst/>
                        <a:latin typeface="Calibri" panose="020F0502020204030204" pitchFamily="34" charset="0"/>
                        <a:ea typeface="Calibri" panose="020F0502020204030204" pitchFamily="34" charset="0"/>
                        <a:cs typeface="Calibri" panose="020F0502020204030204" pitchFamily="34" charset="0"/>
                      </a:endParaRPr>
                    </a:p>
                  </a:txBody>
                  <a:tcPr marL="47236" marR="47236" marT="0" marB="0"/>
                </a:tc>
                <a:tc>
                  <a:txBody>
                    <a:bodyPr/>
                    <a:lstStyle/>
                    <a:p>
                      <a:pPr>
                        <a:lnSpc>
                          <a:spcPct val="107000"/>
                        </a:lnSpc>
                        <a:spcAft>
                          <a:spcPts val="0"/>
                        </a:spcAft>
                      </a:pPr>
                      <a:r>
                        <a:rPr lang="uk-UA" sz="1600" dirty="0">
                          <a:effectLst/>
                        </a:rPr>
                        <a:t>2.1.3. Переважна більшість здобувачів освіти вважають оцінювання результатів їхнього навчання в закладі освіти справедливим і об’єктивним</a:t>
                      </a:r>
                      <a:endParaRPr lang="uk-UA" sz="1600" dirty="0">
                        <a:effectLst/>
                        <a:latin typeface="Calibri" panose="020F0502020204030204" pitchFamily="34" charset="0"/>
                        <a:ea typeface="Calibri" panose="020F0502020204030204" pitchFamily="34" charset="0"/>
                        <a:cs typeface="Calibri" panose="020F0502020204030204" pitchFamily="34" charset="0"/>
                      </a:endParaRPr>
                    </a:p>
                  </a:txBody>
                  <a:tcPr marL="47236" marR="47236" marT="0" marB="0"/>
                </a:tc>
                <a:tc>
                  <a:txBody>
                    <a:bodyPr/>
                    <a:lstStyle/>
                    <a:p>
                      <a:pPr>
                        <a:lnSpc>
                          <a:spcPct val="107000"/>
                        </a:lnSpc>
                        <a:spcAft>
                          <a:spcPts val="0"/>
                        </a:spcAft>
                      </a:pPr>
                      <a:r>
                        <a:rPr lang="uk-UA" sz="1600">
                          <a:effectLst/>
                        </a:rPr>
                        <a:t>2.1.3. Більшість опитаних здобувачів освіти вважають оцінювання їхніх результатів навчання в закладі освіти справедливим і об’єктивним</a:t>
                      </a:r>
                      <a:endParaRPr lang="uk-UA" sz="1600">
                        <a:effectLst/>
                        <a:latin typeface="Calibri" panose="020F0502020204030204" pitchFamily="34" charset="0"/>
                        <a:ea typeface="Calibri" panose="020F0502020204030204" pitchFamily="34" charset="0"/>
                        <a:cs typeface="Calibri" panose="020F0502020204030204" pitchFamily="34" charset="0"/>
                      </a:endParaRPr>
                    </a:p>
                  </a:txBody>
                  <a:tcPr marL="47236" marR="47236" marT="0" marB="0"/>
                </a:tc>
                <a:tc>
                  <a:txBody>
                    <a:bodyPr/>
                    <a:lstStyle/>
                    <a:p>
                      <a:pPr>
                        <a:lnSpc>
                          <a:spcPct val="107000"/>
                        </a:lnSpc>
                        <a:spcAft>
                          <a:spcPts val="0"/>
                        </a:spcAft>
                      </a:pPr>
                      <a:r>
                        <a:rPr lang="uk-UA" sz="1600" dirty="0">
                          <a:effectLst/>
                        </a:rPr>
                        <a:t>2.1.3. Менше половини здобувачів освіти вважають оцінювання результатів їхнього навчання в закладі освіти справедливим і об’єктивним</a:t>
                      </a:r>
                      <a:endParaRPr lang="uk-UA" sz="1600" dirty="0">
                        <a:effectLst/>
                        <a:latin typeface="Calibri" panose="020F0502020204030204" pitchFamily="34" charset="0"/>
                        <a:ea typeface="Calibri" panose="020F0502020204030204" pitchFamily="34" charset="0"/>
                        <a:cs typeface="Calibri" panose="020F0502020204030204" pitchFamily="34" charset="0"/>
                      </a:endParaRPr>
                    </a:p>
                  </a:txBody>
                  <a:tcPr marL="47236" marR="47236" marT="0" marB="0"/>
                </a:tc>
              </a:tr>
            </a:tbl>
          </a:graphicData>
        </a:graphic>
      </p:graphicFrame>
      <p:sp>
        <p:nvSpPr>
          <p:cNvPr id="10" name="Прямокутник 9"/>
          <p:cNvSpPr/>
          <p:nvPr/>
        </p:nvSpPr>
        <p:spPr>
          <a:xfrm>
            <a:off x="2355740" y="5793177"/>
            <a:ext cx="8167607" cy="461665"/>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вимогою 2.1– ІІ (достатній)</a:t>
            </a:r>
            <a:endParaRPr lang="uk-UA" sz="2400" dirty="0"/>
          </a:p>
        </p:txBody>
      </p:sp>
    </p:spTree>
    <p:extLst>
      <p:ext uri="{BB962C8B-B14F-4D97-AF65-F5344CB8AC3E}">
        <p14:creationId xmlns:p14="http://schemas.microsoft.com/office/powerpoint/2010/main" val="439839193"/>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6"/>
            <a:ext cx="10228882" cy="1127199"/>
          </a:xfrm>
        </p:spPr>
        <p:txBody>
          <a:bodyPr>
            <a:normAutofit fontScale="90000"/>
          </a:bodyPr>
          <a:lstStyle/>
          <a:p>
            <a:r>
              <a:rPr lang="uk-UA" sz="2400" b="1" dirty="0" smtClean="0"/>
              <a:t>Вимога 2.2. </a:t>
            </a:r>
            <a:r>
              <a:rPr lang="uk-UA" sz="2400" b="1" dirty="0"/>
              <a:t>Застосування внутрішнього моніторингу, що передбачає систематичне відстеження та коригування результатів навчання кожного здобувача освіти</a:t>
            </a:r>
            <a:endParaRPr lang="uk-UA" sz="2400" dirty="0"/>
          </a:p>
        </p:txBody>
      </p:sp>
      <p:sp>
        <p:nvSpPr>
          <p:cNvPr id="5" name="Округлений прямокутник 4"/>
          <p:cNvSpPr/>
          <p:nvPr/>
        </p:nvSpPr>
        <p:spPr>
          <a:xfrm>
            <a:off x="1782305" y="1580827"/>
            <a:ext cx="3270142" cy="3037619"/>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2.2.1. У закладі освіти здійснюється аналіз результатів навчання здобувачів освіти</a:t>
            </a:r>
          </a:p>
        </p:txBody>
      </p:sp>
      <p:sp>
        <p:nvSpPr>
          <p:cNvPr id="6" name="Округлений прямокутник 5"/>
          <p:cNvSpPr/>
          <p:nvPr/>
        </p:nvSpPr>
        <p:spPr>
          <a:xfrm>
            <a:off x="7370115" y="1580827"/>
            <a:ext cx="3268800" cy="3037698"/>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2.2.2. У закладі освіти впроваджується система формувального оцінювання </a:t>
            </a:r>
          </a:p>
        </p:txBody>
      </p:sp>
    </p:spTree>
    <p:extLst>
      <p:ext uri="{BB962C8B-B14F-4D97-AF65-F5344CB8AC3E}">
        <p14:creationId xmlns:p14="http://schemas.microsoft.com/office/powerpoint/2010/main" val="3455345567"/>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uk-UA" sz="2000" b="1" dirty="0" smtClean="0">
                <a:solidFill>
                  <a:schemeClr val="tx1"/>
                </a:solidFill>
              </a:rPr>
              <a:t>2.2.1. У закладі освіти здійснюється аналіз результатів навчання здобувачів освіти</a:t>
            </a:r>
            <a:endParaRPr lang="uk-UA" sz="2000" b="1" dirty="0">
              <a:solidFill>
                <a:schemeClr val="tx1"/>
              </a:solidFill>
            </a:endParaRPr>
          </a:p>
        </p:txBody>
      </p:sp>
      <p:sp>
        <p:nvSpPr>
          <p:cNvPr id="2" name="Прямокутник 1"/>
          <p:cNvSpPr/>
          <p:nvPr/>
        </p:nvSpPr>
        <p:spPr>
          <a:xfrm>
            <a:off x="1782304" y="1193369"/>
            <a:ext cx="9066509" cy="5755422"/>
          </a:xfrm>
          <a:prstGeom prst="rect">
            <a:avLst/>
          </a:prstGeom>
        </p:spPr>
        <p:txBody>
          <a:bodyPr wrap="square">
            <a:spAutoFit/>
          </a:bodyPr>
          <a:lstStyle/>
          <a:p>
            <a:pPr algn="just">
              <a:lnSpc>
                <a:spcPct val="115000"/>
              </a:lnSpc>
              <a:spcAft>
                <a:spcPts val="1000"/>
              </a:spcAft>
              <a:tabLst>
                <a:tab pos="450215" algn="l"/>
                <a:tab pos="630555" algn="l"/>
                <a:tab pos="4410710" algn="l"/>
                <a:tab pos="4500880" algn="l"/>
              </a:tabLst>
            </a:pPr>
            <a:r>
              <a:rPr lang="uk-UA"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За результатами </a:t>
            </a:r>
            <a:r>
              <a:rPr lang="uk-UA" sz="2000" b="1" u="sng" dirty="0" smtClean="0">
                <a:effectLst/>
                <a:latin typeface="Times New Roman" panose="02020603050405020304" pitchFamily="18" charset="0"/>
                <a:ea typeface="Times New Roman" panose="02020603050405020304" pitchFamily="18" charset="0"/>
                <a:cs typeface="Times New Roman" panose="02020603050405020304" pitchFamily="18" charset="0"/>
              </a:rPr>
              <a:t>вивчення документації та інтерв’ю </a:t>
            </a:r>
            <a:r>
              <a:rPr lang="uk-UA"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із заступниками директора встановлено, що в закладі освіти за п’ятирічним циклом (а окремі предмети частіше) проводяться </a:t>
            </a:r>
            <a:r>
              <a:rPr lang="uk-UA" sz="20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моніторинги</a:t>
            </a:r>
            <a:r>
              <a:rPr lang="uk-UA"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 рівня навчальних досягнень учнів з усіх предметів інваріантної складової навчального плану. </a:t>
            </a:r>
            <a:r>
              <a:rPr lang="uk-UA" sz="2000" b="1" i="1" dirty="0" err="1" smtClean="0">
                <a:effectLst/>
                <a:latin typeface="Times New Roman" panose="02020603050405020304" pitchFamily="18" charset="0"/>
                <a:ea typeface="Times New Roman" panose="02020603050405020304" pitchFamily="18" charset="0"/>
                <a:cs typeface="Times New Roman" panose="02020603050405020304" pitchFamily="18" charset="0"/>
              </a:rPr>
              <a:t>Моніторинги</a:t>
            </a:r>
            <a:r>
              <a:rPr lang="uk-UA" sz="2000" b="1" i="1" dirty="0" smtClean="0">
                <a:effectLst/>
                <a:latin typeface="Times New Roman" panose="02020603050405020304" pitchFamily="18" charset="0"/>
                <a:ea typeface="Times New Roman" panose="02020603050405020304" pitchFamily="18" charset="0"/>
                <a:cs typeface="Times New Roman" panose="02020603050405020304" pitchFamily="18" charset="0"/>
              </a:rPr>
              <a:t>, що проводяться в закладі, переважно є аналізом результатів підсумкових контрольних робіт, аналізом балу семестрового оцінювання з певного предмета, матеріально-технічної бази, роботи з обдарованими учнями, позакласної роботи з предмета.</a:t>
            </a:r>
            <a:r>
              <a:rPr lang="uk-UA"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 Результати проведених </a:t>
            </a:r>
            <a:r>
              <a:rPr lang="uk-UA" sz="20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моніторингів</a:t>
            </a:r>
            <a:r>
              <a:rPr lang="uk-UA"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2000" b="1" u="sng" dirty="0" smtClean="0">
                <a:effectLst/>
                <a:latin typeface="Times New Roman" panose="02020603050405020304" pitchFamily="18" charset="0"/>
                <a:ea typeface="Times New Roman" panose="02020603050405020304" pitchFamily="18" charset="0"/>
                <a:cs typeface="Times New Roman" panose="02020603050405020304" pitchFamily="18" charset="0"/>
              </a:rPr>
              <a:t>розглядаються</a:t>
            </a:r>
            <a:r>
              <a:rPr lang="uk-UA"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 на засіданнях педагогічної ради, методичних об’єднаннях, видається наказ керівника. У </a:t>
            </a:r>
            <a:r>
              <a:rPr lang="uk-UA" sz="2000" b="1" u="sng" dirty="0" smtClean="0">
                <a:effectLst/>
                <a:latin typeface="Times New Roman" panose="02020603050405020304" pitchFamily="18" charset="0"/>
                <a:ea typeface="Times New Roman" panose="02020603050405020304" pitchFamily="18" charset="0"/>
                <a:cs typeface="Times New Roman" panose="02020603050405020304" pitchFamily="18" charset="0"/>
              </a:rPr>
              <a:t>річному плані роботи </a:t>
            </a:r>
            <a:r>
              <a:rPr lang="uk-UA"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передбачений розділ здійснення моніторингових досліджень за різними напрямками роботи та відповідними узагальнюючими документами (звіт, довідка, підсумковий наказ, заслуховування на нарадах при директору чи заступниках). За наслідками приймаються рішення щодо корекції професійної діяльності педагогів, удосконалення оцінювання результатів навчання учнів та розробляються заходи підвищення рівня якості знань.</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5617054"/>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uk-UA" sz="2000" b="1" dirty="0" smtClean="0">
                <a:solidFill>
                  <a:schemeClr val="tx1"/>
                </a:solidFill>
              </a:rPr>
              <a:t>2.2.1. У закладі освіти здійснюється аналіз результатів навчання здобувачів освіти</a:t>
            </a:r>
            <a:endParaRPr lang="uk-UA" sz="2000" b="1" dirty="0">
              <a:solidFill>
                <a:schemeClr val="tx1"/>
              </a:solidFill>
            </a:endParaRPr>
          </a:p>
        </p:txBody>
      </p:sp>
      <p:graphicFrame>
        <p:nvGraphicFramePr>
          <p:cNvPr id="3" name="Таблиця 2"/>
          <p:cNvGraphicFramePr>
            <a:graphicFrameLocks noGrp="1"/>
          </p:cNvGraphicFramePr>
          <p:nvPr>
            <p:extLst>
              <p:ext uri="{D42A27DB-BD31-4B8C-83A1-F6EECF244321}">
                <p14:modId xmlns:p14="http://schemas.microsoft.com/office/powerpoint/2010/main" val="1887370448"/>
              </p:ext>
            </p:extLst>
          </p:nvPr>
        </p:nvGraphicFramePr>
        <p:xfrm>
          <a:off x="1410347" y="1033221"/>
          <a:ext cx="10213382" cy="5022215"/>
        </p:xfrm>
        <a:graphic>
          <a:graphicData uri="http://schemas.openxmlformats.org/drawingml/2006/table">
            <a:tbl>
              <a:tblPr bandRow="1">
                <a:tableStyleId>{5C22544A-7EE6-4342-B048-85BDC9FD1C3A}</a:tableStyleId>
              </a:tblPr>
              <a:tblGrid>
                <a:gridCol w="3216813"/>
                <a:gridCol w="2300022"/>
                <a:gridCol w="2142710"/>
                <a:gridCol w="2553837"/>
              </a:tblGrid>
              <a:tr h="402915">
                <a:tc gridSpan="4">
                  <a:txBody>
                    <a:bodyPr/>
                    <a:lstStyle/>
                    <a:p>
                      <a:pPr algn="ctr">
                        <a:lnSpc>
                          <a:spcPct val="107000"/>
                        </a:lnSpc>
                        <a:spcAft>
                          <a:spcPts val="0"/>
                        </a:spcAft>
                      </a:pPr>
                      <a:r>
                        <a:rPr lang="uk-UA" sz="1400" dirty="0">
                          <a:effectLst/>
                        </a:rPr>
                        <a:t>2.2. Застосування внутрішнього моніторингу, що передбачає систематичне відстеження та коригування результатів навчання кожного здобувача освіти</a:t>
                      </a:r>
                      <a:endParaRPr lang="uk-UA" sz="1400" dirty="0">
                        <a:effectLst/>
                        <a:latin typeface="Calibri" panose="020F0502020204030204" pitchFamily="34" charset="0"/>
                        <a:ea typeface="Calibri" panose="020F0502020204030204" pitchFamily="34" charset="0"/>
                        <a:cs typeface="Calibri" panose="020F0502020204030204" pitchFamily="34" charset="0"/>
                      </a:endParaRPr>
                    </a:p>
                  </a:txBody>
                  <a:tcPr marL="59209" marR="59209" marT="0" marB="0" anchor="ctr"/>
                </a:tc>
                <a:tc hMerge="1">
                  <a:txBody>
                    <a:bodyPr/>
                    <a:lstStyle/>
                    <a:p>
                      <a:endParaRPr lang="uk-UA"/>
                    </a:p>
                  </a:txBody>
                  <a:tcPr/>
                </a:tc>
                <a:tc hMerge="1">
                  <a:txBody>
                    <a:bodyPr/>
                    <a:lstStyle/>
                    <a:p>
                      <a:endParaRPr lang="uk-UA"/>
                    </a:p>
                  </a:txBody>
                  <a:tcPr/>
                </a:tc>
                <a:tc hMerge="1">
                  <a:txBody>
                    <a:bodyPr/>
                    <a:lstStyle/>
                    <a:p>
                      <a:endParaRPr lang="uk-UA"/>
                    </a:p>
                  </a:txBody>
                  <a:tcPr/>
                </a:tc>
              </a:tr>
              <a:tr h="2128697">
                <a:tc>
                  <a:txBody>
                    <a:bodyPr/>
                    <a:lstStyle/>
                    <a:p>
                      <a:pPr>
                        <a:lnSpc>
                          <a:spcPct val="107000"/>
                        </a:lnSpc>
                        <a:spcAft>
                          <a:spcPts val="0"/>
                        </a:spcAft>
                      </a:pPr>
                      <a:r>
                        <a:rPr lang="uk-UA" sz="1400" dirty="0">
                          <a:effectLst/>
                        </a:rPr>
                        <a:t>2.2.1. У закладі освіти визначено порядок проведення внутрішнього моніторингу для дослідження стану і результатів навчання здобувачів освіти  та освітньої діяльності закладу освіти. Систематично проводяться </a:t>
                      </a:r>
                      <a:r>
                        <a:rPr lang="uk-UA" sz="1400" dirty="0" err="1">
                          <a:effectLst/>
                        </a:rPr>
                        <a:t>моніторинги</a:t>
                      </a:r>
                      <a:r>
                        <a:rPr lang="uk-UA" sz="1400" dirty="0">
                          <a:effectLst/>
                        </a:rPr>
                        <a:t> результатів навчання здобувачів освіти з усіх предметів (курсів) інваріантної частини</a:t>
                      </a:r>
                      <a:endParaRPr lang="uk-UA" sz="1400" dirty="0">
                        <a:effectLst/>
                        <a:latin typeface="Calibri" panose="020F0502020204030204" pitchFamily="34" charset="0"/>
                        <a:ea typeface="Calibri" panose="020F0502020204030204" pitchFamily="34" charset="0"/>
                        <a:cs typeface="Calibri" panose="020F0502020204030204" pitchFamily="34" charset="0"/>
                      </a:endParaRPr>
                    </a:p>
                  </a:txBody>
                  <a:tcPr marL="59209" marR="59209" marT="0" marB="0"/>
                </a:tc>
                <a:tc>
                  <a:txBody>
                    <a:bodyPr/>
                    <a:lstStyle/>
                    <a:p>
                      <a:pPr>
                        <a:lnSpc>
                          <a:spcPct val="107000"/>
                        </a:lnSpc>
                        <a:spcAft>
                          <a:spcPts val="0"/>
                        </a:spcAft>
                      </a:pPr>
                      <a:r>
                        <a:rPr lang="uk-UA" sz="1400" dirty="0">
                          <a:effectLst/>
                        </a:rPr>
                        <a:t>2.2.1. У закладі освіти проводиться внутрішній моніторинг результатів навчання здобувачів освіти (не менше ніж двічі упродовж навчального року з усіх предметів (курсів) інваріантної частини</a:t>
                      </a:r>
                      <a:endParaRPr lang="uk-UA" sz="1400" dirty="0">
                        <a:effectLst/>
                        <a:latin typeface="Calibri" panose="020F0502020204030204" pitchFamily="34" charset="0"/>
                        <a:ea typeface="Calibri" panose="020F0502020204030204" pitchFamily="34" charset="0"/>
                        <a:cs typeface="Calibri" panose="020F0502020204030204" pitchFamily="34" charset="0"/>
                      </a:endParaRPr>
                    </a:p>
                  </a:txBody>
                  <a:tcPr marL="59209" marR="59209" marT="0" marB="0"/>
                </a:tc>
                <a:tc>
                  <a:txBody>
                    <a:bodyPr/>
                    <a:lstStyle/>
                    <a:p>
                      <a:pPr>
                        <a:lnSpc>
                          <a:spcPct val="107000"/>
                        </a:lnSpc>
                        <a:spcAft>
                          <a:spcPts val="0"/>
                        </a:spcAft>
                      </a:pPr>
                      <a:r>
                        <a:rPr lang="uk-UA" sz="1400" dirty="0">
                          <a:effectLst/>
                        </a:rPr>
                        <a:t>2.2.1. </a:t>
                      </a:r>
                      <a:r>
                        <a:rPr lang="uk-UA" sz="1400" dirty="0" err="1">
                          <a:effectLst/>
                        </a:rPr>
                        <a:t>Моніторинги</a:t>
                      </a:r>
                      <a:r>
                        <a:rPr lang="uk-UA" sz="1400" dirty="0">
                          <a:effectLst/>
                        </a:rPr>
                        <a:t> проводяться  один-два рази за навчальний рік із визначених закладом освіти предметів (курсів)</a:t>
                      </a:r>
                      <a:endParaRPr lang="uk-UA" sz="1400" dirty="0">
                        <a:effectLst/>
                        <a:latin typeface="Calibri" panose="020F0502020204030204" pitchFamily="34" charset="0"/>
                        <a:ea typeface="Calibri" panose="020F0502020204030204" pitchFamily="34" charset="0"/>
                        <a:cs typeface="Calibri" panose="020F0502020204030204" pitchFamily="34" charset="0"/>
                      </a:endParaRPr>
                    </a:p>
                  </a:txBody>
                  <a:tcPr marL="59209" marR="59209" marT="0" marB="0"/>
                </a:tc>
                <a:tc>
                  <a:txBody>
                    <a:bodyPr/>
                    <a:lstStyle/>
                    <a:p>
                      <a:pPr>
                        <a:lnSpc>
                          <a:spcPct val="107000"/>
                        </a:lnSpc>
                        <a:spcAft>
                          <a:spcPts val="0"/>
                        </a:spcAft>
                      </a:pPr>
                      <a:r>
                        <a:rPr lang="uk-UA" sz="1400">
                          <a:effectLst/>
                        </a:rPr>
                        <a:t>2.2.1. Моніторинги не проводились або проводились не кожного навчального року</a:t>
                      </a:r>
                      <a:endParaRPr lang="uk-UA" sz="1400">
                        <a:effectLst/>
                        <a:latin typeface="Calibri" panose="020F0502020204030204" pitchFamily="34" charset="0"/>
                        <a:ea typeface="Calibri" panose="020F0502020204030204" pitchFamily="34" charset="0"/>
                        <a:cs typeface="Calibri" panose="020F0502020204030204" pitchFamily="34" charset="0"/>
                      </a:endParaRPr>
                    </a:p>
                  </a:txBody>
                  <a:tcPr marL="59209" marR="59209" marT="0" marB="0"/>
                </a:tc>
              </a:tr>
              <a:tr h="2216035">
                <a:tc>
                  <a:txBody>
                    <a:bodyPr/>
                    <a:lstStyle/>
                    <a:p>
                      <a:pPr>
                        <a:lnSpc>
                          <a:spcPct val="107000"/>
                        </a:lnSpc>
                        <a:spcAft>
                          <a:spcPts val="0"/>
                        </a:spcAft>
                      </a:pPr>
                      <a:r>
                        <a:rPr lang="uk-UA" sz="1400">
                          <a:effectLst/>
                        </a:rPr>
                        <a:t>За результатами моніторингів здійснюється аналіз результатів навчання здобувачів освіти, визначаються чинники впливу на отриманий результат, приймаються рішення щодо їх коригування, помітний позитивний результат цих рішень (наявна позитивна динаміка в показниках розвитку здобувачів освіти)</a:t>
                      </a:r>
                      <a:endParaRPr lang="uk-UA" sz="1400">
                        <a:effectLst/>
                        <a:latin typeface="Calibri" panose="020F0502020204030204" pitchFamily="34" charset="0"/>
                        <a:ea typeface="Calibri" panose="020F0502020204030204" pitchFamily="34" charset="0"/>
                        <a:cs typeface="Calibri" panose="020F0502020204030204" pitchFamily="34" charset="0"/>
                      </a:endParaRPr>
                    </a:p>
                  </a:txBody>
                  <a:tcPr marL="59209" marR="59209" marT="0" marB="0"/>
                </a:tc>
                <a:tc>
                  <a:txBody>
                    <a:bodyPr/>
                    <a:lstStyle/>
                    <a:p>
                      <a:pPr>
                        <a:lnSpc>
                          <a:spcPct val="107000"/>
                        </a:lnSpc>
                        <a:spcAft>
                          <a:spcPts val="0"/>
                        </a:spcAft>
                      </a:pPr>
                      <a:r>
                        <a:rPr lang="uk-UA" sz="1400" dirty="0">
                          <a:effectLst/>
                        </a:rPr>
                        <a:t>За результатами </a:t>
                      </a:r>
                      <a:r>
                        <a:rPr lang="uk-UA" sz="1400" dirty="0" err="1">
                          <a:effectLst/>
                        </a:rPr>
                        <a:t>моніторингів</a:t>
                      </a:r>
                      <a:r>
                        <a:rPr lang="uk-UA" sz="1400" dirty="0">
                          <a:effectLst/>
                        </a:rPr>
                        <a:t> здійснюється аналіз результатів навчання здобувачів освіти, приймаються рішення щодо їх коригування</a:t>
                      </a:r>
                    </a:p>
                    <a:p>
                      <a:pPr>
                        <a:lnSpc>
                          <a:spcPct val="107000"/>
                        </a:lnSpc>
                        <a:spcAft>
                          <a:spcPts val="0"/>
                        </a:spcAft>
                      </a:pPr>
                      <a:r>
                        <a:rPr lang="uk-UA" sz="1400" dirty="0">
                          <a:effectLst/>
                        </a:rPr>
                        <a:t> </a:t>
                      </a:r>
                      <a:endParaRPr lang="uk-UA" sz="1400" dirty="0">
                        <a:effectLst/>
                        <a:latin typeface="Calibri" panose="020F0502020204030204" pitchFamily="34" charset="0"/>
                        <a:ea typeface="Calibri" panose="020F0502020204030204" pitchFamily="34" charset="0"/>
                        <a:cs typeface="Calibri" panose="020F0502020204030204" pitchFamily="34" charset="0"/>
                      </a:endParaRPr>
                    </a:p>
                  </a:txBody>
                  <a:tcPr marL="59209" marR="59209" marT="0" marB="0"/>
                </a:tc>
                <a:tc>
                  <a:txBody>
                    <a:bodyPr/>
                    <a:lstStyle/>
                    <a:p>
                      <a:pPr>
                        <a:lnSpc>
                          <a:spcPct val="107000"/>
                        </a:lnSpc>
                        <a:spcAft>
                          <a:spcPts val="0"/>
                        </a:spcAft>
                      </a:pPr>
                      <a:r>
                        <a:rPr lang="uk-UA" sz="1400" dirty="0">
                          <a:effectLst/>
                        </a:rPr>
                        <a:t>За результатами </a:t>
                      </a:r>
                      <a:r>
                        <a:rPr lang="uk-UA" sz="1400" dirty="0" err="1">
                          <a:effectLst/>
                        </a:rPr>
                        <a:t>моніторингів</a:t>
                      </a:r>
                      <a:r>
                        <a:rPr lang="uk-UA" sz="1400" dirty="0">
                          <a:effectLst/>
                        </a:rPr>
                        <a:t> здійснюється аналіз результатів навчання здобувачів освіти</a:t>
                      </a:r>
                    </a:p>
                    <a:p>
                      <a:pPr>
                        <a:lnSpc>
                          <a:spcPct val="107000"/>
                        </a:lnSpc>
                        <a:spcAft>
                          <a:spcPts val="0"/>
                        </a:spcAft>
                      </a:pPr>
                      <a:r>
                        <a:rPr lang="uk-UA" sz="1400" dirty="0">
                          <a:effectLst/>
                        </a:rPr>
                        <a:t> </a:t>
                      </a:r>
                    </a:p>
                    <a:p>
                      <a:pPr>
                        <a:lnSpc>
                          <a:spcPct val="107000"/>
                        </a:lnSpc>
                        <a:spcAft>
                          <a:spcPts val="0"/>
                        </a:spcAft>
                      </a:pPr>
                      <a:r>
                        <a:rPr lang="uk-UA" sz="1400" dirty="0">
                          <a:effectLst/>
                        </a:rPr>
                        <a:t> </a:t>
                      </a:r>
                      <a:endParaRPr lang="uk-UA" sz="1400" dirty="0">
                        <a:effectLst/>
                        <a:latin typeface="Calibri" panose="020F0502020204030204" pitchFamily="34" charset="0"/>
                        <a:ea typeface="Calibri" panose="020F0502020204030204" pitchFamily="34" charset="0"/>
                        <a:cs typeface="Calibri" panose="020F0502020204030204" pitchFamily="34" charset="0"/>
                      </a:endParaRPr>
                    </a:p>
                  </a:txBody>
                  <a:tcPr marL="59209" marR="59209" marT="0" marB="0"/>
                </a:tc>
                <a:tc>
                  <a:txBody>
                    <a:bodyPr/>
                    <a:lstStyle/>
                    <a:p>
                      <a:pPr>
                        <a:lnSpc>
                          <a:spcPct val="107000"/>
                        </a:lnSpc>
                        <a:spcAft>
                          <a:spcPts val="0"/>
                        </a:spcAft>
                      </a:pPr>
                      <a:r>
                        <a:rPr lang="uk-UA" sz="1400" dirty="0">
                          <a:effectLst/>
                        </a:rPr>
                        <a:t>Результати </a:t>
                      </a:r>
                      <a:r>
                        <a:rPr lang="uk-UA" sz="1400" dirty="0" err="1">
                          <a:effectLst/>
                        </a:rPr>
                        <a:t>моніторингів</a:t>
                      </a:r>
                      <a:r>
                        <a:rPr lang="uk-UA" sz="1400" dirty="0">
                          <a:effectLst/>
                        </a:rPr>
                        <a:t> лише зафіксовані, аналіз не здійснювався</a:t>
                      </a:r>
                    </a:p>
                    <a:p>
                      <a:pPr>
                        <a:lnSpc>
                          <a:spcPct val="107000"/>
                        </a:lnSpc>
                        <a:spcAft>
                          <a:spcPts val="0"/>
                        </a:spcAft>
                      </a:pPr>
                      <a:r>
                        <a:rPr lang="uk-UA" sz="1400" dirty="0">
                          <a:effectLst/>
                        </a:rPr>
                        <a:t> </a:t>
                      </a:r>
                    </a:p>
                    <a:p>
                      <a:pPr>
                        <a:lnSpc>
                          <a:spcPct val="107000"/>
                        </a:lnSpc>
                        <a:spcAft>
                          <a:spcPts val="0"/>
                        </a:spcAft>
                      </a:pPr>
                      <a:r>
                        <a:rPr lang="uk-UA" sz="1400" dirty="0">
                          <a:effectLst/>
                        </a:rPr>
                        <a:t> </a:t>
                      </a:r>
                    </a:p>
                    <a:p>
                      <a:pPr>
                        <a:lnSpc>
                          <a:spcPct val="107000"/>
                        </a:lnSpc>
                        <a:spcAft>
                          <a:spcPts val="0"/>
                        </a:spcAft>
                      </a:pPr>
                      <a:r>
                        <a:rPr lang="uk-UA" sz="1400" dirty="0">
                          <a:effectLst/>
                        </a:rPr>
                        <a:t> </a:t>
                      </a:r>
                      <a:endParaRPr lang="uk-UA" sz="1400" dirty="0">
                        <a:effectLst/>
                        <a:latin typeface="Calibri" panose="020F0502020204030204" pitchFamily="34" charset="0"/>
                        <a:ea typeface="Calibri" panose="020F0502020204030204" pitchFamily="34" charset="0"/>
                        <a:cs typeface="Calibri" panose="020F0502020204030204" pitchFamily="34" charset="0"/>
                      </a:endParaRPr>
                    </a:p>
                  </a:txBody>
                  <a:tcPr marL="59209" marR="59209" marT="0" marB="0"/>
                </a:tc>
              </a:tr>
            </a:tbl>
          </a:graphicData>
        </a:graphic>
      </p:graphicFrame>
      <p:sp>
        <p:nvSpPr>
          <p:cNvPr id="5" name="Прямокутник 4"/>
          <p:cNvSpPr/>
          <p:nvPr/>
        </p:nvSpPr>
        <p:spPr>
          <a:xfrm>
            <a:off x="2433234" y="6174481"/>
            <a:ext cx="8167607" cy="461665"/>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критерієм 2.2.1 – ІІ (достатній)</a:t>
            </a:r>
            <a:endParaRPr lang="uk-UA" sz="2400" dirty="0"/>
          </a:p>
        </p:txBody>
      </p:sp>
    </p:spTree>
    <p:extLst>
      <p:ext uri="{BB962C8B-B14F-4D97-AF65-F5344CB8AC3E}">
        <p14:creationId xmlns:p14="http://schemas.microsoft.com/office/powerpoint/2010/main" val="2081069617"/>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ru-RU" sz="2000" b="1" dirty="0">
                <a:solidFill>
                  <a:schemeClr val="tx1"/>
                </a:solidFill>
              </a:rPr>
              <a:t>2.2.2. У </a:t>
            </a:r>
            <a:r>
              <a:rPr lang="ru-RU" sz="2000" b="1" dirty="0" err="1">
                <a:solidFill>
                  <a:schemeClr val="tx1"/>
                </a:solidFill>
              </a:rPr>
              <a:t>закладі</a:t>
            </a:r>
            <a:r>
              <a:rPr lang="ru-RU" sz="2000" b="1" dirty="0">
                <a:solidFill>
                  <a:schemeClr val="tx1"/>
                </a:solidFill>
              </a:rPr>
              <a:t> </a:t>
            </a:r>
            <a:r>
              <a:rPr lang="ru-RU" sz="2000" b="1" dirty="0" err="1">
                <a:solidFill>
                  <a:schemeClr val="tx1"/>
                </a:solidFill>
              </a:rPr>
              <a:t>освіти</a:t>
            </a:r>
            <a:r>
              <a:rPr lang="ru-RU" sz="2000" b="1" dirty="0">
                <a:solidFill>
                  <a:schemeClr val="tx1"/>
                </a:solidFill>
              </a:rPr>
              <a:t> </a:t>
            </a:r>
            <a:r>
              <a:rPr lang="ru-RU" sz="2000" b="1" dirty="0" err="1">
                <a:solidFill>
                  <a:schemeClr val="tx1"/>
                </a:solidFill>
              </a:rPr>
              <a:t>впроваджується</a:t>
            </a:r>
            <a:r>
              <a:rPr lang="ru-RU" sz="2000" b="1" dirty="0">
                <a:solidFill>
                  <a:schemeClr val="tx1"/>
                </a:solidFill>
              </a:rPr>
              <a:t> система </a:t>
            </a:r>
            <a:r>
              <a:rPr lang="ru-RU" sz="2000" b="1" dirty="0" err="1">
                <a:solidFill>
                  <a:schemeClr val="tx1"/>
                </a:solidFill>
              </a:rPr>
              <a:t>формувального</a:t>
            </a:r>
            <a:r>
              <a:rPr lang="ru-RU" sz="2000" b="1" dirty="0">
                <a:solidFill>
                  <a:schemeClr val="tx1"/>
                </a:solidFill>
              </a:rPr>
              <a:t> </a:t>
            </a:r>
            <a:r>
              <a:rPr lang="ru-RU" sz="2000" b="1" dirty="0" err="1">
                <a:solidFill>
                  <a:schemeClr val="tx1"/>
                </a:solidFill>
              </a:rPr>
              <a:t>оцінювання</a:t>
            </a:r>
            <a:r>
              <a:rPr lang="ru-RU" sz="2000" b="1" dirty="0">
                <a:solidFill>
                  <a:schemeClr val="tx1"/>
                </a:solidFill>
              </a:rPr>
              <a:t> </a:t>
            </a:r>
            <a:endParaRPr lang="uk-UA" sz="2000" b="1" dirty="0">
              <a:solidFill>
                <a:schemeClr val="tx1"/>
              </a:solidFill>
            </a:endParaRPr>
          </a:p>
        </p:txBody>
      </p:sp>
      <p:sp>
        <p:nvSpPr>
          <p:cNvPr id="3" name="Прямокутник 2"/>
          <p:cNvSpPr/>
          <p:nvPr/>
        </p:nvSpPr>
        <p:spPr>
          <a:xfrm>
            <a:off x="1782305" y="882605"/>
            <a:ext cx="9856922" cy="5109091"/>
          </a:xfrm>
          <a:prstGeom prst="rect">
            <a:avLst/>
          </a:prstGeom>
        </p:spPr>
        <p:txBody>
          <a:bodyPr wrap="square">
            <a:spAutoFit/>
          </a:bodyPr>
          <a:lstStyle/>
          <a:p>
            <a:pPr algn="just">
              <a:lnSpc>
                <a:spcPct val="115000"/>
              </a:lnSpc>
              <a:spcAft>
                <a:spcPts val="1000"/>
              </a:spcAft>
              <a:tabLst>
                <a:tab pos="450215" algn="l"/>
                <a:tab pos="630555" algn="l"/>
                <a:tab pos="4410710" algn="l"/>
                <a:tab pos="4500880" algn="l"/>
              </a:tabLst>
            </a:pPr>
            <a:r>
              <a:rPr lang="uk-UA"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Відповідно до аналізу спостережень за проведенням навчальних занять встановлено, що лише частина учителів використовують у своїй роботі систему формувального оцінювання, зокрема:</a:t>
            </a:r>
          </a:p>
          <a:p>
            <a:pPr marL="342900" indent="-342900" algn="just">
              <a:lnSpc>
                <a:spcPct val="115000"/>
              </a:lnSpc>
              <a:spcAft>
                <a:spcPts val="1000"/>
              </a:spcAft>
              <a:buFont typeface="Arial" panose="020B0604020202020204" pitchFamily="34" charset="0"/>
              <a:buChar char="•"/>
              <a:tabLst>
                <a:tab pos="450215" algn="l"/>
                <a:tab pos="630555" algn="l"/>
                <a:tab pos="4410710" algn="l"/>
                <a:tab pos="4500880" algn="l"/>
              </a:tabLst>
            </a:pPr>
            <a:r>
              <a:rPr lang="uk-UA"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надають учням час на обдумування відповідей 72 %, </a:t>
            </a:r>
          </a:p>
          <a:p>
            <a:pPr marL="342900" indent="-342900" algn="just">
              <a:lnSpc>
                <a:spcPct val="115000"/>
              </a:lnSpc>
              <a:spcAft>
                <a:spcPts val="1000"/>
              </a:spcAft>
              <a:buFont typeface="Arial" panose="020B0604020202020204" pitchFamily="34" charset="0"/>
              <a:buChar char="•"/>
              <a:tabLst>
                <a:tab pos="450215" algn="l"/>
                <a:tab pos="630555" algn="l"/>
                <a:tab pos="4410710" algn="l"/>
                <a:tab pos="4500880" algn="l"/>
              </a:tabLst>
            </a:pPr>
            <a:r>
              <a:rPr lang="uk-UA"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супроводжують відповідь уточнювальними питаннями 60 %,</a:t>
            </a:r>
          </a:p>
          <a:p>
            <a:pPr marL="342900" indent="-342900" algn="just">
              <a:lnSpc>
                <a:spcPct val="115000"/>
              </a:lnSpc>
              <a:spcAft>
                <a:spcPts val="1000"/>
              </a:spcAft>
              <a:buFont typeface="Arial" panose="020B0604020202020204" pitchFamily="34" charset="0"/>
              <a:buChar char="•"/>
              <a:tabLst>
                <a:tab pos="450215" algn="l"/>
                <a:tab pos="630555" algn="l"/>
                <a:tab pos="4410710" algn="l"/>
                <a:tab pos="4500880" algn="l"/>
              </a:tabLst>
            </a:pPr>
            <a:r>
              <a:rPr lang="uk-UA"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забезпечують </a:t>
            </a:r>
            <a:r>
              <a:rPr lang="uk-UA" sz="24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звортний</a:t>
            </a:r>
            <a:r>
              <a:rPr lang="uk-UA"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 зв'язок щодо якості виконаного завдання 40%,</a:t>
            </a:r>
          </a:p>
          <a:p>
            <a:pPr marL="342900" indent="-342900" algn="just">
              <a:lnSpc>
                <a:spcPct val="115000"/>
              </a:lnSpc>
              <a:spcAft>
                <a:spcPts val="1000"/>
              </a:spcAft>
              <a:buFont typeface="Arial" panose="020B0604020202020204" pitchFamily="34" charset="0"/>
              <a:buChar char="•"/>
              <a:tabLst>
                <a:tab pos="450215" algn="l"/>
                <a:tab pos="630555" algn="l"/>
                <a:tab pos="4410710" algn="l"/>
                <a:tab pos="4500880" algn="l"/>
              </a:tabLst>
            </a:pPr>
            <a:r>
              <a:rPr lang="uk-UA"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відстежують особистісний поступ учнів лише 8 %,</a:t>
            </a:r>
          </a:p>
          <a:p>
            <a:pPr marL="342900" indent="-342900" algn="just">
              <a:lnSpc>
                <a:spcPct val="115000"/>
              </a:lnSpc>
              <a:spcAft>
                <a:spcPts val="1000"/>
              </a:spcAft>
              <a:buFont typeface="Arial" panose="020B0604020202020204" pitchFamily="34" charset="0"/>
              <a:buChar char="•"/>
              <a:tabLst>
                <a:tab pos="450215" algn="l"/>
                <a:tab pos="630555" algn="l"/>
                <a:tab pos="4410710" algn="l"/>
                <a:tab pos="4500880" algn="l"/>
              </a:tabLst>
            </a:pPr>
            <a:r>
              <a:rPr lang="uk-UA"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формують у них позитивну самооцінку, відзначають досягнення, підтримують бажання навчатися 50%, </a:t>
            </a:r>
          </a:p>
          <a:p>
            <a:pPr marL="342900" indent="-342900" algn="just">
              <a:lnSpc>
                <a:spcPct val="115000"/>
              </a:lnSpc>
              <a:spcAft>
                <a:spcPts val="1000"/>
              </a:spcAft>
              <a:buFont typeface="Arial" panose="020B0604020202020204" pitchFamily="34" charset="0"/>
              <a:buChar char="•"/>
              <a:tabLst>
                <a:tab pos="450215" algn="l"/>
                <a:tab pos="630555" algn="l"/>
                <a:tab pos="4410710" algn="l"/>
                <a:tab pos="4500880" algn="l"/>
              </a:tabLst>
            </a:pPr>
            <a:r>
              <a:rPr lang="uk-UA"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використовують прийоми </a:t>
            </a:r>
            <a:r>
              <a:rPr lang="uk-UA" sz="24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самооцінювання</a:t>
            </a:r>
            <a:r>
              <a:rPr lang="uk-UA"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 і </a:t>
            </a:r>
            <a:r>
              <a:rPr lang="uk-UA" sz="24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взаємооцінювання</a:t>
            </a:r>
            <a:r>
              <a:rPr lang="uk-UA"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 24 %. </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0848524"/>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ru-RU" sz="2000" b="1" dirty="0">
                <a:solidFill>
                  <a:schemeClr val="tx1"/>
                </a:solidFill>
              </a:rPr>
              <a:t>2.2.2. У </a:t>
            </a:r>
            <a:r>
              <a:rPr lang="ru-RU" sz="2000" b="1" dirty="0" err="1">
                <a:solidFill>
                  <a:schemeClr val="tx1"/>
                </a:solidFill>
              </a:rPr>
              <a:t>закладі</a:t>
            </a:r>
            <a:r>
              <a:rPr lang="ru-RU" sz="2000" b="1" dirty="0">
                <a:solidFill>
                  <a:schemeClr val="tx1"/>
                </a:solidFill>
              </a:rPr>
              <a:t> </a:t>
            </a:r>
            <a:r>
              <a:rPr lang="ru-RU" sz="2000" b="1" dirty="0" err="1">
                <a:solidFill>
                  <a:schemeClr val="tx1"/>
                </a:solidFill>
              </a:rPr>
              <a:t>освіти</a:t>
            </a:r>
            <a:r>
              <a:rPr lang="ru-RU" sz="2000" b="1" dirty="0">
                <a:solidFill>
                  <a:schemeClr val="tx1"/>
                </a:solidFill>
              </a:rPr>
              <a:t> </a:t>
            </a:r>
            <a:r>
              <a:rPr lang="ru-RU" sz="2000" b="1" dirty="0" err="1">
                <a:solidFill>
                  <a:schemeClr val="tx1"/>
                </a:solidFill>
              </a:rPr>
              <a:t>впроваджується</a:t>
            </a:r>
            <a:r>
              <a:rPr lang="ru-RU" sz="2000" b="1" dirty="0">
                <a:solidFill>
                  <a:schemeClr val="tx1"/>
                </a:solidFill>
              </a:rPr>
              <a:t> система </a:t>
            </a:r>
            <a:r>
              <a:rPr lang="ru-RU" sz="2000" b="1" dirty="0" err="1">
                <a:solidFill>
                  <a:schemeClr val="tx1"/>
                </a:solidFill>
              </a:rPr>
              <a:t>формувального</a:t>
            </a:r>
            <a:r>
              <a:rPr lang="ru-RU" sz="2000" b="1" dirty="0">
                <a:solidFill>
                  <a:schemeClr val="tx1"/>
                </a:solidFill>
              </a:rPr>
              <a:t> </a:t>
            </a:r>
            <a:r>
              <a:rPr lang="ru-RU" sz="2000" b="1" dirty="0" err="1">
                <a:solidFill>
                  <a:schemeClr val="tx1"/>
                </a:solidFill>
              </a:rPr>
              <a:t>оцінювання</a:t>
            </a:r>
            <a:r>
              <a:rPr lang="ru-RU" sz="2000" b="1" dirty="0">
                <a:solidFill>
                  <a:schemeClr val="tx1"/>
                </a:solidFill>
              </a:rPr>
              <a:t> </a:t>
            </a:r>
            <a:endParaRPr lang="uk-UA" sz="2000" b="1" dirty="0">
              <a:solidFill>
                <a:schemeClr val="tx1"/>
              </a:solidFill>
            </a:endParaRPr>
          </a:p>
        </p:txBody>
      </p:sp>
      <p:sp>
        <p:nvSpPr>
          <p:cNvPr id="3" name="Прямокутник 2"/>
          <p:cNvSpPr/>
          <p:nvPr/>
        </p:nvSpPr>
        <p:spPr>
          <a:xfrm>
            <a:off x="1782305" y="882605"/>
            <a:ext cx="9546956" cy="3450175"/>
          </a:xfrm>
          <a:prstGeom prst="rect">
            <a:avLst/>
          </a:prstGeom>
        </p:spPr>
        <p:txBody>
          <a:bodyPr wrap="square">
            <a:spAutoFit/>
          </a:bodyPr>
          <a:lstStyle/>
          <a:p>
            <a:pPr algn="just">
              <a:lnSpc>
                <a:spcPct val="115000"/>
              </a:lnSpc>
              <a:spcAft>
                <a:spcPts val="1000"/>
              </a:spcAft>
              <a:tabLst>
                <a:tab pos="450215" algn="l"/>
                <a:tab pos="630555" algn="l"/>
                <a:tab pos="4410710" algn="l"/>
                <a:tab pos="4500880" algn="l"/>
              </a:tabLst>
            </a:pPr>
            <a:r>
              <a:rPr lang="uk-UA"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Самоаналіз вчителями власної педагогічної діяльності свідчить, що педагоги найчастіше використовують такі аспекти формувального оцінювання: </a:t>
            </a:r>
          </a:p>
          <a:p>
            <a:pPr marL="342900" indent="-342900" algn="just">
              <a:lnSpc>
                <a:spcPct val="115000"/>
              </a:lnSpc>
              <a:spcAft>
                <a:spcPts val="1000"/>
              </a:spcAft>
              <a:buFont typeface="Arial" panose="020B0604020202020204" pitchFamily="34" charset="0"/>
              <a:buChar char="•"/>
              <a:tabLst>
                <a:tab pos="450215" algn="l"/>
                <a:tab pos="630555" algn="l"/>
                <a:tab pos="4410710" algn="l"/>
                <a:tab pos="4500880" algn="l"/>
              </a:tabLst>
            </a:pPr>
            <a:r>
              <a:rPr lang="uk-UA"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заохочення, похвала (8%), </a:t>
            </a:r>
          </a:p>
          <a:p>
            <a:pPr marL="342900" indent="-342900" algn="just">
              <a:lnSpc>
                <a:spcPct val="115000"/>
              </a:lnSpc>
              <a:spcAft>
                <a:spcPts val="1000"/>
              </a:spcAft>
              <a:buFont typeface="Arial" panose="020B0604020202020204" pitchFamily="34" charset="0"/>
              <a:buChar char="•"/>
              <a:tabLst>
                <a:tab pos="450215" algn="l"/>
                <a:tab pos="630555" algn="l"/>
                <a:tab pos="4410710" algn="l"/>
                <a:tab pos="4500880" algn="l"/>
              </a:tabLst>
            </a:pPr>
            <a:r>
              <a:rPr lang="uk-UA"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аналіз досягнень (16%), </a:t>
            </a:r>
          </a:p>
          <a:p>
            <a:pPr marL="342900" indent="-342900" algn="just">
              <a:lnSpc>
                <a:spcPct val="115000"/>
              </a:lnSpc>
              <a:spcAft>
                <a:spcPts val="1000"/>
              </a:spcAft>
              <a:buFont typeface="Arial" panose="020B0604020202020204" pitchFamily="34" charset="0"/>
              <a:buChar char="•"/>
              <a:tabLst>
                <a:tab pos="450215" algn="l"/>
                <a:tab pos="630555" algn="l"/>
                <a:tab pos="4410710" algn="l"/>
                <a:tab pos="4500880" algn="l"/>
              </a:tabLst>
            </a:pPr>
            <a:r>
              <a:rPr lang="uk-UA" sz="24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самооцінювання</a:t>
            </a:r>
            <a:r>
              <a:rPr lang="uk-UA"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 і </a:t>
            </a:r>
            <a:r>
              <a:rPr lang="uk-UA" sz="24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взаємооцінювання</a:t>
            </a:r>
            <a:r>
              <a:rPr lang="uk-UA"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 (100%) (хоча зі спостережень за проведенням навчальних занять це було застосовано лише у 24 %)</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6161882"/>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ru-RU" sz="2000" b="1" dirty="0">
                <a:solidFill>
                  <a:schemeClr val="tx1"/>
                </a:solidFill>
              </a:rPr>
              <a:t>2.2.2. У </a:t>
            </a:r>
            <a:r>
              <a:rPr lang="ru-RU" sz="2000" b="1" dirty="0" err="1">
                <a:solidFill>
                  <a:schemeClr val="tx1"/>
                </a:solidFill>
              </a:rPr>
              <a:t>закладі</a:t>
            </a:r>
            <a:r>
              <a:rPr lang="ru-RU" sz="2000" b="1" dirty="0">
                <a:solidFill>
                  <a:schemeClr val="tx1"/>
                </a:solidFill>
              </a:rPr>
              <a:t> </a:t>
            </a:r>
            <a:r>
              <a:rPr lang="ru-RU" sz="2000" b="1" dirty="0" err="1">
                <a:solidFill>
                  <a:schemeClr val="tx1"/>
                </a:solidFill>
              </a:rPr>
              <a:t>освіти</a:t>
            </a:r>
            <a:r>
              <a:rPr lang="ru-RU" sz="2000" b="1" dirty="0">
                <a:solidFill>
                  <a:schemeClr val="tx1"/>
                </a:solidFill>
              </a:rPr>
              <a:t> </a:t>
            </a:r>
            <a:r>
              <a:rPr lang="ru-RU" sz="2000" b="1" dirty="0" err="1">
                <a:solidFill>
                  <a:schemeClr val="tx1"/>
                </a:solidFill>
              </a:rPr>
              <a:t>впроваджується</a:t>
            </a:r>
            <a:r>
              <a:rPr lang="ru-RU" sz="2000" b="1" dirty="0">
                <a:solidFill>
                  <a:schemeClr val="tx1"/>
                </a:solidFill>
              </a:rPr>
              <a:t> система </a:t>
            </a:r>
            <a:r>
              <a:rPr lang="ru-RU" sz="2000" b="1" dirty="0" err="1">
                <a:solidFill>
                  <a:schemeClr val="tx1"/>
                </a:solidFill>
              </a:rPr>
              <a:t>формувального</a:t>
            </a:r>
            <a:r>
              <a:rPr lang="ru-RU" sz="2000" b="1" dirty="0">
                <a:solidFill>
                  <a:schemeClr val="tx1"/>
                </a:solidFill>
              </a:rPr>
              <a:t> </a:t>
            </a:r>
            <a:r>
              <a:rPr lang="ru-RU" sz="2000" b="1" dirty="0" err="1">
                <a:solidFill>
                  <a:schemeClr val="tx1"/>
                </a:solidFill>
              </a:rPr>
              <a:t>оцінювання</a:t>
            </a:r>
            <a:r>
              <a:rPr lang="ru-RU" sz="2000" b="1" dirty="0">
                <a:solidFill>
                  <a:schemeClr val="tx1"/>
                </a:solidFill>
              </a:rPr>
              <a:t> </a:t>
            </a:r>
            <a:endParaRPr lang="uk-UA" sz="2000" b="1" dirty="0">
              <a:solidFill>
                <a:schemeClr val="tx1"/>
              </a:solidFill>
            </a:endParaRPr>
          </a:p>
        </p:txBody>
      </p:sp>
      <p:pic>
        <p:nvPicPr>
          <p:cNvPr id="2" name="Рисунок 1"/>
          <p:cNvPicPr>
            <a:picLocks noChangeAspect="1"/>
          </p:cNvPicPr>
          <p:nvPr/>
        </p:nvPicPr>
        <p:blipFill rotWithShape="1">
          <a:blip r:embed="rId2"/>
          <a:srcRect l="11970" t="27701" r="13983" b="25265"/>
          <a:stretch/>
        </p:blipFill>
        <p:spPr>
          <a:xfrm>
            <a:off x="1782304" y="929897"/>
            <a:ext cx="9694677" cy="4618496"/>
          </a:xfrm>
          <a:prstGeom prst="rect">
            <a:avLst/>
          </a:prstGeom>
        </p:spPr>
      </p:pic>
    </p:spTree>
    <p:extLst>
      <p:ext uri="{BB962C8B-B14F-4D97-AF65-F5344CB8AC3E}">
        <p14:creationId xmlns:p14="http://schemas.microsoft.com/office/powerpoint/2010/main" val="3319364131"/>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ru-RU" sz="2000" b="1" dirty="0">
                <a:solidFill>
                  <a:schemeClr val="tx1"/>
                </a:solidFill>
              </a:rPr>
              <a:t>2.2.2. У </a:t>
            </a:r>
            <a:r>
              <a:rPr lang="ru-RU" sz="2000" b="1" dirty="0" err="1">
                <a:solidFill>
                  <a:schemeClr val="tx1"/>
                </a:solidFill>
              </a:rPr>
              <a:t>закладі</a:t>
            </a:r>
            <a:r>
              <a:rPr lang="ru-RU" sz="2000" b="1" dirty="0">
                <a:solidFill>
                  <a:schemeClr val="tx1"/>
                </a:solidFill>
              </a:rPr>
              <a:t> </a:t>
            </a:r>
            <a:r>
              <a:rPr lang="ru-RU" sz="2000" b="1" dirty="0" err="1">
                <a:solidFill>
                  <a:schemeClr val="tx1"/>
                </a:solidFill>
              </a:rPr>
              <a:t>освіти</a:t>
            </a:r>
            <a:r>
              <a:rPr lang="ru-RU" sz="2000" b="1" dirty="0">
                <a:solidFill>
                  <a:schemeClr val="tx1"/>
                </a:solidFill>
              </a:rPr>
              <a:t> </a:t>
            </a:r>
            <a:r>
              <a:rPr lang="ru-RU" sz="2000" b="1" dirty="0" err="1">
                <a:solidFill>
                  <a:schemeClr val="tx1"/>
                </a:solidFill>
              </a:rPr>
              <a:t>впроваджується</a:t>
            </a:r>
            <a:r>
              <a:rPr lang="ru-RU" sz="2000" b="1" dirty="0">
                <a:solidFill>
                  <a:schemeClr val="tx1"/>
                </a:solidFill>
              </a:rPr>
              <a:t> система </a:t>
            </a:r>
            <a:r>
              <a:rPr lang="ru-RU" sz="2000" b="1" dirty="0" err="1">
                <a:solidFill>
                  <a:schemeClr val="tx1"/>
                </a:solidFill>
              </a:rPr>
              <a:t>формувального</a:t>
            </a:r>
            <a:r>
              <a:rPr lang="ru-RU" sz="2000" b="1" dirty="0">
                <a:solidFill>
                  <a:schemeClr val="tx1"/>
                </a:solidFill>
              </a:rPr>
              <a:t> </a:t>
            </a:r>
            <a:r>
              <a:rPr lang="ru-RU" sz="2000" b="1" dirty="0" err="1">
                <a:solidFill>
                  <a:schemeClr val="tx1"/>
                </a:solidFill>
              </a:rPr>
              <a:t>оцінювання</a:t>
            </a:r>
            <a:r>
              <a:rPr lang="ru-RU" sz="2000" b="1" dirty="0">
                <a:solidFill>
                  <a:schemeClr val="tx1"/>
                </a:solidFill>
              </a:rPr>
              <a:t> </a:t>
            </a:r>
            <a:endParaRPr lang="uk-UA" sz="2000" b="1" dirty="0">
              <a:solidFill>
                <a:schemeClr val="tx1"/>
              </a:solidFill>
            </a:endParaRPr>
          </a:p>
        </p:txBody>
      </p:sp>
      <p:pic>
        <p:nvPicPr>
          <p:cNvPr id="3" name="Рисунок 2"/>
          <p:cNvPicPr>
            <a:picLocks noChangeAspect="1"/>
          </p:cNvPicPr>
          <p:nvPr/>
        </p:nvPicPr>
        <p:blipFill rotWithShape="1">
          <a:blip r:embed="rId2"/>
          <a:srcRect l="11971" t="38294" r="13665" b="20392"/>
          <a:stretch/>
        </p:blipFill>
        <p:spPr>
          <a:xfrm>
            <a:off x="1782305" y="1022888"/>
            <a:ext cx="10266075" cy="4277532"/>
          </a:xfrm>
          <a:prstGeom prst="rect">
            <a:avLst/>
          </a:prstGeom>
        </p:spPr>
      </p:pic>
    </p:spTree>
    <p:extLst>
      <p:ext uri="{BB962C8B-B14F-4D97-AF65-F5344CB8AC3E}">
        <p14:creationId xmlns:p14="http://schemas.microsoft.com/office/powerpoint/2010/main" val="3108059614"/>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ru-RU" sz="2000" b="1" dirty="0">
                <a:solidFill>
                  <a:schemeClr val="tx1"/>
                </a:solidFill>
              </a:rPr>
              <a:t>2.2.2. У </a:t>
            </a:r>
            <a:r>
              <a:rPr lang="ru-RU" sz="2000" b="1" dirty="0" err="1">
                <a:solidFill>
                  <a:schemeClr val="tx1"/>
                </a:solidFill>
              </a:rPr>
              <a:t>закладі</a:t>
            </a:r>
            <a:r>
              <a:rPr lang="ru-RU" sz="2000" b="1" dirty="0">
                <a:solidFill>
                  <a:schemeClr val="tx1"/>
                </a:solidFill>
              </a:rPr>
              <a:t> </a:t>
            </a:r>
            <a:r>
              <a:rPr lang="ru-RU" sz="2000" b="1" dirty="0" err="1">
                <a:solidFill>
                  <a:schemeClr val="tx1"/>
                </a:solidFill>
              </a:rPr>
              <a:t>освіти</a:t>
            </a:r>
            <a:r>
              <a:rPr lang="ru-RU" sz="2000" b="1" dirty="0">
                <a:solidFill>
                  <a:schemeClr val="tx1"/>
                </a:solidFill>
              </a:rPr>
              <a:t> </a:t>
            </a:r>
            <a:r>
              <a:rPr lang="ru-RU" sz="2000" b="1" dirty="0" err="1">
                <a:solidFill>
                  <a:schemeClr val="tx1"/>
                </a:solidFill>
              </a:rPr>
              <a:t>впроваджується</a:t>
            </a:r>
            <a:r>
              <a:rPr lang="ru-RU" sz="2000" b="1" dirty="0">
                <a:solidFill>
                  <a:schemeClr val="tx1"/>
                </a:solidFill>
              </a:rPr>
              <a:t> система </a:t>
            </a:r>
            <a:r>
              <a:rPr lang="ru-RU" sz="2000" b="1" dirty="0" err="1">
                <a:solidFill>
                  <a:schemeClr val="tx1"/>
                </a:solidFill>
              </a:rPr>
              <a:t>формувального</a:t>
            </a:r>
            <a:r>
              <a:rPr lang="ru-RU" sz="2000" b="1" dirty="0">
                <a:solidFill>
                  <a:schemeClr val="tx1"/>
                </a:solidFill>
              </a:rPr>
              <a:t> </a:t>
            </a:r>
            <a:r>
              <a:rPr lang="ru-RU" sz="2000" b="1" dirty="0" err="1">
                <a:solidFill>
                  <a:schemeClr val="tx1"/>
                </a:solidFill>
              </a:rPr>
              <a:t>оцінювання</a:t>
            </a:r>
            <a:r>
              <a:rPr lang="ru-RU" sz="2000" b="1" dirty="0">
                <a:solidFill>
                  <a:schemeClr val="tx1"/>
                </a:solidFill>
              </a:rPr>
              <a:t> </a:t>
            </a:r>
            <a:endParaRPr lang="uk-UA" sz="2000" b="1" dirty="0">
              <a:solidFill>
                <a:schemeClr val="tx1"/>
              </a:solidFill>
            </a:endParaRPr>
          </a:p>
        </p:txBody>
      </p:sp>
      <p:pic>
        <p:nvPicPr>
          <p:cNvPr id="2" name="Рисунок 1"/>
          <p:cNvPicPr>
            <a:picLocks noChangeAspect="1"/>
          </p:cNvPicPr>
          <p:nvPr/>
        </p:nvPicPr>
        <p:blipFill rotWithShape="1">
          <a:blip r:embed="rId2"/>
          <a:srcRect l="12288" t="35964" r="13825" b="12341"/>
          <a:stretch/>
        </p:blipFill>
        <p:spPr>
          <a:xfrm>
            <a:off x="1782305" y="1084881"/>
            <a:ext cx="8831172" cy="4633994"/>
          </a:xfrm>
          <a:prstGeom prst="rect">
            <a:avLst/>
          </a:prstGeom>
        </p:spPr>
      </p:pic>
    </p:spTree>
    <p:extLst>
      <p:ext uri="{BB962C8B-B14F-4D97-AF65-F5344CB8AC3E}">
        <p14:creationId xmlns:p14="http://schemas.microsoft.com/office/powerpoint/2010/main" val="354311786"/>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ru-RU" sz="2000" b="1" dirty="0">
                <a:solidFill>
                  <a:schemeClr val="tx1"/>
                </a:solidFill>
              </a:rPr>
              <a:t>2.2.2. У </a:t>
            </a:r>
            <a:r>
              <a:rPr lang="ru-RU" sz="2000" b="1" dirty="0" err="1">
                <a:solidFill>
                  <a:schemeClr val="tx1"/>
                </a:solidFill>
              </a:rPr>
              <a:t>закладі</a:t>
            </a:r>
            <a:r>
              <a:rPr lang="ru-RU" sz="2000" b="1" dirty="0">
                <a:solidFill>
                  <a:schemeClr val="tx1"/>
                </a:solidFill>
              </a:rPr>
              <a:t> </a:t>
            </a:r>
            <a:r>
              <a:rPr lang="ru-RU" sz="2000" b="1" dirty="0" err="1">
                <a:solidFill>
                  <a:schemeClr val="tx1"/>
                </a:solidFill>
              </a:rPr>
              <a:t>освіти</a:t>
            </a:r>
            <a:r>
              <a:rPr lang="ru-RU" sz="2000" b="1" dirty="0">
                <a:solidFill>
                  <a:schemeClr val="tx1"/>
                </a:solidFill>
              </a:rPr>
              <a:t> </a:t>
            </a:r>
            <a:r>
              <a:rPr lang="ru-RU" sz="2000" b="1" dirty="0" err="1">
                <a:solidFill>
                  <a:schemeClr val="tx1"/>
                </a:solidFill>
              </a:rPr>
              <a:t>впроваджується</a:t>
            </a:r>
            <a:r>
              <a:rPr lang="ru-RU" sz="2000" b="1" dirty="0">
                <a:solidFill>
                  <a:schemeClr val="tx1"/>
                </a:solidFill>
              </a:rPr>
              <a:t> система </a:t>
            </a:r>
            <a:r>
              <a:rPr lang="ru-RU" sz="2000" b="1" dirty="0" err="1">
                <a:solidFill>
                  <a:schemeClr val="tx1"/>
                </a:solidFill>
              </a:rPr>
              <a:t>формувального</a:t>
            </a:r>
            <a:r>
              <a:rPr lang="ru-RU" sz="2000" b="1" dirty="0">
                <a:solidFill>
                  <a:schemeClr val="tx1"/>
                </a:solidFill>
              </a:rPr>
              <a:t> </a:t>
            </a:r>
            <a:r>
              <a:rPr lang="ru-RU" sz="2000" b="1" dirty="0" err="1">
                <a:solidFill>
                  <a:schemeClr val="tx1"/>
                </a:solidFill>
              </a:rPr>
              <a:t>оцінювання</a:t>
            </a:r>
            <a:r>
              <a:rPr lang="ru-RU" sz="2000" b="1" dirty="0">
                <a:solidFill>
                  <a:schemeClr val="tx1"/>
                </a:solidFill>
              </a:rPr>
              <a:t> </a:t>
            </a:r>
            <a:endParaRPr lang="uk-UA" sz="2000" b="1" dirty="0">
              <a:solidFill>
                <a:schemeClr val="tx1"/>
              </a:solidFill>
            </a:endParaRPr>
          </a:p>
        </p:txBody>
      </p:sp>
      <p:graphicFrame>
        <p:nvGraphicFramePr>
          <p:cNvPr id="3" name="Таблиця 2"/>
          <p:cNvGraphicFramePr>
            <a:graphicFrameLocks noGrp="1"/>
          </p:cNvGraphicFramePr>
          <p:nvPr>
            <p:extLst>
              <p:ext uri="{D42A27DB-BD31-4B8C-83A1-F6EECF244321}">
                <p14:modId xmlns:p14="http://schemas.microsoft.com/office/powerpoint/2010/main" val="1371994204"/>
              </p:ext>
            </p:extLst>
          </p:nvPr>
        </p:nvGraphicFramePr>
        <p:xfrm>
          <a:off x="1782305" y="878238"/>
          <a:ext cx="9732937" cy="4782249"/>
        </p:xfrm>
        <a:graphic>
          <a:graphicData uri="http://schemas.openxmlformats.org/drawingml/2006/table">
            <a:tbl>
              <a:tblPr bandRow="1">
                <a:tableStyleId>{5C22544A-7EE6-4342-B048-85BDC9FD1C3A}</a:tableStyleId>
              </a:tblPr>
              <a:tblGrid>
                <a:gridCol w="2603715"/>
                <a:gridCol w="2557221"/>
                <a:gridCol w="2138298"/>
                <a:gridCol w="2433703"/>
              </a:tblGrid>
              <a:tr h="225056">
                <a:tc gridSpan="4">
                  <a:txBody>
                    <a:bodyPr/>
                    <a:lstStyle/>
                    <a:p>
                      <a:pPr algn="ctr">
                        <a:lnSpc>
                          <a:spcPct val="107000"/>
                        </a:lnSpc>
                        <a:spcAft>
                          <a:spcPts val="0"/>
                        </a:spcAft>
                      </a:pPr>
                      <a:r>
                        <a:rPr lang="uk-UA" sz="1400" dirty="0">
                          <a:effectLst/>
                        </a:rPr>
                        <a:t>2.2. Застосування внутрішнього моніторингу, що передбачає систематичне відстеження та коригування результатів навчання кожного здобувача освіти</a:t>
                      </a:r>
                      <a:endParaRPr lang="uk-UA" sz="1400" dirty="0">
                        <a:effectLst/>
                        <a:latin typeface="Calibri" panose="020F0502020204030204" pitchFamily="34" charset="0"/>
                        <a:ea typeface="Calibri" panose="020F0502020204030204" pitchFamily="34" charset="0"/>
                        <a:cs typeface="Calibri" panose="020F0502020204030204" pitchFamily="34" charset="0"/>
                      </a:endParaRPr>
                    </a:p>
                  </a:txBody>
                  <a:tcPr marL="36806" marR="36806" marT="0" marB="0" anchor="ctr"/>
                </a:tc>
                <a:tc hMerge="1">
                  <a:txBody>
                    <a:bodyPr/>
                    <a:lstStyle/>
                    <a:p>
                      <a:endParaRPr lang="uk-UA"/>
                    </a:p>
                  </a:txBody>
                  <a:tcPr/>
                </a:tc>
                <a:tc hMerge="1">
                  <a:txBody>
                    <a:bodyPr/>
                    <a:lstStyle/>
                    <a:p>
                      <a:endParaRPr lang="uk-UA"/>
                    </a:p>
                  </a:txBody>
                  <a:tcPr/>
                </a:tc>
                <a:tc hMerge="1">
                  <a:txBody>
                    <a:bodyPr/>
                    <a:lstStyle/>
                    <a:p>
                      <a:endParaRPr lang="uk-UA"/>
                    </a:p>
                  </a:txBody>
                  <a:tcPr/>
                </a:tc>
              </a:tr>
              <a:tr h="1672010">
                <a:tc>
                  <a:txBody>
                    <a:bodyPr/>
                    <a:lstStyle/>
                    <a:p>
                      <a:pPr>
                        <a:lnSpc>
                          <a:spcPct val="107000"/>
                        </a:lnSpc>
                        <a:spcAft>
                          <a:spcPts val="0"/>
                        </a:spcAft>
                      </a:pPr>
                      <a:r>
                        <a:rPr lang="uk-UA" sz="1400" dirty="0">
                          <a:effectLst/>
                        </a:rPr>
                        <a:t>2.2.2. Впроваджена система формувального оцінювання сприяє особистісному поступу здобувачів освіти, формує у них позитивну самооцінку. Переважна більшість вчителів використовують у своїй роботі формувальне оцінювання (відстежують особистісний поступ здобувачів освіти, формують у них позитивну самооцінку, відзначають досягнення, підтримують бажання навчатися, запобігають побоюванням помилитися)</a:t>
                      </a:r>
                    </a:p>
                    <a:p>
                      <a:pPr>
                        <a:lnSpc>
                          <a:spcPct val="107000"/>
                        </a:lnSpc>
                        <a:spcAft>
                          <a:spcPts val="0"/>
                        </a:spcAft>
                      </a:pPr>
                      <a:r>
                        <a:rPr lang="uk-UA" sz="1400" dirty="0">
                          <a:effectLst/>
                        </a:rPr>
                        <a:t> </a:t>
                      </a:r>
                      <a:endParaRPr lang="uk-UA" sz="1400" dirty="0">
                        <a:effectLst/>
                        <a:latin typeface="Calibri" panose="020F0502020204030204" pitchFamily="34" charset="0"/>
                        <a:ea typeface="Calibri" panose="020F0502020204030204" pitchFamily="34" charset="0"/>
                        <a:cs typeface="Calibri" panose="020F0502020204030204" pitchFamily="34" charset="0"/>
                      </a:endParaRPr>
                    </a:p>
                  </a:txBody>
                  <a:tcPr marL="36806" marR="36806" marT="0" marB="0"/>
                </a:tc>
                <a:tc>
                  <a:txBody>
                    <a:bodyPr/>
                    <a:lstStyle/>
                    <a:p>
                      <a:pPr>
                        <a:lnSpc>
                          <a:spcPct val="107000"/>
                        </a:lnSpc>
                        <a:spcAft>
                          <a:spcPts val="0"/>
                        </a:spcAft>
                      </a:pPr>
                      <a:r>
                        <a:rPr lang="uk-UA" sz="1400" dirty="0">
                          <a:effectLst/>
                        </a:rPr>
                        <a:t>2.2.2. Впроваджена система формувального оцінювання сприяє особистісному поступу здобувачів освіти. Більшість учителів використовують у своїй роботі формувальне оцінювання, відстежують особистісний поступ здобувачів освіти, формують у них позитивну самооцінку, відзначають досягнення, підтримують бажання навчатися, запобігають побоюванням помилитися</a:t>
                      </a:r>
                      <a:endParaRPr lang="uk-UA" sz="1400" dirty="0">
                        <a:effectLst/>
                        <a:latin typeface="Calibri" panose="020F0502020204030204" pitchFamily="34" charset="0"/>
                        <a:ea typeface="Calibri" panose="020F0502020204030204" pitchFamily="34" charset="0"/>
                        <a:cs typeface="Calibri" panose="020F0502020204030204" pitchFamily="34" charset="0"/>
                      </a:endParaRPr>
                    </a:p>
                  </a:txBody>
                  <a:tcPr marL="36806" marR="36806" marT="0" marB="0"/>
                </a:tc>
                <a:tc>
                  <a:txBody>
                    <a:bodyPr/>
                    <a:lstStyle/>
                    <a:p>
                      <a:pPr>
                        <a:lnSpc>
                          <a:spcPct val="107000"/>
                        </a:lnSpc>
                        <a:spcAft>
                          <a:spcPts val="0"/>
                        </a:spcAft>
                      </a:pPr>
                      <a:r>
                        <a:rPr lang="uk-UA" sz="1400" dirty="0">
                          <a:effectLst/>
                        </a:rPr>
                        <a:t>2.2.2. Окремі вчителі використовують у своїй роботі формувальне оцінювання (відстежують особистісний поступ здобувачів освіти, формують у них позитивну самооцінку, відзначають досягнення, підтримують бажання навчатися, запобігають побоюванням помилитися)</a:t>
                      </a:r>
                      <a:endParaRPr lang="uk-UA" sz="1400" dirty="0">
                        <a:effectLst/>
                        <a:latin typeface="Calibri" panose="020F0502020204030204" pitchFamily="34" charset="0"/>
                        <a:ea typeface="Calibri" panose="020F0502020204030204" pitchFamily="34" charset="0"/>
                        <a:cs typeface="Calibri" panose="020F0502020204030204" pitchFamily="34" charset="0"/>
                      </a:endParaRPr>
                    </a:p>
                  </a:txBody>
                  <a:tcPr marL="36806" marR="36806" marT="0" marB="0"/>
                </a:tc>
                <a:tc>
                  <a:txBody>
                    <a:bodyPr/>
                    <a:lstStyle/>
                    <a:p>
                      <a:pPr>
                        <a:lnSpc>
                          <a:spcPct val="107000"/>
                        </a:lnSpc>
                        <a:spcAft>
                          <a:spcPts val="0"/>
                        </a:spcAft>
                      </a:pPr>
                      <a:r>
                        <a:rPr lang="uk-UA" sz="1400" dirty="0">
                          <a:effectLst/>
                        </a:rPr>
                        <a:t>2.2.2. Учителі не використовують у своїй роботі формувальне оцінювання (не відстежують особистісний поступ здобувачів освіти, формують у них позитивну самооцінку, не відзначають досягнення, не підтримують бажання навчатися, не запобігають побоюванням помилитися)</a:t>
                      </a:r>
                      <a:endParaRPr lang="uk-UA" sz="1400" dirty="0">
                        <a:effectLst/>
                        <a:latin typeface="Calibri" panose="020F0502020204030204" pitchFamily="34" charset="0"/>
                        <a:ea typeface="Calibri" panose="020F0502020204030204" pitchFamily="34" charset="0"/>
                        <a:cs typeface="Calibri" panose="020F0502020204030204" pitchFamily="34" charset="0"/>
                      </a:endParaRPr>
                    </a:p>
                  </a:txBody>
                  <a:tcPr marL="36806" marR="36806" marT="0" marB="0"/>
                </a:tc>
              </a:tr>
            </a:tbl>
          </a:graphicData>
        </a:graphic>
      </p:graphicFrame>
      <p:sp>
        <p:nvSpPr>
          <p:cNvPr id="5" name="Прямокутник 4"/>
          <p:cNvSpPr/>
          <p:nvPr/>
        </p:nvSpPr>
        <p:spPr>
          <a:xfrm>
            <a:off x="2417736" y="5660487"/>
            <a:ext cx="8167607" cy="461665"/>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критерієм 2.2.2 – ІІІ (вимагає покращення)</a:t>
            </a:r>
            <a:endParaRPr lang="uk-UA" sz="2400" dirty="0"/>
          </a:p>
        </p:txBody>
      </p:sp>
      <p:sp>
        <p:nvSpPr>
          <p:cNvPr id="6" name="Прямокутник 5"/>
          <p:cNvSpPr/>
          <p:nvPr/>
        </p:nvSpPr>
        <p:spPr>
          <a:xfrm>
            <a:off x="2417735" y="6122152"/>
            <a:ext cx="8167607" cy="461665"/>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вимогою 2.2 – ІІ (достатній)</a:t>
            </a:r>
            <a:endParaRPr lang="uk-UA" sz="2400" dirty="0"/>
          </a:p>
        </p:txBody>
      </p:sp>
    </p:spTree>
    <p:extLst>
      <p:ext uri="{BB962C8B-B14F-4D97-AF65-F5344CB8AC3E}">
        <p14:creationId xmlns:p14="http://schemas.microsoft.com/office/powerpoint/2010/main" val="2363578055"/>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6"/>
            <a:ext cx="10228882" cy="1127199"/>
          </a:xfrm>
        </p:spPr>
        <p:txBody>
          <a:bodyPr>
            <a:normAutofit/>
          </a:bodyPr>
          <a:lstStyle/>
          <a:p>
            <a:r>
              <a:rPr lang="uk-UA" sz="2000" b="1" dirty="0"/>
              <a:t>Вимога 2.3. Спрямованість системи оцінювання на формування у здобувачів освіти відповідальності за результати свого навчання, здатності до </a:t>
            </a:r>
            <a:r>
              <a:rPr lang="uk-UA" sz="2000" b="1" dirty="0" err="1"/>
              <a:t>самооцінювання</a:t>
            </a:r>
            <a:endParaRPr lang="uk-UA" sz="2400" dirty="0"/>
          </a:p>
        </p:txBody>
      </p:sp>
      <p:sp>
        <p:nvSpPr>
          <p:cNvPr id="5" name="Округлений прямокутник 4"/>
          <p:cNvSpPr/>
          <p:nvPr/>
        </p:nvSpPr>
        <p:spPr>
          <a:xfrm>
            <a:off x="1782305" y="1580827"/>
            <a:ext cx="3270142" cy="3037619"/>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2.3.1. Заклад освіти сприяє формуванню у здобувачів освіти відповідального ставлення до результатів навчання</a:t>
            </a:r>
          </a:p>
        </p:txBody>
      </p:sp>
      <p:sp>
        <p:nvSpPr>
          <p:cNvPr id="6" name="Округлений прямокутник 5"/>
          <p:cNvSpPr/>
          <p:nvPr/>
        </p:nvSpPr>
        <p:spPr>
          <a:xfrm>
            <a:off x="7370115" y="1580827"/>
            <a:ext cx="3268800" cy="3037698"/>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t>2.3.2. Заклад освіти забезпечує </a:t>
            </a:r>
            <a:r>
              <a:rPr lang="uk-UA" dirty="0" err="1"/>
              <a:t>самооцінювання</a:t>
            </a:r>
            <a:r>
              <a:rPr lang="uk-UA" dirty="0"/>
              <a:t> та </a:t>
            </a:r>
            <a:r>
              <a:rPr lang="uk-UA" dirty="0" err="1"/>
              <a:t>взаємооцінювання</a:t>
            </a:r>
            <a:r>
              <a:rPr lang="uk-UA" dirty="0"/>
              <a:t> здобувачів освіти</a:t>
            </a:r>
          </a:p>
        </p:txBody>
      </p:sp>
    </p:spTree>
    <p:extLst>
      <p:ext uri="{BB962C8B-B14F-4D97-AF65-F5344CB8AC3E}">
        <p14:creationId xmlns:p14="http://schemas.microsoft.com/office/powerpoint/2010/main" val="614769950"/>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ru-RU" sz="2000" b="1" dirty="0">
                <a:solidFill>
                  <a:schemeClr val="tx1"/>
                </a:solidFill>
              </a:rPr>
              <a:t>2.3.1. Заклад </a:t>
            </a:r>
            <a:r>
              <a:rPr lang="ru-RU" sz="2000" b="1" dirty="0" err="1">
                <a:solidFill>
                  <a:schemeClr val="tx1"/>
                </a:solidFill>
              </a:rPr>
              <a:t>освіти</a:t>
            </a:r>
            <a:r>
              <a:rPr lang="ru-RU" sz="2000" b="1" dirty="0">
                <a:solidFill>
                  <a:schemeClr val="tx1"/>
                </a:solidFill>
              </a:rPr>
              <a:t> </a:t>
            </a:r>
            <a:r>
              <a:rPr lang="ru-RU" sz="2000" b="1" dirty="0" err="1">
                <a:solidFill>
                  <a:schemeClr val="tx1"/>
                </a:solidFill>
              </a:rPr>
              <a:t>сприяє</a:t>
            </a:r>
            <a:r>
              <a:rPr lang="ru-RU" sz="2000" b="1" dirty="0">
                <a:solidFill>
                  <a:schemeClr val="tx1"/>
                </a:solidFill>
              </a:rPr>
              <a:t> </a:t>
            </a:r>
            <a:r>
              <a:rPr lang="ru-RU" sz="2000" b="1" dirty="0" err="1">
                <a:solidFill>
                  <a:schemeClr val="tx1"/>
                </a:solidFill>
              </a:rPr>
              <a:t>формуванню</a:t>
            </a:r>
            <a:r>
              <a:rPr lang="ru-RU" sz="2000" b="1" dirty="0">
                <a:solidFill>
                  <a:schemeClr val="tx1"/>
                </a:solidFill>
              </a:rPr>
              <a:t> у </a:t>
            </a:r>
            <a:r>
              <a:rPr lang="ru-RU" sz="2000" b="1" dirty="0" err="1">
                <a:solidFill>
                  <a:schemeClr val="tx1"/>
                </a:solidFill>
              </a:rPr>
              <a:t>здобувачів</a:t>
            </a:r>
            <a:r>
              <a:rPr lang="ru-RU" sz="2000" b="1" dirty="0">
                <a:solidFill>
                  <a:schemeClr val="tx1"/>
                </a:solidFill>
              </a:rPr>
              <a:t> </a:t>
            </a:r>
            <a:r>
              <a:rPr lang="ru-RU" sz="2000" b="1" dirty="0" err="1">
                <a:solidFill>
                  <a:schemeClr val="tx1"/>
                </a:solidFill>
              </a:rPr>
              <a:t>освіти</a:t>
            </a:r>
            <a:r>
              <a:rPr lang="ru-RU" sz="2000" b="1" dirty="0">
                <a:solidFill>
                  <a:schemeClr val="tx1"/>
                </a:solidFill>
              </a:rPr>
              <a:t> </a:t>
            </a:r>
            <a:r>
              <a:rPr lang="ru-RU" sz="2000" b="1" dirty="0" err="1">
                <a:solidFill>
                  <a:schemeClr val="tx1"/>
                </a:solidFill>
              </a:rPr>
              <a:t>відповідального</a:t>
            </a:r>
            <a:r>
              <a:rPr lang="ru-RU" sz="2000" b="1" dirty="0">
                <a:solidFill>
                  <a:schemeClr val="tx1"/>
                </a:solidFill>
              </a:rPr>
              <a:t> </a:t>
            </a:r>
            <a:r>
              <a:rPr lang="ru-RU" sz="2000" b="1" dirty="0" err="1">
                <a:solidFill>
                  <a:schemeClr val="tx1"/>
                </a:solidFill>
              </a:rPr>
              <a:t>ставлення</a:t>
            </a:r>
            <a:r>
              <a:rPr lang="ru-RU" sz="2000" b="1" dirty="0">
                <a:solidFill>
                  <a:schemeClr val="tx1"/>
                </a:solidFill>
              </a:rPr>
              <a:t> до </a:t>
            </a:r>
            <a:r>
              <a:rPr lang="ru-RU" sz="2000" b="1" dirty="0" err="1">
                <a:solidFill>
                  <a:schemeClr val="tx1"/>
                </a:solidFill>
              </a:rPr>
              <a:t>результатів</a:t>
            </a:r>
            <a:r>
              <a:rPr lang="ru-RU" sz="2000" b="1" dirty="0">
                <a:solidFill>
                  <a:schemeClr val="tx1"/>
                </a:solidFill>
              </a:rPr>
              <a:t> </a:t>
            </a:r>
            <a:r>
              <a:rPr lang="ru-RU" sz="2000" b="1" dirty="0" err="1">
                <a:solidFill>
                  <a:schemeClr val="tx1"/>
                </a:solidFill>
              </a:rPr>
              <a:t>навчання</a:t>
            </a:r>
            <a:endParaRPr lang="uk-UA" sz="2000" b="1" dirty="0">
              <a:solidFill>
                <a:schemeClr val="tx1"/>
              </a:solidFill>
            </a:endParaRPr>
          </a:p>
        </p:txBody>
      </p:sp>
      <p:sp>
        <p:nvSpPr>
          <p:cNvPr id="7" name="Прямокутник 6"/>
          <p:cNvSpPr/>
          <p:nvPr/>
        </p:nvSpPr>
        <p:spPr>
          <a:xfrm>
            <a:off x="1782305" y="1193369"/>
            <a:ext cx="9082007" cy="5262979"/>
          </a:xfrm>
          <a:prstGeom prst="rect">
            <a:avLst/>
          </a:prstGeom>
        </p:spPr>
        <p:txBody>
          <a:bodyPr wrap="square">
            <a:spAutoFit/>
          </a:bodyPr>
          <a:lstStyle/>
          <a:p>
            <a:r>
              <a:rPr lang="uk-UA" sz="2400" dirty="0" smtClean="0">
                <a:effectLst/>
                <a:latin typeface="Times New Roman" panose="02020603050405020304" pitchFamily="18" charset="0"/>
                <a:ea typeface="Times New Roman" panose="02020603050405020304" pitchFamily="18" charset="0"/>
              </a:rPr>
              <a:t>Аналіз результатів анкетування педагогічних працівників свідчить про те, що педагоги надають підтримку здобувачам освіти у навчанні: </a:t>
            </a:r>
          </a:p>
          <a:p>
            <a:pPr marL="342900" indent="-342900">
              <a:buFont typeface="Arial" panose="020B0604020202020204" pitchFamily="34" charset="0"/>
              <a:buChar char="•"/>
            </a:pPr>
            <a:r>
              <a:rPr lang="uk-UA" sz="2400" dirty="0" smtClean="0">
                <a:effectLst/>
                <a:latin typeface="Times New Roman" panose="02020603050405020304" pitchFamily="18" charset="0"/>
                <a:ea typeface="Times New Roman" panose="02020603050405020304" pitchFamily="18" charset="0"/>
              </a:rPr>
              <a:t>обговорюють проблемні питання та ситуації; </a:t>
            </a:r>
          </a:p>
          <a:p>
            <a:pPr marL="342900" indent="-342900">
              <a:buFont typeface="Arial" panose="020B0604020202020204" pitchFamily="34" charset="0"/>
              <a:buChar char="•"/>
            </a:pPr>
            <a:r>
              <a:rPr lang="uk-UA" sz="2400" dirty="0" smtClean="0">
                <a:effectLst/>
                <a:latin typeface="Times New Roman" panose="02020603050405020304" pitchFamily="18" charset="0"/>
                <a:ea typeface="Times New Roman" panose="02020603050405020304" pitchFamily="18" charset="0"/>
              </a:rPr>
              <a:t>індивідуальна допомога; </a:t>
            </a:r>
          </a:p>
          <a:p>
            <a:pPr marL="342900" indent="-342900">
              <a:buFont typeface="Arial" panose="020B0604020202020204" pitchFamily="34" charset="0"/>
              <a:buChar char="•"/>
            </a:pPr>
            <a:r>
              <a:rPr lang="uk-UA" sz="2400" dirty="0" smtClean="0">
                <a:effectLst/>
                <a:latin typeface="Times New Roman" panose="02020603050405020304" pitchFamily="18" charset="0"/>
                <a:ea typeface="Times New Roman" panose="02020603050405020304" pitchFamily="18" charset="0"/>
              </a:rPr>
              <a:t>наводять приклади, як можна набуті знання застосувати в реальному житті; </a:t>
            </a:r>
          </a:p>
          <a:p>
            <a:pPr marL="342900" indent="-342900">
              <a:buFont typeface="Arial" panose="020B0604020202020204" pitchFamily="34" charset="0"/>
              <a:buChar char="•"/>
            </a:pPr>
            <a:r>
              <a:rPr lang="uk-UA" sz="2400" dirty="0" smtClean="0">
                <a:effectLst/>
                <a:latin typeface="Times New Roman" panose="02020603050405020304" pitchFamily="18" charset="0"/>
                <a:ea typeface="Times New Roman" panose="02020603050405020304" pitchFamily="18" charset="0"/>
              </a:rPr>
              <a:t>індивідуальні консультації учням при потребі;</a:t>
            </a:r>
          </a:p>
          <a:p>
            <a:pPr marL="342900" indent="-342900">
              <a:buFont typeface="Arial" panose="020B0604020202020204" pitchFamily="34" charset="0"/>
              <a:buChar char="•"/>
            </a:pPr>
            <a:r>
              <a:rPr lang="uk-UA" sz="2400" dirty="0" smtClean="0">
                <a:effectLst/>
                <a:latin typeface="Times New Roman" panose="02020603050405020304" pitchFamily="18" charset="0"/>
                <a:ea typeface="Times New Roman" panose="02020603050405020304" pitchFamily="18" charset="0"/>
              </a:rPr>
              <a:t>корисні посилання на Інтернет-ресурси; </a:t>
            </a:r>
          </a:p>
          <a:p>
            <a:pPr marL="342900" indent="-342900">
              <a:buFont typeface="Arial" panose="020B0604020202020204" pitchFamily="34" charset="0"/>
              <a:buChar char="•"/>
            </a:pPr>
            <a:r>
              <a:rPr lang="uk-UA" sz="2400" dirty="0" smtClean="0">
                <a:effectLst/>
                <a:latin typeface="Times New Roman" panose="02020603050405020304" pitchFamily="18" charset="0"/>
                <a:ea typeface="Times New Roman" panose="02020603050405020304" pitchFamily="18" charset="0"/>
              </a:rPr>
              <a:t>створення ситуації успіху; </a:t>
            </a:r>
          </a:p>
          <a:p>
            <a:pPr marL="342900" indent="-342900">
              <a:buFont typeface="Arial" panose="020B0604020202020204" pitchFamily="34" charset="0"/>
              <a:buChar char="•"/>
            </a:pPr>
            <a:r>
              <a:rPr lang="uk-UA" sz="2400" dirty="0" smtClean="0">
                <a:effectLst/>
                <a:latin typeface="Times New Roman" panose="02020603050405020304" pitchFamily="18" charset="0"/>
                <a:ea typeface="Times New Roman" panose="02020603050405020304" pitchFamily="18" charset="0"/>
              </a:rPr>
              <a:t>психологічну підтримку здобувачам освіти в їхньому навчанні;</a:t>
            </a:r>
          </a:p>
          <a:p>
            <a:pPr marL="342900" indent="-342900">
              <a:buFont typeface="Arial" panose="020B0604020202020204" pitchFamily="34" charset="0"/>
              <a:buChar char="•"/>
            </a:pPr>
            <a:r>
              <a:rPr lang="uk-UA" sz="2400" dirty="0" smtClean="0">
                <a:effectLst/>
                <a:latin typeface="Times New Roman" panose="02020603050405020304" pitchFamily="18" charset="0"/>
                <a:ea typeface="Times New Roman" panose="02020603050405020304" pitchFamily="18" charset="0"/>
              </a:rPr>
              <a:t>знання з </a:t>
            </a:r>
            <a:r>
              <a:rPr lang="uk-UA" sz="2400" dirty="0" err="1" smtClean="0">
                <a:effectLst/>
                <a:latin typeface="Times New Roman" panose="02020603050405020304" pitchFamily="18" charset="0"/>
                <a:ea typeface="Times New Roman" panose="02020603050405020304" pitchFamily="18" charset="0"/>
              </a:rPr>
              <a:t>медіаграмотності</a:t>
            </a:r>
            <a:r>
              <a:rPr lang="uk-UA" sz="2400" dirty="0" smtClean="0">
                <a:effectLst/>
                <a:latin typeface="Times New Roman" panose="02020603050405020304" pitchFamily="18" charset="0"/>
                <a:ea typeface="Times New Roman" panose="02020603050405020304" pitchFamily="18" charset="0"/>
              </a:rPr>
              <a:t>; </a:t>
            </a:r>
          </a:p>
          <a:p>
            <a:pPr marL="342900" indent="-342900">
              <a:buFont typeface="Arial" panose="020B0604020202020204" pitchFamily="34" charset="0"/>
              <a:buChar char="•"/>
            </a:pPr>
            <a:r>
              <a:rPr lang="uk-UA" sz="2400" dirty="0" smtClean="0">
                <a:effectLst/>
                <a:latin typeface="Times New Roman" panose="02020603050405020304" pitchFamily="18" charset="0"/>
                <a:ea typeface="Times New Roman" panose="02020603050405020304" pitchFamily="18" charset="0"/>
              </a:rPr>
              <a:t>стимулювання, заохочення, похвала; </a:t>
            </a:r>
          </a:p>
          <a:p>
            <a:pPr marL="342900" indent="-342900">
              <a:buFont typeface="Arial" panose="020B0604020202020204" pitchFamily="34" charset="0"/>
              <a:buChar char="•"/>
            </a:pPr>
            <a:r>
              <a:rPr lang="uk-UA" sz="2400" dirty="0" smtClean="0">
                <a:effectLst/>
                <a:latin typeface="Times New Roman" panose="02020603050405020304" pitchFamily="18" charset="0"/>
                <a:ea typeface="Times New Roman" panose="02020603050405020304" pitchFamily="18" charset="0"/>
              </a:rPr>
              <a:t>щоденна увага до кожного учня.</a:t>
            </a:r>
            <a:endParaRPr lang="uk-UA" sz="2400" dirty="0"/>
          </a:p>
        </p:txBody>
      </p:sp>
    </p:spTree>
    <p:extLst>
      <p:ext uri="{BB962C8B-B14F-4D97-AF65-F5344CB8AC3E}">
        <p14:creationId xmlns:p14="http://schemas.microsoft.com/office/powerpoint/2010/main" val="3522355670"/>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ru-RU" sz="2000" b="1" dirty="0">
                <a:solidFill>
                  <a:schemeClr val="tx1"/>
                </a:solidFill>
              </a:rPr>
              <a:t>2.3.1. Заклад </a:t>
            </a:r>
            <a:r>
              <a:rPr lang="ru-RU" sz="2000" b="1" dirty="0" err="1">
                <a:solidFill>
                  <a:schemeClr val="tx1"/>
                </a:solidFill>
              </a:rPr>
              <a:t>освіти</a:t>
            </a:r>
            <a:r>
              <a:rPr lang="ru-RU" sz="2000" b="1" dirty="0">
                <a:solidFill>
                  <a:schemeClr val="tx1"/>
                </a:solidFill>
              </a:rPr>
              <a:t> </a:t>
            </a:r>
            <a:r>
              <a:rPr lang="ru-RU" sz="2000" b="1" dirty="0" err="1">
                <a:solidFill>
                  <a:schemeClr val="tx1"/>
                </a:solidFill>
              </a:rPr>
              <a:t>сприяє</a:t>
            </a:r>
            <a:r>
              <a:rPr lang="ru-RU" sz="2000" b="1" dirty="0">
                <a:solidFill>
                  <a:schemeClr val="tx1"/>
                </a:solidFill>
              </a:rPr>
              <a:t> </a:t>
            </a:r>
            <a:r>
              <a:rPr lang="ru-RU" sz="2000" b="1" dirty="0" err="1">
                <a:solidFill>
                  <a:schemeClr val="tx1"/>
                </a:solidFill>
              </a:rPr>
              <a:t>формуванню</a:t>
            </a:r>
            <a:r>
              <a:rPr lang="ru-RU" sz="2000" b="1" dirty="0">
                <a:solidFill>
                  <a:schemeClr val="tx1"/>
                </a:solidFill>
              </a:rPr>
              <a:t> у </a:t>
            </a:r>
            <a:r>
              <a:rPr lang="ru-RU" sz="2000" b="1" dirty="0" err="1">
                <a:solidFill>
                  <a:schemeClr val="tx1"/>
                </a:solidFill>
              </a:rPr>
              <a:t>здобувачів</a:t>
            </a:r>
            <a:r>
              <a:rPr lang="ru-RU" sz="2000" b="1" dirty="0">
                <a:solidFill>
                  <a:schemeClr val="tx1"/>
                </a:solidFill>
              </a:rPr>
              <a:t> </a:t>
            </a:r>
            <a:r>
              <a:rPr lang="ru-RU" sz="2000" b="1" dirty="0" err="1">
                <a:solidFill>
                  <a:schemeClr val="tx1"/>
                </a:solidFill>
              </a:rPr>
              <a:t>освіти</a:t>
            </a:r>
            <a:r>
              <a:rPr lang="ru-RU" sz="2000" b="1" dirty="0">
                <a:solidFill>
                  <a:schemeClr val="tx1"/>
                </a:solidFill>
              </a:rPr>
              <a:t> </a:t>
            </a:r>
            <a:r>
              <a:rPr lang="ru-RU" sz="2000" b="1" dirty="0" err="1">
                <a:solidFill>
                  <a:schemeClr val="tx1"/>
                </a:solidFill>
              </a:rPr>
              <a:t>відповідального</a:t>
            </a:r>
            <a:r>
              <a:rPr lang="ru-RU" sz="2000" b="1" dirty="0">
                <a:solidFill>
                  <a:schemeClr val="tx1"/>
                </a:solidFill>
              </a:rPr>
              <a:t> </a:t>
            </a:r>
            <a:r>
              <a:rPr lang="ru-RU" sz="2000" b="1" dirty="0" err="1">
                <a:solidFill>
                  <a:schemeClr val="tx1"/>
                </a:solidFill>
              </a:rPr>
              <a:t>ставлення</a:t>
            </a:r>
            <a:r>
              <a:rPr lang="ru-RU" sz="2000" b="1" dirty="0">
                <a:solidFill>
                  <a:schemeClr val="tx1"/>
                </a:solidFill>
              </a:rPr>
              <a:t> до </a:t>
            </a:r>
            <a:r>
              <a:rPr lang="ru-RU" sz="2000" b="1" dirty="0" err="1">
                <a:solidFill>
                  <a:schemeClr val="tx1"/>
                </a:solidFill>
              </a:rPr>
              <a:t>результатів</a:t>
            </a:r>
            <a:r>
              <a:rPr lang="ru-RU" sz="2000" b="1" dirty="0">
                <a:solidFill>
                  <a:schemeClr val="tx1"/>
                </a:solidFill>
              </a:rPr>
              <a:t> </a:t>
            </a:r>
            <a:r>
              <a:rPr lang="ru-RU" sz="2000" b="1" dirty="0" err="1">
                <a:solidFill>
                  <a:schemeClr val="tx1"/>
                </a:solidFill>
              </a:rPr>
              <a:t>навчання</a:t>
            </a:r>
            <a:endParaRPr lang="uk-UA" sz="2000" b="1" dirty="0">
              <a:solidFill>
                <a:schemeClr val="tx1"/>
              </a:solidFill>
            </a:endParaRPr>
          </a:p>
        </p:txBody>
      </p:sp>
      <p:pic>
        <p:nvPicPr>
          <p:cNvPr id="2" name="Рисунок 1"/>
          <p:cNvPicPr>
            <a:picLocks noChangeAspect="1"/>
          </p:cNvPicPr>
          <p:nvPr/>
        </p:nvPicPr>
        <p:blipFill rotWithShape="1">
          <a:blip r:embed="rId2"/>
          <a:srcRect l="11811" t="42320" r="14142" b="17002"/>
          <a:stretch/>
        </p:blipFill>
        <p:spPr>
          <a:xfrm>
            <a:off x="1782305" y="1472338"/>
            <a:ext cx="9704846" cy="3998564"/>
          </a:xfrm>
          <a:prstGeom prst="rect">
            <a:avLst/>
          </a:prstGeom>
        </p:spPr>
      </p:pic>
    </p:spTree>
    <p:extLst>
      <p:ext uri="{BB962C8B-B14F-4D97-AF65-F5344CB8AC3E}">
        <p14:creationId xmlns:p14="http://schemas.microsoft.com/office/powerpoint/2010/main" val="2147569733"/>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ru-RU" sz="2000" b="1" dirty="0">
                <a:solidFill>
                  <a:schemeClr val="tx1"/>
                </a:solidFill>
              </a:rPr>
              <a:t>2.3.1. Заклад </a:t>
            </a:r>
            <a:r>
              <a:rPr lang="ru-RU" sz="2000" b="1" dirty="0" err="1">
                <a:solidFill>
                  <a:schemeClr val="tx1"/>
                </a:solidFill>
              </a:rPr>
              <a:t>освіти</a:t>
            </a:r>
            <a:r>
              <a:rPr lang="ru-RU" sz="2000" b="1" dirty="0">
                <a:solidFill>
                  <a:schemeClr val="tx1"/>
                </a:solidFill>
              </a:rPr>
              <a:t> </a:t>
            </a:r>
            <a:r>
              <a:rPr lang="ru-RU" sz="2000" b="1" dirty="0" err="1">
                <a:solidFill>
                  <a:schemeClr val="tx1"/>
                </a:solidFill>
              </a:rPr>
              <a:t>сприяє</a:t>
            </a:r>
            <a:r>
              <a:rPr lang="ru-RU" sz="2000" b="1" dirty="0">
                <a:solidFill>
                  <a:schemeClr val="tx1"/>
                </a:solidFill>
              </a:rPr>
              <a:t> </a:t>
            </a:r>
            <a:r>
              <a:rPr lang="ru-RU" sz="2000" b="1" dirty="0" err="1">
                <a:solidFill>
                  <a:schemeClr val="tx1"/>
                </a:solidFill>
              </a:rPr>
              <a:t>формуванню</a:t>
            </a:r>
            <a:r>
              <a:rPr lang="ru-RU" sz="2000" b="1" dirty="0">
                <a:solidFill>
                  <a:schemeClr val="tx1"/>
                </a:solidFill>
              </a:rPr>
              <a:t> у </a:t>
            </a:r>
            <a:r>
              <a:rPr lang="ru-RU" sz="2000" b="1" dirty="0" err="1">
                <a:solidFill>
                  <a:schemeClr val="tx1"/>
                </a:solidFill>
              </a:rPr>
              <a:t>здобувачів</a:t>
            </a:r>
            <a:r>
              <a:rPr lang="ru-RU" sz="2000" b="1" dirty="0">
                <a:solidFill>
                  <a:schemeClr val="tx1"/>
                </a:solidFill>
              </a:rPr>
              <a:t> </a:t>
            </a:r>
            <a:r>
              <a:rPr lang="ru-RU" sz="2000" b="1" dirty="0" err="1">
                <a:solidFill>
                  <a:schemeClr val="tx1"/>
                </a:solidFill>
              </a:rPr>
              <a:t>освіти</a:t>
            </a:r>
            <a:r>
              <a:rPr lang="ru-RU" sz="2000" b="1" dirty="0">
                <a:solidFill>
                  <a:schemeClr val="tx1"/>
                </a:solidFill>
              </a:rPr>
              <a:t> </a:t>
            </a:r>
            <a:r>
              <a:rPr lang="ru-RU" sz="2000" b="1" dirty="0" err="1">
                <a:solidFill>
                  <a:schemeClr val="tx1"/>
                </a:solidFill>
              </a:rPr>
              <a:t>відповідального</a:t>
            </a:r>
            <a:r>
              <a:rPr lang="ru-RU" sz="2000" b="1" dirty="0">
                <a:solidFill>
                  <a:schemeClr val="tx1"/>
                </a:solidFill>
              </a:rPr>
              <a:t> </a:t>
            </a:r>
            <a:r>
              <a:rPr lang="ru-RU" sz="2000" b="1" dirty="0" err="1">
                <a:solidFill>
                  <a:schemeClr val="tx1"/>
                </a:solidFill>
              </a:rPr>
              <a:t>ставлення</a:t>
            </a:r>
            <a:r>
              <a:rPr lang="ru-RU" sz="2000" b="1" dirty="0">
                <a:solidFill>
                  <a:schemeClr val="tx1"/>
                </a:solidFill>
              </a:rPr>
              <a:t> до </a:t>
            </a:r>
            <a:r>
              <a:rPr lang="ru-RU" sz="2000" b="1" dirty="0" err="1">
                <a:solidFill>
                  <a:schemeClr val="tx1"/>
                </a:solidFill>
              </a:rPr>
              <a:t>результатів</a:t>
            </a:r>
            <a:r>
              <a:rPr lang="ru-RU" sz="2000" b="1" dirty="0">
                <a:solidFill>
                  <a:schemeClr val="tx1"/>
                </a:solidFill>
              </a:rPr>
              <a:t> </a:t>
            </a:r>
            <a:r>
              <a:rPr lang="ru-RU" sz="2000" b="1" dirty="0" err="1">
                <a:solidFill>
                  <a:schemeClr val="tx1"/>
                </a:solidFill>
              </a:rPr>
              <a:t>навчання</a:t>
            </a:r>
            <a:endParaRPr lang="uk-UA" sz="2000" b="1" dirty="0">
              <a:solidFill>
                <a:schemeClr val="tx1"/>
              </a:solidFill>
            </a:endParaRPr>
          </a:p>
        </p:txBody>
      </p:sp>
      <p:pic>
        <p:nvPicPr>
          <p:cNvPr id="3" name="Рисунок 2"/>
          <p:cNvPicPr>
            <a:picLocks noChangeAspect="1"/>
          </p:cNvPicPr>
          <p:nvPr/>
        </p:nvPicPr>
        <p:blipFill rotWithShape="1">
          <a:blip r:embed="rId2"/>
          <a:srcRect l="11970" t="36810" r="20021" b="16791"/>
          <a:stretch/>
        </p:blipFill>
        <p:spPr>
          <a:xfrm>
            <a:off x="1782305" y="1193369"/>
            <a:ext cx="9116968" cy="4664990"/>
          </a:xfrm>
          <a:prstGeom prst="rect">
            <a:avLst/>
          </a:prstGeom>
        </p:spPr>
      </p:pic>
    </p:spTree>
    <p:extLst>
      <p:ext uri="{BB962C8B-B14F-4D97-AF65-F5344CB8AC3E}">
        <p14:creationId xmlns:p14="http://schemas.microsoft.com/office/powerpoint/2010/main" val="3561240493"/>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uk-UA" sz="2000" b="1" dirty="0" smtClean="0">
                <a:solidFill>
                  <a:schemeClr val="tx1"/>
                </a:solidFill>
              </a:rPr>
              <a:t>2.3.1. Заклад освіти сприяє формуванню у здобувачів освіти відповідального ставлення до результатів навчання</a:t>
            </a:r>
            <a:endParaRPr lang="uk-UA" sz="2000" b="1" dirty="0">
              <a:solidFill>
                <a:schemeClr val="tx1"/>
              </a:solidFill>
            </a:endParaRPr>
          </a:p>
        </p:txBody>
      </p:sp>
      <p:graphicFrame>
        <p:nvGraphicFramePr>
          <p:cNvPr id="2" name="Таблиця 1"/>
          <p:cNvGraphicFramePr>
            <a:graphicFrameLocks noGrp="1"/>
          </p:cNvGraphicFramePr>
          <p:nvPr>
            <p:extLst>
              <p:ext uri="{D42A27DB-BD31-4B8C-83A1-F6EECF244321}">
                <p14:modId xmlns:p14="http://schemas.microsoft.com/office/powerpoint/2010/main" val="3142001103"/>
              </p:ext>
            </p:extLst>
          </p:nvPr>
        </p:nvGraphicFramePr>
        <p:xfrm>
          <a:off x="1659313" y="1367766"/>
          <a:ext cx="9871425" cy="4295585"/>
        </p:xfrm>
        <a:graphic>
          <a:graphicData uri="http://schemas.openxmlformats.org/drawingml/2006/table">
            <a:tbl>
              <a:tblPr bandRow="1">
                <a:tableStyleId>{5C22544A-7EE6-4342-B048-85BDC9FD1C3A}</a:tableStyleId>
              </a:tblPr>
              <a:tblGrid>
                <a:gridCol w="2664714"/>
                <a:gridCol w="2270682"/>
                <a:gridCol w="2467698"/>
                <a:gridCol w="2468331"/>
              </a:tblGrid>
              <a:tr h="366684">
                <a:tc gridSpan="4">
                  <a:txBody>
                    <a:bodyPr/>
                    <a:lstStyle/>
                    <a:p>
                      <a:pPr algn="ctr">
                        <a:lnSpc>
                          <a:spcPct val="107000"/>
                        </a:lnSpc>
                        <a:spcAft>
                          <a:spcPts val="600"/>
                        </a:spcAft>
                      </a:pPr>
                      <a:r>
                        <a:rPr lang="uk-UA" sz="1200" dirty="0">
                          <a:effectLst/>
                        </a:rPr>
                        <a:t>2.3. Спрямованість системи оцінювання на формування у здобувачів освіти відповідальності за результати свого навчання, здатності до </a:t>
                      </a:r>
                      <a:r>
                        <a:rPr lang="uk-UA" sz="1200" dirty="0" err="1">
                          <a:effectLst/>
                        </a:rPr>
                        <a:t>самооцінювання</a:t>
                      </a:r>
                      <a:endParaRPr lang="uk-UA" sz="1200" dirty="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tc>
                <a:tc hMerge="1">
                  <a:txBody>
                    <a:bodyPr/>
                    <a:lstStyle/>
                    <a:p>
                      <a:endParaRPr lang="uk-UA"/>
                    </a:p>
                  </a:txBody>
                  <a:tcPr/>
                </a:tc>
                <a:tc hMerge="1">
                  <a:txBody>
                    <a:bodyPr/>
                    <a:lstStyle/>
                    <a:p>
                      <a:endParaRPr lang="uk-UA"/>
                    </a:p>
                  </a:txBody>
                  <a:tcPr/>
                </a:tc>
                <a:tc hMerge="1">
                  <a:txBody>
                    <a:bodyPr/>
                    <a:lstStyle/>
                    <a:p>
                      <a:endParaRPr lang="uk-UA"/>
                    </a:p>
                  </a:txBody>
                  <a:tcPr/>
                </a:tc>
              </a:tr>
              <a:tr h="705223">
                <a:tc>
                  <a:txBody>
                    <a:bodyPr/>
                    <a:lstStyle/>
                    <a:p>
                      <a:pPr>
                        <a:lnSpc>
                          <a:spcPct val="107000"/>
                        </a:lnSpc>
                        <a:spcAft>
                          <a:spcPts val="0"/>
                        </a:spcAft>
                      </a:pPr>
                      <a:r>
                        <a:rPr lang="uk-UA" sz="1200" dirty="0">
                          <a:effectLst/>
                        </a:rPr>
                        <a:t>2.3.1. Заклад освіти сприяє формуванню у здобувачів освіти відповідального ставлення до результатів навчання</a:t>
                      </a:r>
                      <a:endParaRPr lang="uk-UA" sz="1200" dirty="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tc>
                <a:tc>
                  <a:txBody>
                    <a:bodyPr/>
                    <a:lstStyle/>
                    <a:p>
                      <a:pPr>
                        <a:lnSpc>
                          <a:spcPct val="107000"/>
                        </a:lnSpc>
                        <a:spcAft>
                          <a:spcPts val="0"/>
                        </a:spcAft>
                      </a:pPr>
                      <a:r>
                        <a:rPr lang="uk-UA" sz="1200">
                          <a:effectLst/>
                        </a:rPr>
                        <a:t>2.3.1. Заклад освіти сприяє формуванню у здобувачів освіти відповідального ставлення до результатів навчання</a:t>
                      </a:r>
                      <a:endParaRPr lang="uk-UA" sz="120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tc>
                <a:tc>
                  <a:txBody>
                    <a:bodyPr/>
                    <a:lstStyle/>
                    <a:p>
                      <a:pPr>
                        <a:lnSpc>
                          <a:spcPct val="107000"/>
                        </a:lnSpc>
                        <a:spcAft>
                          <a:spcPts val="0"/>
                        </a:spcAft>
                      </a:pPr>
                      <a:r>
                        <a:rPr lang="uk-UA" sz="1200">
                          <a:effectLst/>
                        </a:rPr>
                        <a:t>2.3.1. У закладі освіти майже не передбачено ситуацій вибору рівня навчальних завдань і напрямів навчальної діяльності</a:t>
                      </a:r>
                      <a:endParaRPr lang="uk-UA" sz="120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tc>
                <a:tc>
                  <a:txBody>
                    <a:bodyPr/>
                    <a:lstStyle/>
                    <a:p>
                      <a:pPr>
                        <a:lnSpc>
                          <a:spcPct val="107000"/>
                        </a:lnSpc>
                        <a:spcAft>
                          <a:spcPts val="0"/>
                        </a:spcAft>
                      </a:pPr>
                      <a:r>
                        <a:rPr lang="uk-UA" sz="1200">
                          <a:effectLst/>
                        </a:rPr>
                        <a:t>2.3.1. У закладі освіти не передбачено ситуацій вибору в освітній діяльності для учнів</a:t>
                      </a:r>
                      <a:endParaRPr lang="uk-UA" sz="120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tc>
              </a:tr>
              <a:tr h="2644587">
                <a:tc>
                  <a:txBody>
                    <a:bodyPr/>
                    <a:lstStyle/>
                    <a:p>
                      <a:pPr>
                        <a:lnSpc>
                          <a:spcPct val="107000"/>
                        </a:lnSpc>
                        <a:spcAft>
                          <a:spcPts val="0"/>
                        </a:spcAft>
                      </a:pPr>
                      <a:r>
                        <a:rPr lang="uk-UA" sz="1200" dirty="0">
                          <a:effectLst/>
                        </a:rPr>
                        <a:t>Здобувачі освіти отримують можливість вибору рівня навчальних завдань і напрямів навчальної діяльності. Здобувачі освіти отримують необхідну допомогу в навчальній діяльності в різних формах (консультації, індивідуальні завдання, допомога у підготовці до участі в учнівських олімпіадах, науково-дослідницькій діяльності тощо). Переважна більшість здобувачів освіти </a:t>
                      </a:r>
                      <a:r>
                        <a:rPr lang="uk-UA" sz="1200" dirty="0" err="1">
                          <a:effectLst/>
                        </a:rPr>
                        <a:t>відповідально</a:t>
                      </a:r>
                      <a:r>
                        <a:rPr lang="uk-UA" sz="1200" dirty="0">
                          <a:effectLst/>
                        </a:rPr>
                        <a:t> ставиться до процесу навчання</a:t>
                      </a:r>
                    </a:p>
                    <a:p>
                      <a:pPr>
                        <a:lnSpc>
                          <a:spcPct val="107000"/>
                        </a:lnSpc>
                        <a:spcAft>
                          <a:spcPts val="0"/>
                        </a:spcAft>
                      </a:pPr>
                      <a:r>
                        <a:rPr lang="uk-UA" sz="1200" dirty="0">
                          <a:effectLst/>
                        </a:rPr>
                        <a:t> </a:t>
                      </a:r>
                      <a:endParaRPr lang="uk-UA" sz="1200" dirty="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tc>
                <a:tc>
                  <a:txBody>
                    <a:bodyPr/>
                    <a:lstStyle/>
                    <a:p>
                      <a:pPr>
                        <a:lnSpc>
                          <a:spcPct val="107000"/>
                        </a:lnSpc>
                        <a:spcAft>
                          <a:spcPts val="0"/>
                        </a:spcAft>
                      </a:pPr>
                      <a:r>
                        <a:rPr lang="uk-UA" sz="1200" dirty="0">
                          <a:effectLst/>
                        </a:rPr>
                        <a:t>Здобувачі освіти отримують можливість вибору  рівня навчальних завдань і напрямів навчальної діяльності та необхідну допомогу в навчальній діяльності. Більшість здобувачів освіти </a:t>
                      </a:r>
                      <a:r>
                        <a:rPr lang="uk-UA" sz="1200" dirty="0" err="1">
                          <a:effectLst/>
                        </a:rPr>
                        <a:t>відповідально</a:t>
                      </a:r>
                      <a:r>
                        <a:rPr lang="uk-UA" sz="1200" dirty="0">
                          <a:effectLst/>
                        </a:rPr>
                        <a:t> ставиться до процесу навчання</a:t>
                      </a:r>
                      <a:endParaRPr lang="uk-UA" sz="1200" dirty="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tc>
                <a:tc>
                  <a:txBody>
                    <a:bodyPr/>
                    <a:lstStyle/>
                    <a:p>
                      <a:pPr>
                        <a:lnSpc>
                          <a:spcPct val="107000"/>
                        </a:lnSpc>
                        <a:spcAft>
                          <a:spcPts val="0"/>
                        </a:spcAft>
                      </a:pPr>
                      <a:r>
                        <a:rPr lang="uk-UA" sz="1200" dirty="0">
                          <a:effectLst/>
                        </a:rPr>
                        <a:t>Близько половини здобувачів освіти отримують необхідну допомогу в навчальній діяльності.  Окремі здобувачі освіти </a:t>
                      </a:r>
                      <a:r>
                        <a:rPr lang="uk-UA" sz="1200" dirty="0" err="1">
                          <a:effectLst/>
                        </a:rPr>
                        <a:t>відповідально</a:t>
                      </a:r>
                      <a:r>
                        <a:rPr lang="uk-UA" sz="1200" dirty="0">
                          <a:effectLst/>
                        </a:rPr>
                        <a:t> ставляться до процесу навчання</a:t>
                      </a:r>
                    </a:p>
                    <a:p>
                      <a:pPr>
                        <a:lnSpc>
                          <a:spcPct val="107000"/>
                        </a:lnSpc>
                        <a:spcAft>
                          <a:spcPts val="0"/>
                        </a:spcAft>
                      </a:pPr>
                      <a:r>
                        <a:rPr lang="uk-UA" sz="1200" dirty="0">
                          <a:effectLst/>
                        </a:rPr>
                        <a:t> </a:t>
                      </a:r>
                      <a:endParaRPr lang="uk-UA" sz="1200" dirty="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tc>
                <a:tc>
                  <a:txBody>
                    <a:bodyPr/>
                    <a:lstStyle/>
                    <a:p>
                      <a:pPr>
                        <a:lnSpc>
                          <a:spcPct val="107000"/>
                        </a:lnSpc>
                        <a:spcAft>
                          <a:spcPts val="0"/>
                        </a:spcAft>
                      </a:pPr>
                      <a:r>
                        <a:rPr lang="uk-UA" sz="1200" dirty="0">
                          <a:effectLst/>
                        </a:rPr>
                        <a:t>Менше третини здобувачів освіти отримують необхідну допомогу в навчальній діяльності. У здобувачів освіти не сформовано відповідальне ставлення до процесу навчання</a:t>
                      </a:r>
                      <a:endParaRPr lang="uk-UA" sz="1200" dirty="0">
                        <a:effectLst/>
                        <a:latin typeface="Calibri" panose="020F0502020204030204" pitchFamily="34" charset="0"/>
                        <a:ea typeface="Calibri" panose="020F0502020204030204" pitchFamily="34" charset="0"/>
                        <a:cs typeface="Calibri" panose="020F0502020204030204" pitchFamily="34" charset="0"/>
                      </a:endParaRPr>
                    </a:p>
                  </a:txBody>
                  <a:tcPr marL="61781" marR="61781" marT="0" marB="0"/>
                </a:tc>
              </a:tr>
            </a:tbl>
          </a:graphicData>
        </a:graphic>
      </p:graphicFrame>
      <p:sp>
        <p:nvSpPr>
          <p:cNvPr id="5" name="Прямокутник 4"/>
          <p:cNvSpPr/>
          <p:nvPr/>
        </p:nvSpPr>
        <p:spPr>
          <a:xfrm>
            <a:off x="2417736" y="6032446"/>
            <a:ext cx="8167607" cy="461665"/>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критерієм 2.3.1 – ІІІ (вимагає покращення)</a:t>
            </a:r>
            <a:endParaRPr lang="uk-UA" sz="2400" dirty="0"/>
          </a:p>
        </p:txBody>
      </p:sp>
    </p:spTree>
    <p:extLst>
      <p:ext uri="{BB962C8B-B14F-4D97-AF65-F5344CB8AC3E}">
        <p14:creationId xmlns:p14="http://schemas.microsoft.com/office/powerpoint/2010/main" val="874550464"/>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ru-RU" sz="2000" b="1" dirty="0">
                <a:solidFill>
                  <a:schemeClr val="tx1"/>
                </a:solidFill>
              </a:rPr>
              <a:t>2.3.2. Заклад </a:t>
            </a:r>
            <a:r>
              <a:rPr lang="ru-RU" sz="2000" b="1" dirty="0" err="1">
                <a:solidFill>
                  <a:schemeClr val="tx1"/>
                </a:solidFill>
              </a:rPr>
              <a:t>освіти</a:t>
            </a:r>
            <a:r>
              <a:rPr lang="ru-RU" sz="2000" b="1" dirty="0">
                <a:solidFill>
                  <a:schemeClr val="tx1"/>
                </a:solidFill>
              </a:rPr>
              <a:t> </a:t>
            </a:r>
            <a:r>
              <a:rPr lang="ru-RU" sz="2000" b="1" dirty="0" err="1">
                <a:solidFill>
                  <a:schemeClr val="tx1"/>
                </a:solidFill>
              </a:rPr>
              <a:t>забезпечує</a:t>
            </a:r>
            <a:r>
              <a:rPr lang="ru-RU" sz="2000" b="1" dirty="0">
                <a:solidFill>
                  <a:schemeClr val="tx1"/>
                </a:solidFill>
              </a:rPr>
              <a:t> </a:t>
            </a:r>
            <a:r>
              <a:rPr lang="ru-RU" sz="2000" b="1" dirty="0" err="1">
                <a:solidFill>
                  <a:schemeClr val="tx1"/>
                </a:solidFill>
              </a:rPr>
              <a:t>самооцінювання</a:t>
            </a:r>
            <a:r>
              <a:rPr lang="ru-RU" sz="2000" b="1" dirty="0">
                <a:solidFill>
                  <a:schemeClr val="tx1"/>
                </a:solidFill>
              </a:rPr>
              <a:t> та </a:t>
            </a:r>
            <a:r>
              <a:rPr lang="ru-RU" sz="2000" b="1" dirty="0" err="1">
                <a:solidFill>
                  <a:schemeClr val="tx1"/>
                </a:solidFill>
              </a:rPr>
              <a:t>взаємооцінювання</a:t>
            </a:r>
            <a:r>
              <a:rPr lang="ru-RU" sz="2000" b="1" dirty="0">
                <a:solidFill>
                  <a:schemeClr val="tx1"/>
                </a:solidFill>
              </a:rPr>
              <a:t> </a:t>
            </a:r>
            <a:r>
              <a:rPr lang="ru-RU" sz="2000" b="1" dirty="0" err="1">
                <a:solidFill>
                  <a:schemeClr val="tx1"/>
                </a:solidFill>
              </a:rPr>
              <a:t>здобувачів</a:t>
            </a:r>
            <a:r>
              <a:rPr lang="ru-RU" sz="2000" b="1" dirty="0">
                <a:solidFill>
                  <a:schemeClr val="tx1"/>
                </a:solidFill>
              </a:rPr>
              <a:t> </a:t>
            </a:r>
            <a:r>
              <a:rPr lang="ru-RU" sz="2000" b="1" dirty="0" err="1">
                <a:solidFill>
                  <a:schemeClr val="tx1"/>
                </a:solidFill>
              </a:rPr>
              <a:t>освіти</a:t>
            </a:r>
            <a:endParaRPr lang="uk-UA" sz="2000" b="1" dirty="0">
              <a:solidFill>
                <a:schemeClr val="tx1"/>
              </a:solidFill>
            </a:endParaRPr>
          </a:p>
        </p:txBody>
      </p:sp>
      <p:sp>
        <p:nvSpPr>
          <p:cNvPr id="2" name="Прямокутник 1"/>
          <p:cNvSpPr/>
          <p:nvPr/>
        </p:nvSpPr>
        <p:spPr>
          <a:xfrm>
            <a:off x="1901125" y="1193369"/>
            <a:ext cx="9025180" cy="1200329"/>
          </a:xfrm>
          <a:prstGeom prst="rect">
            <a:avLst/>
          </a:prstGeom>
        </p:spPr>
        <p:txBody>
          <a:bodyPr wrap="square">
            <a:spAutoFit/>
          </a:bodyPr>
          <a:lstStyle/>
          <a:p>
            <a:r>
              <a:rPr lang="uk-UA" sz="2400" dirty="0" smtClean="0">
                <a:effectLst/>
                <a:latin typeface="Times New Roman" panose="02020603050405020304" pitchFamily="18" charset="0"/>
                <a:ea typeface="Times New Roman" panose="02020603050405020304" pitchFamily="18" charset="0"/>
              </a:rPr>
              <a:t>Спостереження за навчальними заняттями показали, що лише </a:t>
            </a:r>
            <a:r>
              <a:rPr lang="uk-UA" sz="2400" b="1" u="sng" dirty="0" smtClean="0">
                <a:effectLst/>
                <a:latin typeface="Times New Roman" panose="02020603050405020304" pitchFamily="18" charset="0"/>
                <a:ea typeface="Times New Roman" panose="02020603050405020304" pitchFamily="18" charset="0"/>
              </a:rPr>
              <a:t>частина вчителів (24%) </a:t>
            </a:r>
            <a:r>
              <a:rPr lang="uk-UA" sz="2400" dirty="0" smtClean="0">
                <a:effectLst/>
                <a:latin typeface="Times New Roman" panose="02020603050405020304" pitchFamily="18" charset="0"/>
                <a:ea typeface="Times New Roman" panose="02020603050405020304" pitchFamily="18" charset="0"/>
              </a:rPr>
              <a:t>застосовують прийоми </a:t>
            </a:r>
            <a:r>
              <a:rPr lang="uk-UA" sz="2400" dirty="0" err="1" smtClean="0">
                <a:effectLst/>
                <a:latin typeface="Times New Roman" panose="02020603050405020304" pitchFamily="18" charset="0"/>
                <a:ea typeface="Times New Roman" panose="02020603050405020304" pitchFamily="18" charset="0"/>
              </a:rPr>
              <a:t>самооцінювання</a:t>
            </a:r>
            <a:r>
              <a:rPr lang="uk-UA" sz="2400" dirty="0" smtClean="0">
                <a:effectLst/>
                <a:latin typeface="Times New Roman" panose="02020603050405020304" pitchFamily="18" charset="0"/>
                <a:ea typeface="Times New Roman" panose="02020603050405020304" pitchFamily="18" charset="0"/>
              </a:rPr>
              <a:t> та </a:t>
            </a:r>
            <a:r>
              <a:rPr lang="uk-UA" sz="2400" dirty="0" err="1" smtClean="0">
                <a:effectLst/>
                <a:latin typeface="Times New Roman" panose="02020603050405020304" pitchFamily="18" charset="0"/>
                <a:ea typeface="Times New Roman" panose="02020603050405020304" pitchFamily="18" charset="0"/>
              </a:rPr>
              <a:t>взаємооцінювання</a:t>
            </a:r>
            <a:r>
              <a:rPr lang="uk-UA" sz="2400" dirty="0" smtClean="0">
                <a:effectLst/>
                <a:latin typeface="Times New Roman" panose="02020603050405020304" pitchFamily="18" charset="0"/>
                <a:ea typeface="Times New Roman" panose="02020603050405020304" pitchFamily="18" charset="0"/>
              </a:rPr>
              <a:t> учнів на різних етапах уроку</a:t>
            </a:r>
            <a:endParaRPr lang="uk-UA" sz="2400" dirty="0"/>
          </a:p>
        </p:txBody>
      </p:sp>
      <p:pic>
        <p:nvPicPr>
          <p:cNvPr id="5" name="Рисунок 4"/>
          <p:cNvPicPr>
            <a:picLocks noChangeAspect="1"/>
          </p:cNvPicPr>
          <p:nvPr/>
        </p:nvPicPr>
        <p:blipFill rotWithShape="1">
          <a:blip r:embed="rId2"/>
          <a:srcRect l="12765" t="39777" r="27013" b="17849"/>
          <a:stretch/>
        </p:blipFill>
        <p:spPr>
          <a:xfrm>
            <a:off x="2905934" y="2393698"/>
            <a:ext cx="6517036" cy="3439071"/>
          </a:xfrm>
          <a:prstGeom prst="rect">
            <a:avLst/>
          </a:prstGeom>
        </p:spPr>
      </p:pic>
    </p:spTree>
    <p:extLst>
      <p:ext uri="{BB962C8B-B14F-4D97-AF65-F5344CB8AC3E}">
        <p14:creationId xmlns:p14="http://schemas.microsoft.com/office/powerpoint/2010/main" val="1457592585"/>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82305" y="283147"/>
            <a:ext cx="10228882" cy="910222"/>
          </a:xfrm>
        </p:spPr>
        <p:txBody>
          <a:bodyPr>
            <a:noAutofit/>
          </a:bodyPr>
          <a:lstStyle/>
          <a:p>
            <a:r>
              <a:rPr lang="ru-RU" sz="2000" b="1" dirty="0">
                <a:solidFill>
                  <a:schemeClr val="tx1"/>
                </a:solidFill>
              </a:rPr>
              <a:t>2.3.2. Заклад </a:t>
            </a:r>
            <a:r>
              <a:rPr lang="ru-RU" sz="2000" b="1" dirty="0" err="1">
                <a:solidFill>
                  <a:schemeClr val="tx1"/>
                </a:solidFill>
              </a:rPr>
              <a:t>освіти</a:t>
            </a:r>
            <a:r>
              <a:rPr lang="ru-RU" sz="2000" b="1" dirty="0">
                <a:solidFill>
                  <a:schemeClr val="tx1"/>
                </a:solidFill>
              </a:rPr>
              <a:t> </a:t>
            </a:r>
            <a:r>
              <a:rPr lang="ru-RU" sz="2000" b="1" dirty="0" err="1">
                <a:solidFill>
                  <a:schemeClr val="tx1"/>
                </a:solidFill>
              </a:rPr>
              <a:t>забезпечує</a:t>
            </a:r>
            <a:r>
              <a:rPr lang="ru-RU" sz="2000" b="1" dirty="0">
                <a:solidFill>
                  <a:schemeClr val="tx1"/>
                </a:solidFill>
              </a:rPr>
              <a:t> </a:t>
            </a:r>
            <a:r>
              <a:rPr lang="ru-RU" sz="2000" b="1" dirty="0" err="1">
                <a:solidFill>
                  <a:schemeClr val="tx1"/>
                </a:solidFill>
              </a:rPr>
              <a:t>самооцінювання</a:t>
            </a:r>
            <a:r>
              <a:rPr lang="ru-RU" sz="2000" b="1" dirty="0">
                <a:solidFill>
                  <a:schemeClr val="tx1"/>
                </a:solidFill>
              </a:rPr>
              <a:t> та </a:t>
            </a:r>
            <a:r>
              <a:rPr lang="ru-RU" sz="2000" b="1" dirty="0" err="1">
                <a:solidFill>
                  <a:schemeClr val="tx1"/>
                </a:solidFill>
              </a:rPr>
              <a:t>взаємооцінювання</a:t>
            </a:r>
            <a:r>
              <a:rPr lang="ru-RU" sz="2000" b="1" dirty="0">
                <a:solidFill>
                  <a:schemeClr val="tx1"/>
                </a:solidFill>
              </a:rPr>
              <a:t> </a:t>
            </a:r>
            <a:r>
              <a:rPr lang="ru-RU" sz="2000" b="1" dirty="0" err="1">
                <a:solidFill>
                  <a:schemeClr val="tx1"/>
                </a:solidFill>
              </a:rPr>
              <a:t>здобувачів</a:t>
            </a:r>
            <a:r>
              <a:rPr lang="ru-RU" sz="2000" b="1" dirty="0">
                <a:solidFill>
                  <a:schemeClr val="tx1"/>
                </a:solidFill>
              </a:rPr>
              <a:t> </a:t>
            </a:r>
            <a:r>
              <a:rPr lang="ru-RU" sz="2000" b="1" dirty="0" err="1">
                <a:solidFill>
                  <a:schemeClr val="tx1"/>
                </a:solidFill>
              </a:rPr>
              <a:t>освіти</a:t>
            </a:r>
            <a:endParaRPr lang="uk-UA" sz="2000" b="1" dirty="0">
              <a:solidFill>
                <a:schemeClr val="tx1"/>
              </a:solidFill>
            </a:endParaRPr>
          </a:p>
        </p:txBody>
      </p:sp>
      <p:graphicFrame>
        <p:nvGraphicFramePr>
          <p:cNvPr id="3" name="Таблиця 2"/>
          <p:cNvGraphicFramePr>
            <a:graphicFrameLocks noGrp="1"/>
          </p:cNvGraphicFramePr>
          <p:nvPr>
            <p:extLst>
              <p:ext uri="{D42A27DB-BD31-4B8C-83A1-F6EECF244321}">
                <p14:modId xmlns:p14="http://schemas.microsoft.com/office/powerpoint/2010/main" val="3672966296"/>
              </p:ext>
            </p:extLst>
          </p:nvPr>
        </p:nvGraphicFramePr>
        <p:xfrm>
          <a:off x="1916688" y="1270861"/>
          <a:ext cx="9459068" cy="3921071"/>
        </p:xfrm>
        <a:graphic>
          <a:graphicData uri="http://schemas.openxmlformats.org/drawingml/2006/table">
            <a:tbl>
              <a:tblPr bandRow="1">
                <a:tableStyleId>{5C22544A-7EE6-4342-B048-85BDC9FD1C3A}</a:tableStyleId>
              </a:tblPr>
              <a:tblGrid>
                <a:gridCol w="2364615"/>
                <a:gridCol w="2364615"/>
                <a:gridCol w="2364615"/>
                <a:gridCol w="2365223"/>
              </a:tblGrid>
              <a:tr h="624920">
                <a:tc gridSpan="4">
                  <a:txBody>
                    <a:bodyPr/>
                    <a:lstStyle/>
                    <a:p>
                      <a:pPr algn="ctr">
                        <a:lnSpc>
                          <a:spcPct val="107000"/>
                        </a:lnSpc>
                        <a:spcAft>
                          <a:spcPts val="600"/>
                        </a:spcAft>
                      </a:pPr>
                      <a:r>
                        <a:rPr lang="uk-UA" sz="1600" dirty="0">
                          <a:effectLst/>
                        </a:rPr>
                        <a:t>2.3. Спрямованість системи оцінювання на формування у здобувачів освіти відповідальності за результати свого навчання, здатності до </a:t>
                      </a:r>
                      <a:r>
                        <a:rPr lang="uk-UA" sz="1600" dirty="0" err="1">
                          <a:effectLst/>
                        </a:rPr>
                        <a:t>самооцінювання</a:t>
                      </a:r>
                      <a:endParaRPr lang="uk-UA" sz="1600" dirty="0">
                        <a:effectLst/>
                        <a:latin typeface="Calibri" panose="020F0502020204030204" pitchFamily="34" charset="0"/>
                        <a:ea typeface="Calibri" panose="020F0502020204030204" pitchFamily="34" charset="0"/>
                        <a:cs typeface="Calibri" panose="020F0502020204030204" pitchFamily="34" charset="0"/>
                      </a:endParaRPr>
                    </a:p>
                  </a:txBody>
                  <a:tcPr marL="46830" marR="46830" marT="0" marB="0"/>
                </a:tc>
                <a:tc hMerge="1">
                  <a:txBody>
                    <a:bodyPr/>
                    <a:lstStyle/>
                    <a:p>
                      <a:endParaRPr lang="uk-UA"/>
                    </a:p>
                  </a:txBody>
                  <a:tcPr/>
                </a:tc>
                <a:tc hMerge="1">
                  <a:txBody>
                    <a:bodyPr/>
                    <a:lstStyle/>
                    <a:p>
                      <a:endParaRPr lang="uk-UA"/>
                    </a:p>
                  </a:txBody>
                  <a:tcPr/>
                </a:tc>
                <a:tc hMerge="1">
                  <a:txBody>
                    <a:bodyPr/>
                    <a:lstStyle/>
                    <a:p>
                      <a:endParaRPr lang="uk-UA"/>
                    </a:p>
                  </a:txBody>
                  <a:tcPr/>
                </a:tc>
              </a:tr>
              <a:tr h="3296151">
                <a:tc>
                  <a:txBody>
                    <a:bodyPr/>
                    <a:lstStyle/>
                    <a:p>
                      <a:pPr>
                        <a:lnSpc>
                          <a:spcPct val="107000"/>
                        </a:lnSpc>
                        <a:spcAft>
                          <a:spcPts val="0"/>
                        </a:spcAft>
                      </a:pPr>
                      <a:r>
                        <a:rPr lang="uk-UA" sz="1600" dirty="0">
                          <a:effectLst/>
                        </a:rPr>
                        <a:t>2.3.2. Заклад освіти забезпечує розвиток в учнів уміння </a:t>
                      </a:r>
                      <a:r>
                        <a:rPr lang="uk-UA" sz="1600" dirty="0" err="1">
                          <a:effectLst/>
                        </a:rPr>
                        <a:t>самооцінювання</a:t>
                      </a:r>
                      <a:r>
                        <a:rPr lang="uk-UA" sz="1600" dirty="0">
                          <a:effectLst/>
                        </a:rPr>
                        <a:t> та </a:t>
                      </a:r>
                      <a:r>
                        <a:rPr lang="uk-UA" sz="1600" dirty="0" err="1">
                          <a:effectLst/>
                        </a:rPr>
                        <a:t>самомотивації</a:t>
                      </a:r>
                      <a:r>
                        <a:rPr lang="uk-UA" sz="1600" dirty="0">
                          <a:effectLst/>
                        </a:rPr>
                        <a:t>. Переважна більшість учителів організовують </a:t>
                      </a:r>
                      <a:r>
                        <a:rPr lang="uk-UA" sz="1600" dirty="0" err="1">
                          <a:effectLst/>
                        </a:rPr>
                        <a:t>самооцінювання</a:t>
                      </a:r>
                      <a:r>
                        <a:rPr lang="uk-UA" sz="1600" dirty="0">
                          <a:effectLst/>
                        </a:rPr>
                        <a:t> та </a:t>
                      </a:r>
                      <a:r>
                        <a:rPr lang="uk-UA" sz="1600" dirty="0" err="1">
                          <a:effectLst/>
                        </a:rPr>
                        <a:t>взаємооцінювання</a:t>
                      </a:r>
                      <a:r>
                        <a:rPr lang="uk-UA" sz="1600" dirty="0">
                          <a:effectLst/>
                        </a:rPr>
                        <a:t> здобувачів освіти</a:t>
                      </a:r>
                    </a:p>
                    <a:p>
                      <a:pPr>
                        <a:lnSpc>
                          <a:spcPct val="107000"/>
                        </a:lnSpc>
                        <a:spcAft>
                          <a:spcPts val="0"/>
                        </a:spcAft>
                      </a:pPr>
                      <a:r>
                        <a:rPr lang="uk-UA" sz="1600" dirty="0">
                          <a:effectLst/>
                        </a:rPr>
                        <a:t> </a:t>
                      </a:r>
                      <a:endParaRPr lang="uk-UA" sz="1600" dirty="0">
                        <a:effectLst/>
                        <a:latin typeface="Calibri" panose="020F0502020204030204" pitchFamily="34" charset="0"/>
                        <a:ea typeface="Calibri" panose="020F0502020204030204" pitchFamily="34" charset="0"/>
                        <a:cs typeface="Calibri" panose="020F0502020204030204" pitchFamily="34" charset="0"/>
                      </a:endParaRPr>
                    </a:p>
                  </a:txBody>
                  <a:tcPr marL="46830" marR="46830" marT="0" marB="0"/>
                </a:tc>
                <a:tc>
                  <a:txBody>
                    <a:bodyPr/>
                    <a:lstStyle/>
                    <a:p>
                      <a:pPr>
                        <a:lnSpc>
                          <a:spcPct val="107000"/>
                        </a:lnSpc>
                        <a:spcAft>
                          <a:spcPts val="0"/>
                        </a:spcAft>
                      </a:pPr>
                      <a:r>
                        <a:rPr lang="uk-UA" sz="1600" dirty="0">
                          <a:effectLst/>
                        </a:rPr>
                        <a:t>2.3.2. Близько половини учителів систематично організовують </a:t>
                      </a:r>
                      <a:r>
                        <a:rPr lang="uk-UA" sz="1600" dirty="0" err="1">
                          <a:effectLst/>
                        </a:rPr>
                        <a:t>самооцінювання</a:t>
                      </a:r>
                      <a:r>
                        <a:rPr lang="uk-UA" sz="1600" dirty="0">
                          <a:effectLst/>
                        </a:rPr>
                        <a:t> та </a:t>
                      </a:r>
                      <a:r>
                        <a:rPr lang="uk-UA" sz="1600" dirty="0" err="1">
                          <a:effectLst/>
                        </a:rPr>
                        <a:t>взаємооцінювання</a:t>
                      </a:r>
                      <a:r>
                        <a:rPr lang="uk-UA" sz="1600" dirty="0">
                          <a:effectLst/>
                        </a:rPr>
                        <a:t> здобувачів освіти</a:t>
                      </a:r>
                      <a:endParaRPr lang="uk-UA" sz="1600" dirty="0">
                        <a:effectLst/>
                        <a:latin typeface="Calibri" panose="020F0502020204030204" pitchFamily="34" charset="0"/>
                        <a:ea typeface="Calibri" panose="020F0502020204030204" pitchFamily="34" charset="0"/>
                        <a:cs typeface="Calibri" panose="020F0502020204030204" pitchFamily="34" charset="0"/>
                      </a:endParaRPr>
                    </a:p>
                  </a:txBody>
                  <a:tcPr marL="46830" marR="46830" marT="0" marB="0"/>
                </a:tc>
                <a:tc>
                  <a:txBody>
                    <a:bodyPr/>
                    <a:lstStyle/>
                    <a:p>
                      <a:pPr>
                        <a:lnSpc>
                          <a:spcPct val="107000"/>
                        </a:lnSpc>
                        <a:spcAft>
                          <a:spcPts val="0"/>
                        </a:spcAft>
                      </a:pPr>
                      <a:r>
                        <a:rPr lang="uk-UA" sz="1600" dirty="0">
                          <a:effectLst/>
                        </a:rPr>
                        <a:t>2.3.2. Окремі вчителі організовують </a:t>
                      </a:r>
                      <a:r>
                        <a:rPr lang="uk-UA" sz="1600" dirty="0" err="1">
                          <a:effectLst/>
                        </a:rPr>
                        <a:t>самооцінювання</a:t>
                      </a:r>
                      <a:r>
                        <a:rPr lang="uk-UA" sz="1600" dirty="0">
                          <a:effectLst/>
                        </a:rPr>
                        <a:t> та </a:t>
                      </a:r>
                      <a:r>
                        <a:rPr lang="uk-UA" sz="1600" dirty="0" err="1">
                          <a:effectLst/>
                        </a:rPr>
                        <a:t>взаємооцінювання</a:t>
                      </a:r>
                      <a:r>
                        <a:rPr lang="uk-UA" sz="1600" dirty="0">
                          <a:effectLst/>
                        </a:rPr>
                        <a:t> здобувачів освіти</a:t>
                      </a:r>
                      <a:endParaRPr lang="uk-UA" sz="1600" dirty="0">
                        <a:effectLst/>
                        <a:latin typeface="Calibri" panose="020F0502020204030204" pitchFamily="34" charset="0"/>
                        <a:ea typeface="Calibri" panose="020F0502020204030204" pitchFamily="34" charset="0"/>
                        <a:cs typeface="Calibri" panose="020F0502020204030204" pitchFamily="34" charset="0"/>
                      </a:endParaRPr>
                    </a:p>
                  </a:txBody>
                  <a:tcPr marL="46830" marR="46830" marT="0" marB="0"/>
                </a:tc>
                <a:tc>
                  <a:txBody>
                    <a:bodyPr/>
                    <a:lstStyle/>
                    <a:p>
                      <a:pPr>
                        <a:lnSpc>
                          <a:spcPct val="107000"/>
                        </a:lnSpc>
                        <a:spcAft>
                          <a:spcPts val="0"/>
                        </a:spcAft>
                      </a:pPr>
                      <a:r>
                        <a:rPr lang="uk-UA" sz="1600" dirty="0">
                          <a:effectLst/>
                        </a:rPr>
                        <a:t>2.3.2. У закладі освіти майже не організовується </a:t>
                      </a:r>
                      <a:r>
                        <a:rPr lang="uk-UA" sz="1600" dirty="0" err="1">
                          <a:effectLst/>
                        </a:rPr>
                        <a:t>самооцінювання</a:t>
                      </a:r>
                      <a:r>
                        <a:rPr lang="uk-UA" sz="1600" dirty="0">
                          <a:effectLst/>
                        </a:rPr>
                        <a:t> та </a:t>
                      </a:r>
                      <a:r>
                        <a:rPr lang="uk-UA" sz="1600" dirty="0" err="1">
                          <a:effectLst/>
                        </a:rPr>
                        <a:t>взаємооцінювання</a:t>
                      </a:r>
                      <a:r>
                        <a:rPr lang="uk-UA" sz="1600" dirty="0">
                          <a:effectLst/>
                        </a:rPr>
                        <a:t> здобувачів освіти або використовується в поодиноких випадках</a:t>
                      </a:r>
                      <a:endParaRPr lang="uk-UA" sz="1600" dirty="0">
                        <a:effectLst/>
                        <a:latin typeface="Calibri" panose="020F0502020204030204" pitchFamily="34" charset="0"/>
                        <a:ea typeface="Calibri" panose="020F0502020204030204" pitchFamily="34" charset="0"/>
                        <a:cs typeface="Calibri" panose="020F0502020204030204" pitchFamily="34" charset="0"/>
                      </a:endParaRPr>
                    </a:p>
                  </a:txBody>
                  <a:tcPr marL="46830" marR="46830" marT="0" marB="0"/>
                </a:tc>
              </a:tr>
            </a:tbl>
          </a:graphicData>
        </a:graphic>
      </p:graphicFrame>
      <p:sp>
        <p:nvSpPr>
          <p:cNvPr id="6" name="Прямокутник 5"/>
          <p:cNvSpPr/>
          <p:nvPr/>
        </p:nvSpPr>
        <p:spPr>
          <a:xfrm>
            <a:off x="2076774" y="5428012"/>
            <a:ext cx="8167607" cy="461665"/>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критерієм 2.3.2 – ІІІ (вимагає покращення)</a:t>
            </a:r>
            <a:endParaRPr lang="uk-UA" sz="2400" dirty="0"/>
          </a:p>
        </p:txBody>
      </p:sp>
      <p:sp>
        <p:nvSpPr>
          <p:cNvPr id="7" name="Прямокутник 6"/>
          <p:cNvSpPr/>
          <p:nvPr/>
        </p:nvSpPr>
        <p:spPr>
          <a:xfrm>
            <a:off x="2076773" y="6125757"/>
            <a:ext cx="8167607" cy="461665"/>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вимогою 2.3 – ІІІ (вимагає покращення)</a:t>
            </a:r>
            <a:endParaRPr lang="uk-UA" sz="2400" dirty="0"/>
          </a:p>
        </p:txBody>
      </p:sp>
    </p:spTree>
    <p:extLst>
      <p:ext uri="{BB962C8B-B14F-4D97-AF65-F5344CB8AC3E}">
        <p14:creationId xmlns:p14="http://schemas.microsoft.com/office/powerpoint/2010/main" val="2207594077"/>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кутник 2"/>
          <p:cNvSpPr/>
          <p:nvPr/>
        </p:nvSpPr>
        <p:spPr>
          <a:xfrm>
            <a:off x="1570140" y="762678"/>
            <a:ext cx="6148017" cy="461665"/>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критерієм 2.1.1 – ІІ (достатній)</a:t>
            </a:r>
            <a:endParaRPr lang="uk-UA" sz="2400" dirty="0"/>
          </a:p>
        </p:txBody>
      </p:sp>
      <p:sp>
        <p:nvSpPr>
          <p:cNvPr id="4" name="Прямокутник 3"/>
          <p:cNvSpPr/>
          <p:nvPr/>
        </p:nvSpPr>
        <p:spPr>
          <a:xfrm>
            <a:off x="1570139" y="1336115"/>
            <a:ext cx="7744343" cy="461665"/>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критерієм 2.1.2 – ІІІ (вимагає покращення)</a:t>
            </a:r>
            <a:endParaRPr lang="uk-UA" sz="2400" dirty="0"/>
          </a:p>
        </p:txBody>
      </p:sp>
      <p:sp>
        <p:nvSpPr>
          <p:cNvPr id="5" name="Прямокутник 4"/>
          <p:cNvSpPr/>
          <p:nvPr/>
        </p:nvSpPr>
        <p:spPr>
          <a:xfrm>
            <a:off x="1570138" y="1909552"/>
            <a:ext cx="6148017" cy="461665"/>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критерієм 2.1.3 – ІІ (достатній)</a:t>
            </a:r>
            <a:endParaRPr lang="uk-UA" sz="2400" dirty="0"/>
          </a:p>
        </p:txBody>
      </p:sp>
      <p:sp>
        <p:nvSpPr>
          <p:cNvPr id="6" name="Прямокутник 5"/>
          <p:cNvSpPr/>
          <p:nvPr/>
        </p:nvSpPr>
        <p:spPr>
          <a:xfrm>
            <a:off x="1570138" y="2870414"/>
            <a:ext cx="6148017" cy="461665"/>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критерієм 2.2.1 – ІІ (достатній)</a:t>
            </a:r>
            <a:endParaRPr lang="uk-UA" sz="2400" dirty="0"/>
          </a:p>
        </p:txBody>
      </p:sp>
      <p:sp>
        <p:nvSpPr>
          <p:cNvPr id="7" name="Прямокутник 6"/>
          <p:cNvSpPr/>
          <p:nvPr/>
        </p:nvSpPr>
        <p:spPr>
          <a:xfrm>
            <a:off x="1570137" y="3428322"/>
            <a:ext cx="7589362" cy="461665"/>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критерієм 2.2.2 – ІІІ (вимагає покращення)</a:t>
            </a:r>
            <a:endParaRPr lang="uk-UA" sz="2400" dirty="0"/>
          </a:p>
        </p:txBody>
      </p:sp>
      <p:sp>
        <p:nvSpPr>
          <p:cNvPr id="8" name="Прямокутник 7"/>
          <p:cNvSpPr/>
          <p:nvPr/>
        </p:nvSpPr>
        <p:spPr>
          <a:xfrm>
            <a:off x="1570136" y="4621665"/>
            <a:ext cx="7589363" cy="461665"/>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критерієм 2.3.1 – ІІІ (вимагає покращення)</a:t>
            </a:r>
            <a:endParaRPr lang="uk-UA" sz="2400" dirty="0"/>
          </a:p>
        </p:txBody>
      </p:sp>
      <p:sp>
        <p:nvSpPr>
          <p:cNvPr id="9" name="Прямокутник 8"/>
          <p:cNvSpPr/>
          <p:nvPr/>
        </p:nvSpPr>
        <p:spPr>
          <a:xfrm>
            <a:off x="1570135" y="5176320"/>
            <a:ext cx="7589364" cy="461665"/>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критерієм 2.3.2 – ІІІ (вимагає покращення)</a:t>
            </a:r>
            <a:endParaRPr lang="uk-UA" sz="2400" dirty="0"/>
          </a:p>
        </p:txBody>
      </p:sp>
      <p:sp>
        <p:nvSpPr>
          <p:cNvPr id="11" name="Права фігурна дужка 10"/>
          <p:cNvSpPr/>
          <p:nvPr/>
        </p:nvSpPr>
        <p:spPr>
          <a:xfrm>
            <a:off x="8810787" y="762678"/>
            <a:ext cx="697424" cy="1484583"/>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uk-UA"/>
          </a:p>
        </p:txBody>
      </p:sp>
      <p:sp>
        <p:nvSpPr>
          <p:cNvPr id="12" name="Прямокутник 11"/>
          <p:cNvSpPr/>
          <p:nvPr/>
        </p:nvSpPr>
        <p:spPr>
          <a:xfrm>
            <a:off x="9508211" y="859068"/>
            <a:ext cx="2572720" cy="1200329"/>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вимогою 2.1– </a:t>
            </a:r>
          </a:p>
          <a:p>
            <a:r>
              <a:rPr lang="uk-UA" sz="2400" b="1" dirty="0" smtClean="0">
                <a:effectLst/>
                <a:latin typeface="Times New Roman" panose="02020603050405020304" pitchFamily="18" charset="0"/>
                <a:ea typeface="Times New Roman" panose="02020603050405020304" pitchFamily="18" charset="0"/>
              </a:rPr>
              <a:t>ІІ (достатній)</a:t>
            </a:r>
            <a:endParaRPr lang="uk-UA" sz="2400" dirty="0"/>
          </a:p>
        </p:txBody>
      </p:sp>
      <p:sp>
        <p:nvSpPr>
          <p:cNvPr id="15" name="Права фігурна дужка 14"/>
          <p:cNvSpPr/>
          <p:nvPr/>
        </p:nvSpPr>
        <p:spPr>
          <a:xfrm>
            <a:off x="8772042" y="2920576"/>
            <a:ext cx="697424" cy="1008985"/>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uk-UA"/>
          </a:p>
        </p:txBody>
      </p:sp>
      <p:sp>
        <p:nvSpPr>
          <p:cNvPr id="16" name="Прямокутник 15"/>
          <p:cNvSpPr/>
          <p:nvPr/>
        </p:nvSpPr>
        <p:spPr>
          <a:xfrm>
            <a:off x="9508211" y="2870414"/>
            <a:ext cx="2572720" cy="1200329"/>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вимогою 2.2– </a:t>
            </a:r>
          </a:p>
          <a:p>
            <a:r>
              <a:rPr lang="uk-UA" sz="2400" b="1" dirty="0" smtClean="0">
                <a:effectLst/>
                <a:latin typeface="Times New Roman" panose="02020603050405020304" pitchFamily="18" charset="0"/>
                <a:ea typeface="Times New Roman" panose="02020603050405020304" pitchFamily="18" charset="0"/>
              </a:rPr>
              <a:t>ІІ (достатній)</a:t>
            </a:r>
            <a:endParaRPr lang="uk-UA" sz="2400" dirty="0"/>
          </a:p>
        </p:txBody>
      </p:sp>
      <p:sp>
        <p:nvSpPr>
          <p:cNvPr id="17" name="Права фігурна дужка 16"/>
          <p:cNvSpPr/>
          <p:nvPr/>
        </p:nvSpPr>
        <p:spPr>
          <a:xfrm>
            <a:off x="8733297" y="4602843"/>
            <a:ext cx="697424" cy="1008985"/>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uk-UA"/>
          </a:p>
        </p:txBody>
      </p:sp>
      <p:sp>
        <p:nvSpPr>
          <p:cNvPr id="18" name="Прямокутник 17"/>
          <p:cNvSpPr/>
          <p:nvPr/>
        </p:nvSpPr>
        <p:spPr>
          <a:xfrm>
            <a:off x="9469466" y="4552681"/>
            <a:ext cx="2572720" cy="1569660"/>
          </a:xfrm>
          <a:prstGeom prst="rect">
            <a:avLst/>
          </a:prstGeom>
        </p:spPr>
        <p:txBody>
          <a:bodyPr wrap="square">
            <a:spAutoFit/>
          </a:bodyPr>
          <a:lstStyle/>
          <a:p>
            <a:r>
              <a:rPr lang="uk-UA" sz="2400" b="1" dirty="0" smtClean="0">
                <a:effectLst/>
                <a:latin typeface="Times New Roman" panose="02020603050405020304" pitchFamily="18" charset="0"/>
                <a:ea typeface="Times New Roman" panose="02020603050405020304" pitchFamily="18" charset="0"/>
              </a:rPr>
              <a:t>Рівень за вимогою 2.3– </a:t>
            </a:r>
          </a:p>
          <a:p>
            <a:r>
              <a:rPr lang="uk-UA" sz="2400" b="1" dirty="0" smtClean="0">
                <a:effectLst/>
                <a:latin typeface="Times New Roman" panose="02020603050405020304" pitchFamily="18" charset="0"/>
                <a:ea typeface="Times New Roman" panose="02020603050405020304" pitchFamily="18" charset="0"/>
              </a:rPr>
              <a:t>ІІІ (вимагає покращення)</a:t>
            </a:r>
            <a:endParaRPr lang="uk-UA" sz="2400" dirty="0"/>
          </a:p>
        </p:txBody>
      </p:sp>
    </p:spTree>
    <p:extLst>
      <p:ext uri="{BB962C8B-B14F-4D97-AF65-F5344CB8AC3E}">
        <p14:creationId xmlns:p14="http://schemas.microsoft.com/office/powerpoint/2010/main" val="3609200473"/>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2589212" y="639305"/>
            <a:ext cx="8915399" cy="2262781"/>
          </a:xfrm>
        </p:spPr>
        <p:txBody>
          <a:bodyPr/>
          <a:lstStyle/>
          <a:p>
            <a:r>
              <a:rPr lang="uk-UA" dirty="0" smtClean="0"/>
              <a:t>ВИСНОВОК</a:t>
            </a:r>
            <a:endParaRPr lang="uk-UA" dirty="0"/>
          </a:p>
        </p:txBody>
      </p:sp>
      <p:sp>
        <p:nvSpPr>
          <p:cNvPr id="4" name="Підзаголовок 3"/>
          <p:cNvSpPr>
            <a:spLocks noGrp="1"/>
          </p:cNvSpPr>
          <p:nvPr>
            <p:ph type="subTitle" idx="1"/>
          </p:nvPr>
        </p:nvSpPr>
        <p:spPr>
          <a:xfrm>
            <a:off x="2589212" y="3150056"/>
            <a:ext cx="8915399" cy="2103869"/>
          </a:xfrm>
        </p:spPr>
        <p:txBody>
          <a:bodyPr>
            <a:noAutofit/>
          </a:bodyPr>
          <a:lstStyle/>
          <a:p>
            <a:r>
              <a:rPr lang="uk-UA" sz="3200" b="1" i="1" dirty="0"/>
              <a:t>рівень за напрямом 2 </a:t>
            </a:r>
            <a:endParaRPr lang="uk-UA" sz="3200" b="1" i="1" dirty="0" smtClean="0"/>
          </a:p>
          <a:p>
            <a:r>
              <a:rPr lang="uk-UA" sz="3200" b="1" i="1" dirty="0" smtClean="0"/>
              <a:t>«</a:t>
            </a:r>
            <a:r>
              <a:rPr lang="uk-UA" sz="3200" b="1" i="1" dirty="0"/>
              <a:t>Система оцінювання здобувачів освіти»  </a:t>
            </a:r>
            <a:endParaRPr lang="uk-UA" sz="3200" b="1" i="1" dirty="0" smtClean="0"/>
          </a:p>
          <a:p>
            <a:r>
              <a:rPr lang="uk-UA" sz="3200" b="1" i="1" dirty="0" smtClean="0"/>
              <a:t>- </a:t>
            </a:r>
            <a:r>
              <a:rPr lang="uk-UA" sz="3200" b="1" i="1" dirty="0"/>
              <a:t>ІІ (достатній)</a:t>
            </a:r>
            <a:endParaRPr lang="uk-UA" sz="3200" dirty="0"/>
          </a:p>
        </p:txBody>
      </p:sp>
    </p:spTree>
    <p:extLst>
      <p:ext uri="{BB962C8B-B14F-4D97-AF65-F5344CB8AC3E}">
        <p14:creationId xmlns:p14="http://schemas.microsoft.com/office/powerpoint/2010/main" val="2959932504"/>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Пасмо">
  <a:themeElements>
    <a:clrScheme name="Пасмо">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Пасмо">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Пасмо">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126</TotalTime>
  <Words>2285</Words>
  <Application>Microsoft Office PowerPoint</Application>
  <PresentationFormat>Широкий екран</PresentationFormat>
  <Paragraphs>166</Paragraphs>
  <Slides>30</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30</vt:i4>
      </vt:variant>
    </vt:vector>
  </HeadingPairs>
  <TitlesOfParts>
    <vt:vector size="36" baseType="lpstr">
      <vt:lpstr>Arial</vt:lpstr>
      <vt:lpstr>Calibri</vt:lpstr>
      <vt:lpstr>Century Gothic</vt:lpstr>
      <vt:lpstr>Times New Roman</vt:lpstr>
      <vt:lpstr>Wingdings 3</vt:lpstr>
      <vt:lpstr>Пасмо</vt:lpstr>
      <vt:lpstr>Підсумок проведення процедури самооцінювання освітніх та управлінських процесів у Куропатницькому ліцеї за напрямом 2  «СИСТЕМА ОЦІНЮВАННЯ ЗДОБУВАЧІВ ОСВІТИ»  у 2022-2023 н.р.</vt:lpstr>
      <vt:lpstr>Методи збору інформації та інструментарій, який використовувався під час проведення процедури самооцінювання:</vt:lpstr>
      <vt:lpstr>Вимога 2.1. Наявність відкритої, прозорої і зрозумілої для здобувачів освіти системи оцінювання їх результатів навчання</vt:lpstr>
      <vt:lpstr>Критерій 2.1.1. Здобувачі освіти отримують від педагогічних працівників інформацію про критерії, правила та процедури оцінювання результатів навчання</vt:lpstr>
      <vt:lpstr>Критерій 2.1.1. Здобувачі освіти отримують від педагогічних працівників інформацію про критерії, правила та процедури оцінювання результатів навчання</vt:lpstr>
      <vt:lpstr>Критерій 2.1.1. Здобувачі освіти отримують від педагогічних працівників інформацію про критерії, правила та процедури оцінювання результатів навчання</vt:lpstr>
      <vt:lpstr>Критерій 2.1.1. Здобувачі освіти отримують від педагогічних працівників інформацію про критерії, правила та процедури оцінювання результатів навчання</vt:lpstr>
      <vt:lpstr>2.1.2. Система оцінювання в закладі освіти сприяє реалізації компетентнісного підходу до навчання</vt:lpstr>
      <vt:lpstr>2.1.2. Система оцінювання в закладі освіти сприяє реалізації компетентнісного підходу до навчання</vt:lpstr>
      <vt:lpstr>2.1.2. Система оцінювання в закладі освіти сприяє реалізації компетентнісного підходу до навчання</vt:lpstr>
      <vt:lpstr>2.1.3. Здобувачі освіти вважають оцінювання результатів навчання справедливим і об’єктивним</vt:lpstr>
      <vt:lpstr>2.1.3. Здобувачі освіти вважають оцінювання результатів навчання справедливим і об’єктивним</vt:lpstr>
      <vt:lpstr>Вимога 2.2. Застосування внутрішнього моніторингу, що передбачає систематичне відстеження та коригування результатів навчання кожного здобувача освіти</vt:lpstr>
      <vt:lpstr>2.2.1. У закладі освіти здійснюється аналіз результатів навчання здобувачів освіти</vt:lpstr>
      <vt:lpstr>2.2.1. У закладі освіти здійснюється аналіз результатів навчання здобувачів освіти</vt:lpstr>
      <vt:lpstr>2.2.2. У закладі освіти впроваджується система формувального оцінювання </vt:lpstr>
      <vt:lpstr>2.2.2. У закладі освіти впроваджується система формувального оцінювання </vt:lpstr>
      <vt:lpstr>2.2.2. У закладі освіти впроваджується система формувального оцінювання </vt:lpstr>
      <vt:lpstr>2.2.2. У закладі освіти впроваджується система формувального оцінювання </vt:lpstr>
      <vt:lpstr>2.2.2. У закладі освіти впроваджується система формувального оцінювання </vt:lpstr>
      <vt:lpstr>2.2.2. У закладі освіти впроваджується система формувального оцінювання </vt:lpstr>
      <vt:lpstr>Вимога 2.3. Спрямованість системи оцінювання на формування у здобувачів освіти відповідальності за результати свого навчання, здатності до самооцінювання</vt:lpstr>
      <vt:lpstr>2.3.1. Заклад освіти сприяє формуванню у здобувачів освіти відповідального ставлення до результатів навчання</vt:lpstr>
      <vt:lpstr>2.3.1. Заклад освіти сприяє формуванню у здобувачів освіти відповідального ставлення до результатів навчання</vt:lpstr>
      <vt:lpstr>2.3.1. Заклад освіти сприяє формуванню у здобувачів освіти відповідального ставлення до результатів навчання</vt:lpstr>
      <vt:lpstr>2.3.1. Заклад освіти сприяє формуванню у здобувачів освіти відповідального ставлення до результатів навчання</vt:lpstr>
      <vt:lpstr>2.3.2. Заклад освіти забезпечує самооцінювання та взаємооцінювання здобувачів освіти</vt:lpstr>
      <vt:lpstr>2.3.2. Заклад освіти забезпечує самооцінювання та взаємооцінювання здобувачів освіти</vt:lpstr>
      <vt:lpstr>Презентація PowerPoint</vt:lpstr>
      <vt:lpstr>ВИСНОВОК</vt:lpstr>
    </vt:vector>
  </TitlesOfParts>
  <Company>diakov.net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Підсумок проведення процедури самооцінювання освітніх та управлінських процесів у Куропатницькому ліцеї за напрямом 2  «СИСТЕМА ОЦІНЮВАННЯ ЗДОБУВАЧІВ ОСВІТИ»  у 2022-2023 н.р.</dc:title>
  <dc:creator>RePack by Diakov</dc:creator>
  <cp:lastModifiedBy>RePack by Diakov</cp:lastModifiedBy>
  <cp:revision>50</cp:revision>
  <dcterms:created xsi:type="dcterms:W3CDTF">2023-05-28T09:51:11Z</dcterms:created>
  <dcterms:modified xsi:type="dcterms:W3CDTF">2023-05-28T11:57:50Z</dcterms:modified>
</cp:coreProperties>
</file>