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69" r:id="rId3"/>
    <p:sldId id="301" r:id="rId4"/>
    <p:sldId id="271" r:id="rId5"/>
    <p:sldId id="297" r:id="rId6"/>
    <p:sldId id="298" r:id="rId7"/>
    <p:sldId id="295" r:id="rId8"/>
    <p:sldId id="308" r:id="rId9"/>
    <p:sldId id="302" r:id="rId10"/>
    <p:sldId id="296" r:id="rId11"/>
    <p:sldId id="299" r:id="rId12"/>
    <p:sldId id="261" r:id="rId13"/>
    <p:sldId id="262" r:id="rId14"/>
    <p:sldId id="300" r:id="rId15"/>
    <p:sldId id="263" r:id="rId16"/>
    <p:sldId id="264" r:id="rId17"/>
    <p:sldId id="303" r:id="rId18"/>
    <p:sldId id="304" r:id="rId19"/>
    <p:sldId id="305" r:id="rId20"/>
    <p:sldId id="265" r:id="rId21"/>
    <p:sldId id="266" r:id="rId22"/>
    <p:sldId id="267" r:id="rId23"/>
    <p:sldId id="268" r:id="rId24"/>
    <p:sldId id="306" r:id="rId25"/>
    <p:sldId id="307" r:id="rId26"/>
    <p:sldId id="29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CFCF"/>
    <a:srgbClr val="DB1BB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75661" autoAdjust="0"/>
  </p:normalViewPr>
  <p:slideViewPr>
    <p:cSldViewPr>
      <p:cViewPr varScale="1">
        <p:scale>
          <a:sx n="92" d="100"/>
          <a:sy n="92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D7A33-FF51-4376-836B-B4967F28ADB8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5FB8E-9557-4AF6-8289-F9F6C7937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5FB8E-9557-4AF6-8289-F9F6C79376C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5FB8E-9557-4AF6-8289-F9F6C79376C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5FB8E-9557-4AF6-8289-F9F6C79376C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5FB8E-9557-4AF6-8289-F9F6C79376C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5FB8E-9557-4AF6-8289-F9F6C79376C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B954D2E-3857-4596-AC4E-3534012A3F8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87A61E3-0D08-4C56-9899-49204A767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954D2E-3857-4596-AC4E-3534012A3F8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7A61E3-0D08-4C56-9899-49204A767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B954D2E-3857-4596-AC4E-3534012A3F8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87A61E3-0D08-4C56-9899-49204A767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954D2E-3857-4596-AC4E-3534012A3F8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7A61E3-0D08-4C56-9899-49204A767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B954D2E-3857-4596-AC4E-3534012A3F8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87A61E3-0D08-4C56-9899-49204A767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954D2E-3857-4596-AC4E-3534012A3F8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7A61E3-0D08-4C56-9899-49204A767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954D2E-3857-4596-AC4E-3534012A3F8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7A61E3-0D08-4C56-9899-49204A767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954D2E-3857-4596-AC4E-3534012A3F8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7A61E3-0D08-4C56-9899-49204A767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B954D2E-3857-4596-AC4E-3534012A3F8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7A61E3-0D08-4C56-9899-49204A767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954D2E-3857-4596-AC4E-3534012A3F8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7A61E3-0D08-4C56-9899-49204A767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954D2E-3857-4596-AC4E-3534012A3F8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7A61E3-0D08-4C56-9899-49204A7679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B954D2E-3857-4596-AC4E-3534012A3F8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87A61E3-0D08-4C56-9899-49204A767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mylira.ru/svecha-gorit/svech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332656"/>
            <a:ext cx="6912768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Психологічний супровід</a:t>
            </a:r>
            <a:br>
              <a:rPr lang="uk-U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школяра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 типовими проявами </a:t>
            </a:r>
            <a:r>
              <a:rPr lang="uk-UA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дезадаптаційної</a:t>
            </a:r>
            <a:r>
              <a:rPr lang="uk-U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поведінки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pic>
        <p:nvPicPr>
          <p:cNvPr id="4" name="Рисунок 3" descr="http://im7-tub-ua.yandex.net/i?id=149480677-25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924944"/>
            <a:ext cx="453650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9" descr="http://sch575.edusite.ru/images/resurs_yandex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0" y="990598"/>
            <a:ext cx="2411760" cy="224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37" descr="http://www.proza.ru/pics/2012/05/15/7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194" y="3284984"/>
            <a:ext cx="346071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elcome-to-rgl.vspu.ru/lib/exe/fetch.php?cache=cache&amp;media=start:masterskaya:%D1%88%D0%BA%D0%BE%D0%BB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532859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27584" y="0"/>
            <a:ext cx="73448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Дезадаптація</a:t>
            </a: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 це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1484784"/>
            <a:ext cx="32758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Утворення неадекватних механізмів пристосування дитини – порушення в навчанні й поведінці , конфліктні стосунки, психосоматичні хвороби і реакції, підвищений рівень тривожності, викривлення у розвитку особистості.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842493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Типові прояви </a:t>
            </a:r>
            <a:r>
              <a:rPr lang="uk-UA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дезадаптаційної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поведінки: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ятно 1 2"/>
          <p:cNvSpPr/>
          <p:nvPr/>
        </p:nvSpPr>
        <p:spPr>
          <a:xfrm>
            <a:off x="0" y="2276872"/>
            <a:ext cx="3275856" cy="2210544"/>
          </a:xfrm>
          <a:prstGeom prst="irregularSeal1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Агресивність</a:t>
            </a:r>
            <a:endParaRPr lang="ru-RU" dirty="0"/>
          </a:p>
        </p:txBody>
      </p:sp>
      <p:sp>
        <p:nvSpPr>
          <p:cNvPr id="4" name="Солнце 3"/>
          <p:cNvSpPr/>
          <p:nvPr/>
        </p:nvSpPr>
        <p:spPr>
          <a:xfrm>
            <a:off x="4139952" y="2564904"/>
            <a:ext cx="3888432" cy="1634480"/>
          </a:xfrm>
          <a:prstGeom prst="sun">
            <a:avLst/>
          </a:prstGeom>
          <a:solidFill>
            <a:srgbClr val="DB1B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Замкненість</a:t>
            </a:r>
            <a:endParaRPr lang="ru-RU" dirty="0"/>
          </a:p>
        </p:txBody>
      </p:sp>
      <p:sp>
        <p:nvSpPr>
          <p:cNvPr id="5" name="Лента лицом вниз 4"/>
          <p:cNvSpPr/>
          <p:nvPr/>
        </p:nvSpPr>
        <p:spPr>
          <a:xfrm>
            <a:off x="0" y="4725144"/>
            <a:ext cx="3635896" cy="1512168"/>
          </a:xfrm>
          <a:prstGeom prst="ribb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Тривожність</a:t>
            </a:r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>
            <a:off x="5148064" y="4797152"/>
            <a:ext cx="2736304" cy="1562472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Гіперактивність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764705"/>
            <a:ext cx="72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</a:t>
            </a:r>
          </a:p>
          <a:p>
            <a:r>
              <a:rPr lang="uk-UA" dirty="0" smtClean="0"/>
              <a:t>                      – це порушення особистісного розвитку, що виявляється  </a:t>
            </a:r>
          </a:p>
          <a:p>
            <a:r>
              <a:rPr lang="uk-UA" dirty="0" smtClean="0"/>
              <a:t>                     у відстороненні від товариства інших людей, послабленні</a:t>
            </a:r>
          </a:p>
          <a:p>
            <a:r>
              <a:rPr lang="uk-UA" dirty="0" smtClean="0"/>
              <a:t>                      емоційного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язку</a:t>
            </a:r>
            <a:r>
              <a:rPr lang="uk-UA" dirty="0" smtClean="0"/>
              <a:t> з оточенням.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21146906">
            <a:off x="501970" y="3363470"/>
            <a:ext cx="41351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sz="2000" dirty="0" smtClean="0"/>
              <a:t>уникання товариства інших людей;</a:t>
            </a:r>
          </a:p>
          <a:p>
            <a:pPr>
              <a:buFontTx/>
              <a:buChar char="-"/>
            </a:pPr>
            <a:r>
              <a:rPr lang="uk-UA" sz="2000" dirty="0" smtClean="0"/>
              <a:t> сором</a:t>
            </a:r>
            <a:r>
              <a:rPr lang="en-US" sz="2000" dirty="0" smtClean="0"/>
              <a:t>’</a:t>
            </a:r>
            <a:r>
              <a:rPr lang="uk-UA" sz="2000" dirty="0" err="1" smtClean="0"/>
              <a:t>язливість</a:t>
            </a:r>
            <a:r>
              <a:rPr lang="uk-UA" sz="2000" dirty="0" smtClean="0"/>
              <a:t>;</a:t>
            </a:r>
          </a:p>
          <a:p>
            <a:pPr>
              <a:buFontTx/>
              <a:buChar char="-"/>
            </a:pPr>
            <a:r>
              <a:rPr lang="uk-UA" sz="2000" dirty="0" smtClean="0"/>
              <a:t> емоційна холодність;</a:t>
            </a:r>
          </a:p>
          <a:p>
            <a:pPr>
              <a:buFontTx/>
              <a:buChar char="-"/>
            </a:pPr>
            <a:r>
              <a:rPr lang="uk-UA" sz="2000" dirty="0" smtClean="0"/>
              <a:t> пригнічений настрій;</a:t>
            </a:r>
          </a:p>
          <a:p>
            <a:pPr>
              <a:buFontTx/>
              <a:buChar char="-"/>
            </a:pPr>
            <a:r>
              <a:rPr lang="uk-UA" sz="2000" dirty="0" smtClean="0"/>
              <a:t> постійні підозри;</a:t>
            </a:r>
          </a:p>
          <a:p>
            <a:pPr>
              <a:buFontTx/>
              <a:buChar char="-"/>
            </a:pPr>
            <a:r>
              <a:rPr lang="uk-UA" sz="2000" dirty="0" smtClean="0"/>
              <a:t> недовіра до людей.</a:t>
            </a:r>
            <a:r>
              <a:rPr lang="en-US" sz="2000" dirty="0" smtClean="0"/>
              <a:t>                      </a:t>
            </a:r>
            <a:endParaRPr lang="ru-RU" sz="2000" dirty="0"/>
          </a:p>
        </p:txBody>
      </p:sp>
      <p:pic>
        <p:nvPicPr>
          <p:cNvPr id="6" name="Рисунок 5" descr="a260a48759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005449"/>
            <a:ext cx="3096344" cy="346176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55576" y="260648"/>
            <a:ext cx="51125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Замкненість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2060849"/>
            <a:ext cx="60936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Ознаки замкненості: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7"/>
            <a:ext cx="7828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– це відносно стійкий емоційний стан, властивий особистості у гніві, злості, роздратуванні.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 rot="21333100">
            <a:off x="366345" y="3645676"/>
            <a:ext cx="51649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uk-UA" dirty="0" smtClean="0"/>
          </a:p>
          <a:p>
            <a:pPr>
              <a:buFontTx/>
              <a:buChar char="-"/>
            </a:pPr>
            <a:r>
              <a:rPr lang="uk-UA" sz="2000" dirty="0" smtClean="0"/>
              <a:t>становище учня в колективі;</a:t>
            </a:r>
          </a:p>
          <a:p>
            <a:pPr>
              <a:buFontTx/>
              <a:buChar char="-"/>
            </a:pPr>
            <a:r>
              <a:rPr lang="uk-UA" sz="2000" dirty="0" smtClean="0"/>
              <a:t> ставлення оточення;</a:t>
            </a:r>
          </a:p>
          <a:p>
            <a:pPr>
              <a:buFontTx/>
              <a:buChar char="-"/>
            </a:pPr>
            <a:r>
              <a:rPr lang="uk-UA" sz="2000" dirty="0" smtClean="0"/>
              <a:t> взаємини з іншими;</a:t>
            </a:r>
          </a:p>
          <a:p>
            <a:pPr>
              <a:buFontTx/>
              <a:buChar char="-"/>
            </a:pPr>
            <a:r>
              <a:rPr lang="uk-UA" sz="2000" dirty="0" smtClean="0"/>
              <a:t> неправильне </a:t>
            </a:r>
            <a:r>
              <a:rPr lang="uk-UA" sz="2000" dirty="0" err="1" smtClean="0"/>
              <a:t>суб</a:t>
            </a:r>
            <a:r>
              <a:rPr lang="en-US" sz="2000" dirty="0" smtClean="0"/>
              <a:t>’</a:t>
            </a:r>
            <a:r>
              <a:rPr lang="uk-UA" sz="2000" dirty="0" err="1" smtClean="0"/>
              <a:t>єктивне</a:t>
            </a:r>
            <a:r>
              <a:rPr lang="uk-UA" sz="2000" dirty="0" smtClean="0"/>
              <a:t> розуміння </a:t>
            </a:r>
          </a:p>
          <a:p>
            <a:r>
              <a:rPr lang="uk-UA" sz="2000" dirty="0" smtClean="0"/>
              <a:t>   поведінки інших;</a:t>
            </a:r>
          </a:p>
          <a:p>
            <a:pPr>
              <a:buFontTx/>
              <a:buChar char="-"/>
            </a:pPr>
            <a:r>
              <a:rPr lang="uk-UA" sz="2000" dirty="0" smtClean="0"/>
              <a:t> несприятлива сімейна ситуація тощо.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0"/>
            <a:ext cx="601805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Агресивність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931" y="1988840"/>
            <a:ext cx="821750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Причини виникнення агресивності: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409" name="Рисунок 94" descr="http://pulsev.com.ua/images/stories/health/teenag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1451" y="3789040"/>
            <a:ext cx="384829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560329" y="260648"/>
            <a:ext cx="92367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Критерії визначення агресивності: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 rot="21446796">
            <a:off x="1614801" y="2095641"/>
            <a:ext cx="3880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1. Часто втрачає контроль над собою.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522062">
            <a:off x="3152002" y="2773251"/>
            <a:ext cx="521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2. Часто сперечається, лається з дорослими.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2996952"/>
            <a:ext cx="4654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3. Часто відмовляється дотримуватися правил.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21142651">
            <a:off x="1187624" y="3573016"/>
            <a:ext cx="3434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4. Часто навмисне дратує людей.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296408">
            <a:off x="3131840" y="407707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5. Часто звинувачує інших у своїх помилках.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21425124">
            <a:off x="971600" y="4725144"/>
            <a:ext cx="503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6. Часто сердиться і відмовляється зробити щось.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2" y="5445224"/>
            <a:ext cx="2807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7. Часто заздрісна, мстива.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rot="202671">
            <a:off x="1691680" y="594928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8. Чутлива, дуже швидко реагує на різні дії інших (дітей і дорослих), що нерідко дратують її.</a:t>
            </a:r>
            <a:endParaRPr lang="ru-RU" dirty="0"/>
          </a:p>
        </p:txBody>
      </p:sp>
      <p:pic>
        <p:nvPicPr>
          <p:cNvPr id="13" name="Рисунок 12" descr="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3" y="1052736"/>
            <a:ext cx="2520280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548680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r>
              <a:rPr lang="uk-UA" dirty="0" smtClean="0"/>
              <a:t> - це емоційний стан, для якого характерний </a:t>
            </a:r>
          </a:p>
          <a:p>
            <a:r>
              <a:rPr lang="uk-UA" dirty="0" smtClean="0"/>
              <a:t> високий рівень страхів, переживань через будь-які                                                        невдачі, помилки.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20893456">
            <a:off x="85474" y="3073174"/>
            <a:ext cx="52024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uk-UA" dirty="0" smtClean="0"/>
          </a:p>
          <a:p>
            <a:pPr>
              <a:buFontTx/>
              <a:buChar char="-"/>
            </a:pPr>
            <a:r>
              <a:rPr lang="uk-UA" dirty="0" smtClean="0"/>
              <a:t>постійне хвилювання;</a:t>
            </a:r>
          </a:p>
          <a:p>
            <a:pPr>
              <a:buFontTx/>
              <a:buChar char="-"/>
            </a:pPr>
            <a:r>
              <a:rPr lang="uk-UA" dirty="0" smtClean="0"/>
              <a:t>скутість, низька мовна продуктивність;</a:t>
            </a:r>
          </a:p>
          <a:p>
            <a:pPr>
              <a:buFontTx/>
              <a:buChar char="-"/>
            </a:pPr>
            <a:r>
              <a:rPr lang="uk-UA" dirty="0" smtClean="0"/>
              <a:t> прагнення обмежити контакти з  однолітками, побоювання їхніх натяків на брак інтелектуальних здібностей і вихованості;</a:t>
            </a:r>
          </a:p>
          <a:p>
            <a:pPr>
              <a:buFontTx/>
              <a:buChar char="-"/>
            </a:pPr>
            <a:r>
              <a:rPr lang="uk-UA" dirty="0" smtClean="0"/>
              <a:t>постійне очікування невдач;</a:t>
            </a:r>
          </a:p>
          <a:p>
            <a:pPr>
              <a:buFontTx/>
              <a:buChar char="-"/>
            </a:pPr>
            <a:r>
              <a:rPr lang="uk-UA" dirty="0" smtClean="0"/>
              <a:t> прямий страх втратити авторитет у референтній групі, довіру  близьких друзів.</a:t>
            </a:r>
            <a:endParaRPr lang="ru-RU" dirty="0"/>
          </a:p>
        </p:txBody>
      </p:sp>
      <p:pic>
        <p:nvPicPr>
          <p:cNvPr id="1026" name="Рисунок 11" descr="Svech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6847" y="3155020"/>
            <a:ext cx="3695634" cy="279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0"/>
            <a:ext cx="66967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Тривожність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1988841"/>
            <a:ext cx="5970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Ознаки тривожності: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764704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r>
              <a:rPr lang="uk-UA" dirty="0" smtClean="0"/>
              <a:t> – </a:t>
            </a:r>
            <a:r>
              <a:rPr lang="uk-UA" sz="2400" dirty="0" smtClean="0"/>
              <a:t>це психічний розлад, який характеризується </a:t>
            </a:r>
          </a:p>
          <a:p>
            <a:r>
              <a:rPr lang="uk-UA" sz="2400" dirty="0" smtClean="0"/>
              <a:t>неуважністю, імпульсивністю, підвищеною руховою активністю.</a:t>
            </a:r>
            <a:endParaRPr lang="ru-RU" sz="2400" dirty="0"/>
          </a:p>
        </p:txBody>
      </p:sp>
      <p:pic>
        <p:nvPicPr>
          <p:cNvPr id="4" name="Рисунок 3" descr="Literaturnoe_chtenie_copy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9424" y="3140968"/>
            <a:ext cx="3542975" cy="26630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1"/>
            <a:ext cx="62102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Гіперактивність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132856"/>
            <a:ext cx="874846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Критерії визначення </a:t>
            </a:r>
            <a:r>
              <a:rPr lang="uk-UA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гіперактивності</a:t>
            </a:r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4077072"/>
            <a:ext cx="3215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Дефіцит активної уваги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472514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Рухове</a:t>
            </a:r>
            <a:r>
              <a:rPr lang="uk-UA" dirty="0" smtClean="0"/>
              <a:t> </a:t>
            </a:r>
            <a:r>
              <a:rPr lang="uk-UA" sz="2400" dirty="0" smtClean="0"/>
              <a:t>розгальмування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5445224"/>
            <a:ext cx="2133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Імпульсивність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9095" y="0"/>
            <a:ext cx="74258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Дефіцит активної уваги: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1340768"/>
            <a:ext cx="5133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1. Непослідовна, їй важко довго утримувати увагу.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2132856"/>
            <a:ext cx="4407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2. Не слухає, коли до неї звертаються.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285293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3. З великим ентузіазмом береться за завдання, але так і не   закінчує його.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3789040"/>
            <a:ext cx="264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4. Труднощі в організації.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443711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5. Часто губить речі.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5013176"/>
            <a:ext cx="6480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6. Уникає нудних завдань і таких, що потребують розумових зусиль.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43808" y="580526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7. Забудькувата.</a:t>
            </a:r>
            <a:endParaRPr lang="ru-RU" dirty="0"/>
          </a:p>
        </p:txBody>
      </p:sp>
      <p:pic>
        <p:nvPicPr>
          <p:cNvPr id="12" name="Рисунок 11" descr="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3429000"/>
            <a:ext cx="2088232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6741" y="332656"/>
            <a:ext cx="75305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Рухове розгальмування: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844824"/>
            <a:ext cx="235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1. Постійно крутиться.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2708920"/>
            <a:ext cx="6408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2. Виявляє ознаки занепокоєння (вистукує пальцями, рухається у кріслі, бігає, постійно видирається кудись).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3789040"/>
            <a:ext cx="4041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3. Спить набагато менше, ніж інші діти.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4725144"/>
            <a:ext cx="1937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4. Дуже балакуча.</a:t>
            </a:r>
            <a:endParaRPr lang="ru-RU" dirty="0"/>
          </a:p>
        </p:txBody>
      </p:sp>
      <p:pic>
        <p:nvPicPr>
          <p:cNvPr id="8" name="Рисунок 7" descr="n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1939" y="3645024"/>
            <a:ext cx="3718493" cy="2817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4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Імпульсивність: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412776"/>
            <a:ext cx="515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1. Починає відповідати, не дослухавши запитання.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2132856"/>
            <a:ext cx="777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2. Не здатна дочекатися своєї черги, часто втручається в розмову, перериває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924944"/>
            <a:ext cx="2939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3. Погано зосереджує увагу.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3573016"/>
            <a:ext cx="704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4. Не може чекати винагороди (якщо між дією і винагородою є пауза).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4077072"/>
            <a:ext cx="4966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5. Не може контролювати і регулювати своїх дій.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4797152"/>
            <a:ext cx="80492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6.При виконанні завдань поводиться по-різному і показує дуже різні результати</a:t>
            </a:r>
          </a:p>
          <a:p>
            <a:r>
              <a:rPr lang="uk-UA" dirty="0" smtClean="0"/>
              <a:t>(на деяких заняттях дитина спокійна, на інших – ні; на одних уроках – успішна,</a:t>
            </a:r>
          </a:p>
          <a:p>
            <a:r>
              <a:rPr lang="uk-UA" dirty="0" smtClean="0"/>
              <a:t>на інших – ні).</a:t>
            </a:r>
            <a:endParaRPr lang="ru-RU" dirty="0"/>
          </a:p>
        </p:txBody>
      </p:sp>
      <p:pic>
        <p:nvPicPr>
          <p:cNvPr id="1027" name="Picture 3" descr="I:\Малюнки\Картинки\4e96c18fed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1857" y="836712"/>
            <a:ext cx="2064288" cy="1283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1"/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7509" y="404664"/>
            <a:ext cx="2542962" cy="3068422"/>
          </a:xfrm>
          <a:prstGeom prst="rect">
            <a:avLst/>
          </a:prstGeom>
        </p:spPr>
      </p:pic>
      <p:pic>
        <p:nvPicPr>
          <p:cNvPr id="6" name="Рисунок 5" descr="cGF1Y2lfZmlsZXMzMjcz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3284984"/>
            <a:ext cx="4585210" cy="34264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260648"/>
            <a:ext cx="615508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“ І створили школу так, як велів їм диявол.</a:t>
            </a:r>
          </a:p>
          <a:p>
            <a:r>
              <a:rPr lang="uk-UA" dirty="0" smtClean="0"/>
              <a:t>Дитина любить природу, тому її замкнули</a:t>
            </a:r>
          </a:p>
          <a:p>
            <a:r>
              <a:rPr lang="uk-UA" dirty="0" smtClean="0"/>
              <a:t>у чотирьох стінах. Дитині подобається усвідомлювати, </a:t>
            </a:r>
          </a:p>
          <a:p>
            <a:r>
              <a:rPr lang="uk-UA" dirty="0" smtClean="0"/>
              <a:t>що її робота має якесь значення, тому все влаштували так,</a:t>
            </a:r>
          </a:p>
          <a:p>
            <a:r>
              <a:rPr lang="uk-UA" dirty="0" smtClean="0"/>
              <a:t>щоб її активність  не приносила ніякої користі. Вона не може</a:t>
            </a:r>
          </a:p>
          <a:p>
            <a:r>
              <a:rPr lang="uk-UA" dirty="0" smtClean="0"/>
              <a:t>жити без руху – її примусили до нерухомості. Вона</a:t>
            </a:r>
          </a:p>
          <a:p>
            <a:r>
              <a:rPr lang="uk-UA" dirty="0" smtClean="0"/>
              <a:t> полюбляє розмовляти – їй наказали мовчати. Вона </a:t>
            </a:r>
          </a:p>
          <a:p>
            <a:r>
              <a:rPr lang="uk-UA" dirty="0" smtClean="0"/>
              <a:t>прагне зрозуміти – їй наказали вчити </a:t>
            </a:r>
            <a:r>
              <a:rPr lang="uk-UA" dirty="0" err="1" smtClean="0"/>
              <a:t>напам</a:t>
            </a:r>
            <a:r>
              <a:rPr lang="en-US" dirty="0" smtClean="0"/>
              <a:t>’</a:t>
            </a:r>
            <a:r>
              <a:rPr lang="uk-UA" dirty="0" smtClean="0"/>
              <a:t>ять. Вона </a:t>
            </a:r>
          </a:p>
          <a:p>
            <a:r>
              <a:rPr lang="uk-UA" dirty="0" smtClean="0"/>
              <a:t>хотіла б сама здобувати знання – їй пропонують їх у </a:t>
            </a:r>
          </a:p>
          <a:p>
            <a:r>
              <a:rPr lang="uk-UA" dirty="0" smtClean="0"/>
              <a:t>готовому вигляді.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4077072"/>
            <a:ext cx="41045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 тоді діти навчилися такого, чого б </a:t>
            </a:r>
          </a:p>
          <a:p>
            <a:r>
              <a:rPr lang="uk-UA" dirty="0" smtClean="0"/>
              <a:t>вони ніколи не навчилися за інших умов. Вони навчилися обманювати та </a:t>
            </a:r>
          </a:p>
          <a:p>
            <a:r>
              <a:rPr lang="uk-UA" dirty="0" err="1" smtClean="0"/>
              <a:t>прикидатися”</a:t>
            </a:r>
            <a:endParaRPr lang="uk-UA" dirty="0" smtClean="0"/>
          </a:p>
          <a:p>
            <a:r>
              <a:rPr lang="uk-UA" dirty="0" smtClean="0"/>
              <a:t>                                   В.Розанов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0"/>
            <a:ext cx="76328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Поради вчителям у робот</a:t>
            </a:r>
            <a:endParaRPr lang="ru-RU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1988840"/>
            <a:ext cx="7167339" cy="45365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uk-UA" dirty="0" smtClean="0"/>
              <a:t>Розширюйте коло спілкування, знайомте з новими  дітьми першим.</a:t>
            </a:r>
          </a:p>
          <a:p>
            <a:pPr marL="342900" indent="-342900">
              <a:buAutoNum type="arabicPeriod"/>
            </a:pPr>
            <a:r>
              <a:rPr lang="uk-UA" dirty="0" smtClean="0"/>
              <a:t>Наголошуйте на перервах про користь спілкування, </a:t>
            </a:r>
          </a:p>
          <a:p>
            <a:pPr marL="342900" indent="-342900"/>
            <a:r>
              <a:rPr lang="uk-UA" dirty="0" smtClean="0"/>
              <a:t>      розпитуйте учня, що нового він дізнався, розмовляючи з іншими.</a:t>
            </a:r>
          </a:p>
          <a:p>
            <a:pPr marL="342900" indent="-342900"/>
            <a:r>
              <a:rPr lang="uk-UA" dirty="0" smtClean="0"/>
              <a:t>3. Прагніть стати для дитини взірцем людини, яка  ефективно спілкується,   що дуже допомагає їй у житті.</a:t>
            </a:r>
          </a:p>
          <a:p>
            <a:pPr marL="342900" indent="-342900"/>
            <a:r>
              <a:rPr lang="uk-UA" dirty="0" smtClean="0"/>
              <a:t>4. Залучайте ( якомога частіше) до групових форм роботи, </a:t>
            </a:r>
          </a:p>
          <a:p>
            <a:pPr marL="342900" indent="-342900"/>
            <a:r>
              <a:rPr lang="uk-UA" dirty="0" smtClean="0"/>
              <a:t>      давайте завдання для колективної роботи.</a:t>
            </a:r>
          </a:p>
          <a:p>
            <a:pPr marL="342900" indent="-342900"/>
            <a:r>
              <a:rPr lang="uk-UA" dirty="0" smtClean="0"/>
              <a:t>5. Ніколи не протиставляйте дитину колективові, припиняйте зневажливі зауваження однокласників.</a:t>
            </a:r>
            <a:endParaRPr lang="ru-RU" dirty="0"/>
          </a:p>
        </p:txBody>
      </p:sp>
      <p:pic>
        <p:nvPicPr>
          <p:cNvPr id="7" name="Picture 1" descr="робота психолога з обдарованими діть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33966">
            <a:off x="6876256" y="2486145"/>
            <a:ext cx="2016224" cy="209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ыноска со стрелкой вниз 7"/>
          <p:cNvSpPr/>
          <p:nvPr/>
        </p:nvSpPr>
        <p:spPr>
          <a:xfrm>
            <a:off x="323528" y="188640"/>
            <a:ext cx="8136904" cy="1656184"/>
          </a:xfrm>
          <a:prstGeom prst="downArrowCallout">
            <a:avLst>
              <a:gd name="adj1" fmla="val 16333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Поради вчителям у роботі із замкненими дітьми</a:t>
            </a: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772816"/>
            <a:ext cx="849694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uk-UA" dirty="0" smtClean="0"/>
          </a:p>
          <a:p>
            <a:pPr marL="342900" indent="-342900"/>
            <a:endParaRPr lang="uk-UA" sz="2000" dirty="0" smtClean="0"/>
          </a:p>
          <a:p>
            <a:pPr marL="342900" indent="-342900"/>
            <a:r>
              <a:rPr lang="uk-UA" sz="2000" dirty="0" smtClean="0"/>
              <a:t>1.Не сваріть дитину за те, що вона посміла гніватись на вас, </a:t>
            </a:r>
          </a:p>
          <a:p>
            <a:pPr marL="342900" indent="-342900"/>
            <a:r>
              <a:rPr lang="uk-UA" sz="2000" dirty="0" smtClean="0"/>
              <a:t>    зрозумійте її обурення: допоможіть усвідомити і сформулювати </a:t>
            </a:r>
          </a:p>
          <a:p>
            <a:pPr marL="342900" indent="-342900"/>
            <a:r>
              <a:rPr lang="uk-UA" sz="2000" dirty="0" smtClean="0"/>
              <a:t>  свої претензії до вас.</a:t>
            </a:r>
          </a:p>
          <a:p>
            <a:pPr marL="342900" indent="-342900"/>
            <a:r>
              <a:rPr lang="uk-UA" sz="2000" dirty="0" smtClean="0"/>
              <a:t>2. Дочекайтеся, коли емоції вщухнуть, і тільки тоді розкажіть дитині, </a:t>
            </a:r>
          </a:p>
          <a:p>
            <a:pPr marL="342900" indent="-342900"/>
            <a:r>
              <a:rPr lang="uk-UA" sz="2000" dirty="0" smtClean="0"/>
              <a:t>   що її агресія непотрібна у цій ситуації, все можна вирішити іншим,</a:t>
            </a:r>
          </a:p>
          <a:p>
            <a:pPr marL="342900" indent="-342900"/>
            <a:r>
              <a:rPr lang="uk-UA" sz="2000" dirty="0" smtClean="0"/>
              <a:t>   спокійним тоном.</a:t>
            </a:r>
          </a:p>
          <a:p>
            <a:pPr marL="342900" indent="-342900"/>
            <a:r>
              <a:rPr lang="uk-UA" sz="2000" dirty="0" smtClean="0"/>
              <a:t>3. Учіть дитину  розуміти себе й інших. Якщо дитина навчиться</a:t>
            </a:r>
          </a:p>
          <a:p>
            <a:pPr marL="342900" indent="-342900"/>
            <a:r>
              <a:rPr lang="uk-UA" sz="2000" dirty="0" smtClean="0"/>
              <a:t>   усвідомлювати свої почуття і почуття інших , вона зможе свідомо </a:t>
            </a:r>
            <a:endParaRPr lang="en-US" sz="2000" dirty="0" smtClean="0"/>
          </a:p>
          <a:p>
            <a:pPr marL="342900" indent="-342900"/>
            <a:r>
              <a:rPr lang="uk-UA" sz="2000" dirty="0" smtClean="0"/>
              <a:t>    обирати форми боротьби і захисту.</a:t>
            </a:r>
          </a:p>
          <a:p>
            <a:pPr marL="342900" indent="-342900"/>
            <a:r>
              <a:rPr lang="uk-UA" sz="2000" dirty="0" smtClean="0"/>
              <a:t>4. Спостерігайте за собою, щоб інколи ви самі не стали взірцем</a:t>
            </a:r>
          </a:p>
          <a:p>
            <a:pPr marL="342900" indent="-342900"/>
            <a:r>
              <a:rPr lang="uk-UA" sz="2000" dirty="0" smtClean="0"/>
              <a:t>    агресивної поведінки.</a:t>
            </a:r>
          </a:p>
          <a:p>
            <a:pPr marL="342900" indent="-342900"/>
            <a:r>
              <a:rPr lang="uk-UA" sz="2000" dirty="0" smtClean="0"/>
              <a:t>5. Залучайте батьків, з</a:t>
            </a:r>
            <a:r>
              <a:rPr lang="en-US" sz="2000" dirty="0" smtClean="0"/>
              <a:t>’</a:t>
            </a:r>
            <a:r>
              <a:rPr lang="uk-UA" sz="2000" dirty="0" smtClean="0"/>
              <a:t>ясуйте чи вони не подають негативного прикладу.</a:t>
            </a:r>
            <a:endParaRPr lang="ru-RU" sz="2000" dirty="0"/>
          </a:p>
        </p:txBody>
      </p:sp>
      <p:sp>
        <p:nvSpPr>
          <p:cNvPr id="5" name="Овал 4"/>
          <p:cNvSpPr/>
          <p:nvPr/>
        </p:nvSpPr>
        <p:spPr>
          <a:xfrm>
            <a:off x="323528" y="0"/>
            <a:ext cx="8352928" cy="17728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Поради вчителям у роботі з агресивними дітьми: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844824"/>
            <a:ext cx="8136904" cy="46588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uk-UA" dirty="0" smtClean="0"/>
          </a:p>
          <a:p>
            <a:pPr marL="342900" indent="-342900"/>
            <a:r>
              <a:rPr lang="uk-UA" sz="2000" dirty="0" smtClean="0"/>
              <a:t>1.Не сваріть дитину за те, що вона посміла гніватись на вас, </a:t>
            </a:r>
          </a:p>
          <a:p>
            <a:pPr marL="342900" indent="-342900"/>
            <a:r>
              <a:rPr lang="uk-UA" sz="2000" dirty="0" smtClean="0"/>
              <a:t>    зрозумійте її обурення: допоможіть усвідомити і сформулювати </a:t>
            </a:r>
          </a:p>
          <a:p>
            <a:pPr marL="342900" indent="-342900"/>
            <a:r>
              <a:rPr lang="uk-UA" sz="2000" dirty="0" smtClean="0"/>
              <a:t>  свої претензії до вас.</a:t>
            </a:r>
          </a:p>
          <a:p>
            <a:pPr marL="342900" indent="-342900"/>
            <a:r>
              <a:rPr lang="uk-UA" sz="2000" dirty="0" smtClean="0"/>
              <a:t>2. Дочекайтеся, коли емоції вщухнуть, і тільки тоді розкажіть дитині, </a:t>
            </a:r>
          </a:p>
          <a:p>
            <a:pPr marL="342900" indent="-342900"/>
            <a:r>
              <a:rPr lang="uk-UA" sz="2000" dirty="0" smtClean="0"/>
              <a:t>   що її агресія непотрібна у цій ситуації, все можна вирішити іншим,</a:t>
            </a:r>
          </a:p>
          <a:p>
            <a:pPr marL="342900" indent="-342900"/>
            <a:r>
              <a:rPr lang="uk-UA" sz="2000" dirty="0" smtClean="0"/>
              <a:t>   спокійним тоном.</a:t>
            </a:r>
          </a:p>
          <a:p>
            <a:pPr marL="342900" indent="-342900"/>
            <a:r>
              <a:rPr lang="uk-UA" sz="2000" dirty="0" smtClean="0"/>
              <a:t>3. Учіть дитину  розуміти себе й інших. Якщо дитина навчиться</a:t>
            </a:r>
          </a:p>
          <a:p>
            <a:pPr marL="342900" indent="-342900"/>
            <a:r>
              <a:rPr lang="uk-UA" sz="2000" dirty="0" smtClean="0"/>
              <a:t>   усвідомлювати свої почуття і почуття інших , вона зможе свідомо </a:t>
            </a:r>
            <a:endParaRPr lang="en-US" sz="2000" dirty="0" smtClean="0"/>
          </a:p>
          <a:p>
            <a:pPr marL="342900" indent="-342900"/>
            <a:r>
              <a:rPr lang="uk-UA" sz="2000" dirty="0" smtClean="0"/>
              <a:t>    обирати форми боротьби і захисту.</a:t>
            </a:r>
          </a:p>
          <a:p>
            <a:pPr marL="342900" indent="-342900"/>
            <a:r>
              <a:rPr lang="uk-UA" sz="2000" dirty="0" smtClean="0"/>
              <a:t>4. Спостерігайте за собою, щоб інколи ви самі не стали взірцем</a:t>
            </a:r>
          </a:p>
          <a:p>
            <a:pPr marL="342900" indent="-342900"/>
            <a:r>
              <a:rPr lang="uk-UA" sz="2000" dirty="0" smtClean="0"/>
              <a:t>    агресивної поведінки.</a:t>
            </a:r>
          </a:p>
          <a:p>
            <a:pPr marL="342900" indent="-342900"/>
            <a:r>
              <a:rPr lang="uk-UA" sz="2000" dirty="0" smtClean="0"/>
              <a:t>5. Залучайте батьків, з</a:t>
            </a:r>
            <a:r>
              <a:rPr lang="en-US" sz="2000" dirty="0" smtClean="0"/>
              <a:t>’</a:t>
            </a:r>
            <a:r>
              <a:rPr lang="uk-UA" sz="2000" dirty="0" smtClean="0"/>
              <a:t>ясуйте чи вони не подають негативного прикладу.</a:t>
            </a:r>
            <a:endParaRPr lang="ru-RU" sz="2000" dirty="0"/>
          </a:p>
        </p:txBody>
      </p:sp>
      <p:pic>
        <p:nvPicPr>
          <p:cNvPr id="7" name="Рисунок 6" descr=",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 flipV="1">
            <a:off x="7437712" y="1489390"/>
            <a:ext cx="1303273" cy="1303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979712" y="5013176"/>
            <a:ext cx="45719" cy="4571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88640"/>
            <a:ext cx="8064896" cy="12241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Поради вчителям у роботі з тривожними дітьми:</a:t>
            </a:r>
            <a:endParaRPr lang="ru-RU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51520" y="1628800"/>
            <a:ext cx="8280920" cy="4752528"/>
          </a:xfrm>
          <a:prstGeom prst="round2DiagRect">
            <a:avLst>
              <a:gd name="adj1" fmla="val 16667"/>
              <a:gd name="adj2" fmla="val 4120"/>
            </a:avLst>
          </a:prstGeom>
          <a:solidFill>
            <a:srgbClr val="DB1B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uk-UA" sz="2000" dirty="0" smtClean="0"/>
              <a:t>Доручення для тривожної дитини мають відповідати віку.</a:t>
            </a:r>
          </a:p>
          <a:p>
            <a:pPr marL="342900" indent="-342900"/>
            <a:r>
              <a:rPr lang="uk-UA" sz="2000" dirty="0" smtClean="0"/>
              <a:t>     складні завдання прирікають малу дитину на невдачу, </a:t>
            </a:r>
          </a:p>
          <a:p>
            <a:pPr marL="342900" indent="-342900"/>
            <a:r>
              <a:rPr lang="uk-UA" sz="2000" dirty="0" smtClean="0"/>
              <a:t>  зниження самооцінки.</a:t>
            </a:r>
          </a:p>
          <a:p>
            <a:pPr marL="342900" indent="-342900"/>
            <a:r>
              <a:rPr lang="uk-UA" sz="2000" dirty="0" smtClean="0"/>
              <a:t>2. Підтримуйте, говоріть про свою  впевненість у тому, що дитина</a:t>
            </a:r>
          </a:p>
          <a:p>
            <a:pPr marL="342900" indent="-342900"/>
            <a:r>
              <a:rPr lang="uk-UA" sz="2000" dirty="0" smtClean="0"/>
              <a:t>   зможе виконати завдання.</a:t>
            </a:r>
          </a:p>
          <a:p>
            <a:pPr marL="342900" indent="-342900"/>
            <a:r>
              <a:rPr lang="uk-UA" sz="2000" dirty="0" smtClean="0"/>
              <a:t>3. Не порівнюйте досягнень дитини з успіхами інших дітей, дуже</a:t>
            </a:r>
          </a:p>
          <a:p>
            <a:pPr marL="342900" indent="-342900"/>
            <a:r>
              <a:rPr lang="uk-UA" sz="2000" dirty="0" smtClean="0"/>
              <a:t>   важливі оптимістичні прогнози.</a:t>
            </a:r>
          </a:p>
          <a:p>
            <a:pPr marL="342900" indent="-342900"/>
            <a:r>
              <a:rPr lang="uk-UA" sz="2000" dirty="0" smtClean="0"/>
              <a:t>4. Частіше використовуйте тілесний контакт, вправи на релаксацію.</a:t>
            </a:r>
          </a:p>
          <a:p>
            <a:pPr marL="342900" indent="-342900"/>
            <a:r>
              <a:rPr lang="uk-UA" sz="2000" dirty="0" smtClean="0"/>
              <a:t>5. Не допускайте  ситуацій  змагання , публічного виступу.</a:t>
            </a:r>
          </a:p>
          <a:p>
            <a:pPr marL="342900" indent="-342900"/>
            <a:r>
              <a:rPr lang="uk-UA" sz="2000" dirty="0" smtClean="0"/>
              <a:t>6. Зменшити або усунути тривожність дитини можна за допомогою</a:t>
            </a:r>
          </a:p>
          <a:p>
            <a:pPr marL="342900" indent="-342900"/>
            <a:r>
              <a:rPr lang="uk-UA" sz="2000" dirty="0" smtClean="0"/>
              <a:t>    малювання, фізичних вправ, етюдів, читання художньої </a:t>
            </a:r>
          </a:p>
          <a:p>
            <a:pPr marL="342900" indent="-342900"/>
            <a:r>
              <a:rPr lang="uk-UA" sz="2000" dirty="0" smtClean="0"/>
              <a:t>    літератури, лялькового,  настільного театру, ігрової терапії,</a:t>
            </a:r>
          </a:p>
          <a:p>
            <a:pPr marL="342900" indent="-342900"/>
            <a:r>
              <a:rPr lang="uk-UA" sz="2000" dirty="0" smtClean="0"/>
              <a:t>    музикотерапії.</a:t>
            </a:r>
            <a:endParaRPr lang="ru-RU" sz="2000" dirty="0"/>
          </a:p>
        </p:txBody>
      </p:sp>
      <p:pic>
        <p:nvPicPr>
          <p:cNvPr id="5" name="Рисунок 4" descr="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1700809"/>
            <a:ext cx="1296144" cy="1763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124744"/>
            <a:ext cx="747903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 smtClean="0"/>
          </a:p>
          <a:p>
            <a:r>
              <a:rPr lang="uk-UA" dirty="0" smtClean="0"/>
              <a:t>1. Введіть знакову систему оцінювання. Хорошу поведінку і досягнення</a:t>
            </a:r>
          </a:p>
          <a:p>
            <a:r>
              <a:rPr lang="uk-UA" dirty="0" smtClean="0"/>
              <a:t> винагороджуйте, не жалійте для такої дитини схвалення.</a:t>
            </a:r>
          </a:p>
          <a:p>
            <a:r>
              <a:rPr lang="uk-UA" dirty="0" smtClean="0"/>
              <a:t>2. Частіше проводьте хвилинки активного відпочинку з легкими вправами</a:t>
            </a:r>
          </a:p>
          <a:p>
            <a:r>
              <a:rPr lang="uk-UA" dirty="0" smtClean="0"/>
              <a:t>  і релаксацією.</a:t>
            </a:r>
          </a:p>
          <a:p>
            <a:r>
              <a:rPr lang="uk-UA" dirty="0" smtClean="0"/>
              <a:t>3. У класі бажано мати мінімальну кількість предметів, які можуть</a:t>
            </a:r>
          </a:p>
          <a:p>
            <a:r>
              <a:rPr lang="uk-UA" dirty="0" smtClean="0"/>
              <a:t>   відволікати увагу.</a:t>
            </a:r>
          </a:p>
          <a:p>
            <a:r>
              <a:rPr lang="uk-UA" dirty="0" smtClean="0"/>
              <a:t>4. Спрямовуйте зайву енергію гіперактивних дітей у корисне річище -</a:t>
            </a:r>
          </a:p>
          <a:p>
            <a:r>
              <a:rPr lang="uk-UA" dirty="0" smtClean="0"/>
              <a:t>  під час уроку попросіть вимити дошку, прибрати зошити і т.д.</a:t>
            </a:r>
          </a:p>
          <a:p>
            <a:r>
              <a:rPr lang="uk-UA" dirty="0" smtClean="0"/>
              <a:t>5. Введіть проблемне навчання, використовуйте у процесі навчання</a:t>
            </a:r>
          </a:p>
          <a:p>
            <a:r>
              <a:rPr lang="uk-UA" dirty="0" smtClean="0"/>
              <a:t>  елементи гри, змагання. Більше давайте творчих завдань, уникайте</a:t>
            </a:r>
          </a:p>
          <a:p>
            <a:r>
              <a:rPr lang="uk-UA" dirty="0" smtClean="0"/>
              <a:t>   монотонної діяльності.</a:t>
            </a:r>
          </a:p>
          <a:p>
            <a:r>
              <a:rPr lang="uk-UA" dirty="0" smtClean="0"/>
              <a:t>6. Давайте лише одне завдання за раз. Якщо учень має виконати велике </a:t>
            </a:r>
          </a:p>
          <a:p>
            <a:r>
              <a:rPr lang="uk-UA" dirty="0" smtClean="0"/>
              <a:t>  завдання, нехай воно буде у вигляді послідовних частин. Періодично</a:t>
            </a:r>
          </a:p>
          <a:p>
            <a:r>
              <a:rPr lang="uk-UA" dirty="0" smtClean="0"/>
              <a:t>  контролюйте хід роботи над кожною частиною , вносячи відповідні</a:t>
            </a:r>
          </a:p>
          <a:p>
            <a:r>
              <a:rPr lang="uk-UA" dirty="0" smtClean="0"/>
              <a:t> корективи.</a:t>
            </a:r>
          </a:p>
          <a:p>
            <a:r>
              <a:rPr lang="uk-UA" dirty="0" smtClean="0"/>
              <a:t>7. Створюйте ситуації успіху, в яких дитина могла  б  проявити свої сильні </a:t>
            </a:r>
          </a:p>
          <a:p>
            <a:r>
              <a:rPr lang="uk-UA" dirty="0" smtClean="0"/>
              <a:t>  сторони. Навчіть її краще використовувати їх, аби компенсувати</a:t>
            </a:r>
          </a:p>
          <a:p>
            <a:r>
              <a:rPr lang="uk-UA" dirty="0" smtClean="0"/>
              <a:t>  порушені функції здоровими.</a:t>
            </a:r>
          </a:p>
          <a:p>
            <a:r>
              <a:rPr lang="uk-UA" dirty="0" smtClean="0"/>
              <a:t>8. Виховуйте навички роботи у класному колективі. </a:t>
            </a:r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51520" y="0"/>
            <a:ext cx="8136904" cy="1196752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Поради вчителям у роботі з гіперактивними дітьми:</a:t>
            </a:r>
            <a:endParaRPr lang="ru-RU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" name="Рисунок 4" descr="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9790" y="2492896"/>
            <a:ext cx="1270221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8981" y="404664"/>
            <a:ext cx="8026044" cy="923330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extrusionH="76200" contourW="12700">
            <a:extrusionClr>
              <a:srgbClr val="00B0F0"/>
            </a:extrusionClr>
            <a:contourClr>
              <a:srgbClr val="00B0F0"/>
            </a:contourClr>
          </a:sp3d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Загальні рекомендації: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84785"/>
            <a:ext cx="8064896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	У будь-якому випадку залишатися спокійним.</a:t>
            </a:r>
          </a:p>
          <a:p>
            <a:pPr algn="ctr"/>
            <a:r>
              <a:rPr lang="uk-UA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Немає витримки – немає переваги!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323527" y="4154670"/>
            <a:ext cx="8136904" cy="1754326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Виховувати – це означає, насамперед, самому жити істинним життям і залучати в нього тих, кого виховуєш.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2060848"/>
            <a:ext cx="1656184" cy="1800200"/>
          </a:xfrm>
          <a:prstGeom prst="rect">
            <a:avLst/>
          </a:prstGeom>
        </p:spPr>
      </p:pic>
      <p:pic>
        <p:nvPicPr>
          <p:cNvPr id="8" name="Рисунок 7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424" y="2060848"/>
            <a:ext cx="1561136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se35.ru/upload/iblock/f3e/6076929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63888" y="332656"/>
            <a:ext cx="53285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Потрібно зрозуміти: стіни, які зводять навколо </a:t>
            </a:r>
          </a:p>
          <a:p>
            <a:r>
              <a:rPr lang="uk-UA" sz="2000" dirty="0" smtClean="0"/>
              <a:t>себе діти, потрібні їм не для того, щоб </a:t>
            </a:r>
          </a:p>
          <a:p>
            <a:r>
              <a:rPr lang="uk-UA" sz="2000" dirty="0" smtClean="0"/>
              <a:t>показувати свою силу, а для того, щоб</a:t>
            </a:r>
          </a:p>
          <a:p>
            <a:r>
              <a:rPr lang="uk-UA" sz="2000" dirty="0" smtClean="0"/>
              <a:t>захистити свої слабкі сторони.</a:t>
            </a:r>
          </a:p>
          <a:p>
            <a:r>
              <a:rPr lang="uk-UA" dirty="0" smtClean="0"/>
              <a:t>                                                          </a:t>
            </a:r>
            <a:r>
              <a:rPr lang="uk-UA" dirty="0" err="1" smtClean="0"/>
              <a:t>Дж.Ч.Добсон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106" descr="http://img-fotki.yandex.ru/get/4713/130761172.8/0_62f52_ca25d752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1519" y="0"/>
            <a:ext cx="57061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35696" y="692696"/>
            <a:ext cx="38164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БАЖАЮ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2060848"/>
            <a:ext cx="23793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ВАМ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73218" y="3068960"/>
            <a:ext cx="43511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ПЛІДНОЇ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4427984" y="4275094"/>
            <a:ext cx="47160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ПРАЦІ!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03" descr="http://www.moscom-psy.com/upload/medialibrary/da9/da9212cfb613a07fa65dd20b6e241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0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99792" y="2204864"/>
            <a:ext cx="4968552" cy="201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Збиратись разом - це початок,                                                                                                                               Триматись разом – це процес,                                                                                                                             Працювати разом – це успіх.</a:t>
            </a:r>
            <a:endParaRPr lang="ru-RU" sz="2800" dirty="0" smtClean="0">
              <a:latin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Генрі Форд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484784"/>
          <a:ext cx="7560840" cy="5155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/>
                <a:gridCol w="3780420"/>
              </a:tblGrid>
              <a:tr h="517036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err="1" smtClean="0"/>
                        <a:t>Прислів</a:t>
                      </a:r>
                      <a:r>
                        <a:rPr lang="en-US" sz="2400" dirty="0" smtClean="0"/>
                        <a:t>’</a:t>
                      </a:r>
                      <a:r>
                        <a:rPr lang="uk-UA" sz="2400" dirty="0" smtClean="0"/>
                        <a:t>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Правила</a:t>
                      </a:r>
                      <a:endParaRPr lang="ru-RU" sz="2400" dirty="0"/>
                    </a:p>
                  </a:txBody>
                  <a:tcPr/>
                </a:tc>
              </a:tr>
              <a:tr h="723851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Вік живи – вік учись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Будь відкритий до нових знань, ідей</a:t>
                      </a:r>
                      <a:endParaRPr lang="ru-RU" sz="1800" dirty="0"/>
                    </a:p>
                  </a:txBody>
                  <a:tcPr/>
                </a:tc>
              </a:tr>
              <a:tr h="723851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Як тут говорити, коли не дають і рота розкрити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Не перебивай, говори по черзі</a:t>
                      </a:r>
                      <a:endParaRPr lang="ru-RU" sz="1800" dirty="0"/>
                    </a:p>
                  </a:txBody>
                  <a:tcPr/>
                </a:tc>
              </a:tr>
              <a:tr h="723851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Треба знати, що і де сказати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Не відхиляйся від теми обговорення</a:t>
                      </a:r>
                      <a:endParaRPr lang="ru-RU" sz="1800" dirty="0"/>
                    </a:p>
                  </a:txBody>
                  <a:tcPr/>
                </a:tc>
              </a:tr>
              <a:tr h="1034073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Не допікай іншим, бо знайдуться такі, що й тобі допечуть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Не критикуй і не засуджуй жодних висловлювань учасників</a:t>
                      </a:r>
                      <a:endParaRPr lang="ru-RU" sz="1800" dirty="0"/>
                    </a:p>
                  </a:txBody>
                  <a:tcPr/>
                </a:tc>
              </a:tr>
              <a:tr h="723851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Розкажи другу – піде по кругу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Дотримуйся</a:t>
                      </a:r>
                      <a:r>
                        <a:rPr lang="uk-UA" sz="1800" baseline="0" dirty="0" smtClean="0"/>
                        <a:t> конфіденційності роботи групи</a:t>
                      </a:r>
                      <a:endParaRPr lang="ru-RU" sz="1800" dirty="0"/>
                    </a:p>
                  </a:txBody>
                  <a:tcPr/>
                </a:tc>
              </a:tr>
              <a:tr h="709436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Можна й жартувати, можна й діло</a:t>
                      </a:r>
                      <a:r>
                        <a:rPr lang="uk-UA" sz="1800" baseline="0" dirty="0" smtClean="0"/>
                        <a:t> робити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Працюй у доброму гуморі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16823" y="188640"/>
            <a:ext cx="69103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Правила роботи групи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Блок-схема: внутренняя память 7"/>
          <p:cNvSpPr/>
          <p:nvPr/>
        </p:nvSpPr>
        <p:spPr>
          <a:xfrm>
            <a:off x="395536" y="0"/>
            <a:ext cx="7560840" cy="1124744"/>
          </a:xfrm>
          <a:prstGeom prst="flowChartInternalStora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Правила роботи групи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1916832"/>
            <a:ext cx="3672408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2636912"/>
            <a:ext cx="3744416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3429000"/>
            <a:ext cx="3744416" cy="4320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4077072"/>
            <a:ext cx="3744416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5157192"/>
            <a:ext cx="3744416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11960" y="5877272"/>
            <a:ext cx="3744416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12" descr="http://sozvezdie-pc.ru/pics/x_00d24c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0"/>
            <a:ext cx="81369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Вчитель (класний керівник) – це...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www.sgpi.ru/userfiles/11%286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9589" y="1863896"/>
            <a:ext cx="3602571" cy="312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39552" y="-24507"/>
            <a:ext cx="42484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Ш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кола – це ті перші сходинки, з яких</a:t>
            </a:r>
            <a:r>
              <a:rPr kumimoji="0" lang="uk-U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розпочинається дорога в життя. Якою вона буде: широкою чи вузькою, рівною чи тернистою, бажаною чи примусовою? Як досягнути вершини? Як дійти до своєї мети?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764704"/>
            <a:ext cx="3456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Ми, вчителі, маємо подбати про те, щоб діти, крокуючи шкільними стежинами, відчували, що кожного дня піднімаються вище і вище, дізнаються все більше і більше.</a:t>
            </a:r>
            <a:endParaRPr lang="ru-RU" b="1" dirty="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51520" y="1656963"/>
            <a:ext cx="226876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іти, як правило, мріють про школу. І ця мрія завжди приємна, емоційно приваблива. У мрії про школу найважливіше місце посідає вчитель.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5652120" y="3383414"/>
            <a:ext cx="32403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Педагогічний досвід показує, що саме від того, як складаються взаємини школяра-початківця з  учителем, чи отримає дитина підтримку, довіру, чи буде педагог зацікавленим в її досягненнях, залежить успішність і статус у колективі однолітків. Отже, перший учитель – це, так би мовити, доля учня.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67544" y="4789311"/>
            <a:ext cx="374441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Якого педагога люблять учні ? Принципового, вимогливого чи ліберального?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Діти любитимуть усіх трьох учителів, тому що вони перші. Ця любов – у самій природі дитини. Скористайтеся цим, віддаючи свою любов.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  <p:bldP spid="4" grpId="0"/>
      <p:bldP spid="36866" grpId="0"/>
      <p:bldP spid="36867" grpId="0"/>
      <p:bldP spid="368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4769_6c37f0ba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49166"/>
            <a:ext cx="6552728" cy="4932161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 rot="10555079" flipV="1">
            <a:off x="370790" y="-56103"/>
            <a:ext cx="698477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«Що значить «учитель»? – запитував В.Сухомлинський і відповідав: «Це передусім людина, яка любить дітей, знаходить радість у спілкуванні з ними»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Учитель і діти – єдиний «організм взаємовпливу»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43457"/>
            <a:ext cx="7560840" cy="58758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97" descr="http://akak.ru/steps/pictures/000/055/321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67770" y="0"/>
            <a:ext cx="680846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Що таке </a:t>
            </a:r>
            <a:r>
              <a:rPr lang="uk-UA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дезадаптація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765</TotalTime>
  <Words>1716</Words>
  <Application>Microsoft Office PowerPoint</Application>
  <PresentationFormat>Экран (4:3)</PresentationFormat>
  <Paragraphs>221</Paragraphs>
  <Slides>26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Изящная</vt:lpstr>
      <vt:lpstr>Психологічний супровід   школяра з типовими проявами дезадаптаційної поведінки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Психологічний супровід  молодшого школяра </dc:title>
  <dc:creator>ADMIN</dc:creator>
  <cp:lastModifiedBy>ADMIN</cp:lastModifiedBy>
  <cp:revision>88</cp:revision>
  <dcterms:created xsi:type="dcterms:W3CDTF">2013-03-24T18:40:12Z</dcterms:created>
  <dcterms:modified xsi:type="dcterms:W3CDTF">2013-10-22T17:12:20Z</dcterms:modified>
</cp:coreProperties>
</file>