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7" r:id="rId4"/>
    <p:sldId id="263" r:id="rId5"/>
    <p:sldId id="260" r:id="rId6"/>
    <p:sldId id="274" r:id="rId7"/>
    <p:sldId id="261" r:id="rId8"/>
    <p:sldId id="262" r:id="rId9"/>
    <p:sldId id="275" r:id="rId10"/>
    <p:sldId id="278" r:id="rId11"/>
    <p:sldId id="279" r:id="rId12"/>
    <p:sldId id="264" r:id="rId13"/>
    <p:sldId id="269" r:id="rId14"/>
    <p:sldId id="270" r:id="rId15"/>
    <p:sldId id="265" r:id="rId16"/>
    <p:sldId id="266" r:id="rId17"/>
    <p:sldId id="271" r:id="rId18"/>
    <p:sldId id="276" r:id="rId19"/>
    <p:sldId id="273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Arial Black" panose="020B0A04020102020204" pitchFamily="34" charset="0"/>
              </a:rPr>
              <a:t>Кожного разу, коли </a:t>
            </a:r>
            <a:r>
              <a:rPr lang="ru-RU" sz="3600" dirty="0" err="1" smtClean="0">
                <a:latin typeface="Arial Black" panose="020B0A04020102020204" pitchFamily="34" charset="0"/>
              </a:rPr>
              <a:t>тобі</a:t>
            </a:r>
            <a:r>
              <a:rPr lang="ru-RU" sz="3600" dirty="0" smtClean="0">
                <a:latin typeface="Arial Black" panose="020B0A04020102020204" pitchFamily="34" charset="0"/>
              </a:rPr>
              <a:t> </a:t>
            </a:r>
            <a:r>
              <a:rPr lang="ru-RU" sz="3600" dirty="0" err="1" smtClean="0">
                <a:latin typeface="Arial Black" panose="020B0A04020102020204" pitchFamily="34" charset="0"/>
              </a:rPr>
              <a:t>чого-небудь</a:t>
            </a:r>
            <a:r>
              <a:rPr lang="ru-RU" sz="3600" dirty="0" smtClean="0">
                <a:latin typeface="Arial Black" panose="020B0A04020102020204" pitchFamily="34" charset="0"/>
              </a:rPr>
              <a:t> </a:t>
            </a:r>
            <a:r>
              <a:rPr lang="ru-RU" sz="3600" dirty="0" err="1" smtClean="0">
                <a:latin typeface="Arial Black" panose="020B0A04020102020204" pitchFamily="34" charset="0"/>
              </a:rPr>
              <a:t>дуже</a:t>
            </a:r>
            <a:r>
              <a:rPr lang="ru-RU" sz="3600" dirty="0" smtClean="0">
                <a:latin typeface="Arial Black" panose="020B0A04020102020204" pitchFamily="34" charset="0"/>
              </a:rPr>
              <a:t> </a:t>
            </a:r>
            <a:r>
              <a:rPr lang="ru-RU" sz="3600" dirty="0" err="1" smtClean="0">
                <a:latin typeface="Arial Black" panose="020B0A04020102020204" pitchFamily="34" charset="0"/>
              </a:rPr>
              <a:t>хочеться</a:t>
            </a:r>
            <a:r>
              <a:rPr lang="ru-RU" sz="3600" dirty="0" smtClean="0">
                <a:latin typeface="Arial Black" panose="020B0A04020102020204" pitchFamily="34" charset="0"/>
              </a:rPr>
              <a:t>, </a:t>
            </a:r>
            <a:r>
              <a:rPr lang="ru-RU" sz="3600" dirty="0" err="1" smtClean="0">
                <a:latin typeface="Arial Black" panose="020B0A04020102020204" pitchFamily="34" charset="0"/>
              </a:rPr>
              <a:t>спинись</a:t>
            </a:r>
            <a:r>
              <a:rPr lang="ru-RU" sz="3600" dirty="0" smtClean="0">
                <a:latin typeface="Arial Black" panose="020B0A04020102020204" pitchFamily="34" charset="0"/>
              </a:rPr>
              <a:t> і </a:t>
            </a:r>
            <a:r>
              <a:rPr lang="ru-RU" sz="3600" dirty="0" err="1" smtClean="0">
                <a:latin typeface="Arial Black" panose="020B0A04020102020204" pitchFamily="34" charset="0"/>
              </a:rPr>
              <a:t>поміркуй</a:t>
            </a:r>
            <a:r>
              <a:rPr lang="ru-RU" sz="3600" dirty="0" smtClean="0">
                <a:latin typeface="Arial Black" panose="020B0A04020102020204" pitchFamily="34" charset="0"/>
              </a:rPr>
              <a:t>: </a:t>
            </a:r>
            <a:r>
              <a:rPr lang="ru-RU" sz="3600" dirty="0" err="1" smtClean="0">
                <a:latin typeface="Arial Black" panose="020B0A04020102020204" pitchFamily="34" charset="0"/>
              </a:rPr>
              <a:t>чи</a:t>
            </a:r>
            <a:r>
              <a:rPr lang="ru-RU" sz="3600" dirty="0" smtClean="0">
                <a:latin typeface="Arial Black" panose="020B0A04020102020204" pitchFamily="34" charset="0"/>
              </a:rPr>
              <a:t> добре те, </a:t>
            </a:r>
            <a:r>
              <a:rPr lang="ru-RU" sz="3600" dirty="0" err="1" smtClean="0">
                <a:latin typeface="Arial Black" panose="020B0A04020102020204" pitchFamily="34" charset="0"/>
              </a:rPr>
              <a:t>чого</a:t>
            </a:r>
            <a:r>
              <a:rPr lang="ru-RU" sz="3600" dirty="0" smtClean="0">
                <a:latin typeface="Arial Black" panose="020B0A04020102020204" pitchFamily="34" charset="0"/>
              </a:rPr>
              <a:t> </a:t>
            </a:r>
            <a:r>
              <a:rPr lang="ru-RU" sz="3600" dirty="0" err="1" smtClean="0">
                <a:latin typeface="Arial Black" panose="020B0A04020102020204" pitchFamily="34" charset="0"/>
              </a:rPr>
              <a:t>тобі</a:t>
            </a:r>
            <a:r>
              <a:rPr lang="ru-RU" sz="3600" dirty="0" smtClean="0">
                <a:latin typeface="Arial Black" panose="020B0A04020102020204" pitchFamily="34" charset="0"/>
              </a:rPr>
              <a:t> так </a:t>
            </a:r>
            <a:r>
              <a:rPr lang="ru-RU" sz="3600" dirty="0" err="1" smtClean="0">
                <a:latin typeface="Arial Black" panose="020B0A04020102020204" pitchFamily="34" charset="0"/>
              </a:rPr>
              <a:t>хочеться</a:t>
            </a:r>
            <a:r>
              <a:rPr lang="ru-RU" sz="3600" dirty="0" smtClean="0">
                <a:latin typeface="Arial Black" panose="020B0A0402010202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3600" dirty="0" smtClean="0">
                <a:latin typeface="Arial Black" panose="020B0A04020102020204" pitchFamily="34" charset="0"/>
              </a:rPr>
              <a:t>                  </a:t>
            </a:r>
          </a:p>
          <a:p>
            <a:pPr marL="0" indent="0">
              <a:buNone/>
            </a:pPr>
            <a:r>
              <a:rPr lang="ru-RU" sz="3600" dirty="0" smtClean="0">
                <a:latin typeface="Arial Black" panose="020B0A04020102020204" pitchFamily="34" charset="0"/>
              </a:rPr>
              <a:t>                             ( Л. Толстой) 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5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Гра-розминка "Хто зайвий"</a:t>
            </a:r>
            <a:endParaRPr lang="ru-RU" dirty="0"/>
          </a:p>
        </p:txBody>
      </p:sp>
      <p:pic>
        <p:nvPicPr>
          <p:cNvPr id="4098" name="Picture 2" descr="C:\Users\Люда\Downloads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340768"/>
            <a:ext cx="6408713" cy="4739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94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Практичне опрацювання історій </a:t>
            </a:r>
            <a:r>
              <a:rPr lang="uk-UA" b="1" dirty="0" err="1" smtClean="0"/>
              <a:t>“Булінг</a:t>
            </a:r>
            <a:r>
              <a:rPr lang="uk-UA" b="1" dirty="0" smtClean="0"/>
              <a:t> в дитячому </a:t>
            </a:r>
            <a:r>
              <a:rPr lang="uk-UA" b="1" dirty="0" err="1" smtClean="0"/>
              <a:t>середовищі”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Вид </a:t>
            </a:r>
            <a:r>
              <a:rPr lang="uk-UA" dirty="0" err="1" smtClean="0"/>
              <a:t>булінгу</a:t>
            </a:r>
            <a:r>
              <a:rPr lang="uk-UA" dirty="0" smtClean="0"/>
              <a:t>.</a:t>
            </a:r>
          </a:p>
          <a:p>
            <a:r>
              <a:rPr lang="uk-UA" dirty="0" smtClean="0"/>
              <a:t>Хто потерпає від </a:t>
            </a:r>
            <a:r>
              <a:rPr lang="uk-UA" dirty="0" err="1" smtClean="0"/>
              <a:t>булінгу</a:t>
            </a:r>
            <a:r>
              <a:rPr lang="uk-UA" dirty="0" smtClean="0"/>
              <a:t>?</a:t>
            </a:r>
            <a:endParaRPr lang="uk-UA" dirty="0" smtClean="0"/>
          </a:p>
          <a:p>
            <a:r>
              <a:rPr lang="uk-UA" dirty="0" smtClean="0"/>
              <a:t>Хто вчиняє </a:t>
            </a:r>
            <a:r>
              <a:rPr lang="uk-UA" dirty="0" err="1" smtClean="0"/>
              <a:t>булінг</a:t>
            </a:r>
            <a:r>
              <a:rPr lang="uk-UA" dirty="0" smtClean="0"/>
              <a:t>?</a:t>
            </a:r>
          </a:p>
          <a:p>
            <a:r>
              <a:rPr lang="uk-UA" dirty="0" smtClean="0"/>
              <a:t>Наслідки </a:t>
            </a:r>
            <a:r>
              <a:rPr lang="uk-UA" dirty="0" err="1" smtClean="0"/>
              <a:t>булінгу</a:t>
            </a:r>
            <a:r>
              <a:rPr lang="uk-UA" dirty="0" smtClean="0"/>
              <a:t> для дитини.</a:t>
            </a:r>
          </a:p>
          <a:p>
            <a:r>
              <a:rPr lang="uk-UA" dirty="0" smtClean="0"/>
              <a:t>Поради виходу із ситуації.</a:t>
            </a:r>
            <a:endParaRPr lang="ru-RU" dirty="0"/>
          </a:p>
        </p:txBody>
      </p:sp>
      <p:pic>
        <p:nvPicPr>
          <p:cNvPr id="1026" name="Picture 2" descr="C:\Users\м\Downloads\bulling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90406"/>
            <a:ext cx="3500462" cy="2335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Казка про </a:t>
            </a:r>
            <a:r>
              <a:rPr lang="ru-RU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Скріпку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</a:t>
            </a:r>
            <a:r>
              <a:rPr lang="ru-RU" sz="3200" dirty="0"/>
              <a:t>. Жила-</a:t>
            </a:r>
            <a:r>
              <a:rPr lang="ru-RU" sz="3200" dirty="0" err="1"/>
              <a:t>була</a:t>
            </a:r>
            <a:r>
              <a:rPr lang="ru-RU" sz="3200" dirty="0"/>
              <a:t> </a:t>
            </a:r>
            <a:r>
              <a:rPr lang="ru-RU" sz="3200" dirty="0" err="1"/>
              <a:t>дівчинка-скріпочка</a:t>
            </a:r>
            <a:r>
              <a:rPr lang="ru-RU" sz="3200" dirty="0"/>
              <a:t>. Вона </a:t>
            </a:r>
            <a:r>
              <a:rPr lang="ru-RU" sz="3200" dirty="0" err="1"/>
              <a:t>була</a:t>
            </a:r>
            <a:r>
              <a:rPr lang="ru-RU" sz="3200" dirty="0"/>
              <a:t> </a:t>
            </a:r>
            <a:r>
              <a:rPr lang="ru-RU" sz="3200" dirty="0" err="1"/>
              <a:t>дуже</a:t>
            </a:r>
            <a:r>
              <a:rPr lang="ru-RU" sz="3200" dirty="0"/>
              <a:t> </a:t>
            </a:r>
            <a:r>
              <a:rPr lang="ru-RU" sz="3200" dirty="0" err="1"/>
              <a:t>життєрадісна</a:t>
            </a:r>
            <a:r>
              <a:rPr lang="ru-RU" sz="3200" dirty="0"/>
              <a:t>, весела, </a:t>
            </a:r>
            <a:r>
              <a:rPr lang="ru-RU" sz="3200" dirty="0" err="1"/>
              <a:t>товариська</a:t>
            </a:r>
            <a:r>
              <a:rPr lang="ru-RU" sz="3200" dirty="0"/>
              <a:t> </a:t>
            </a:r>
            <a:r>
              <a:rPr lang="ru-RU" sz="3200" dirty="0" err="1"/>
              <a:t>дівчинка</a:t>
            </a:r>
            <a:r>
              <a:rPr lang="ru-RU" sz="3200" dirty="0"/>
              <a:t>.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(Просто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скріпка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/>
              <a:t>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C:\Users\Люда\Downloads\istockphoto-490211520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93096"/>
            <a:ext cx="1920616" cy="1920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86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68761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200" dirty="0"/>
              <a:t>2. Одного разу </a:t>
            </a:r>
            <a:r>
              <a:rPr lang="ru-RU" sz="3200" dirty="0" err="1"/>
              <a:t>однокласники</a:t>
            </a:r>
            <a:r>
              <a:rPr lang="ru-RU" sz="3200" dirty="0"/>
              <a:t> дали </a:t>
            </a:r>
            <a:r>
              <a:rPr lang="ru-RU" sz="3200" dirty="0" err="1"/>
              <a:t>їй</a:t>
            </a:r>
            <a:r>
              <a:rPr lang="ru-RU" sz="3200" dirty="0"/>
              <a:t> </a:t>
            </a:r>
            <a:r>
              <a:rPr lang="ru-RU" sz="3200" dirty="0" err="1"/>
              <a:t>образливе</a:t>
            </a:r>
            <a:r>
              <a:rPr lang="ru-RU" sz="3200" dirty="0"/>
              <a:t> </a:t>
            </a:r>
            <a:r>
              <a:rPr lang="ru-RU" sz="3200" dirty="0" err="1"/>
              <a:t>прізвисько</a:t>
            </a:r>
            <a:r>
              <a:rPr lang="ru-RU" sz="3200" dirty="0"/>
              <a:t>. І у </a:t>
            </a:r>
            <a:r>
              <a:rPr lang="ru-RU" sz="3200" dirty="0" err="1"/>
              <a:t>неї</a:t>
            </a:r>
            <a:r>
              <a:rPr lang="ru-RU" sz="3200" dirty="0"/>
              <a:t> </a:t>
            </a:r>
            <a:r>
              <a:rPr lang="ru-RU" sz="3200" dirty="0" err="1"/>
              <a:t>виникло</a:t>
            </a:r>
            <a:r>
              <a:rPr lang="ru-RU" sz="3200" dirty="0"/>
              <a:t> </a:t>
            </a:r>
            <a:r>
              <a:rPr lang="ru-RU" sz="3200" dirty="0" err="1"/>
              <a:t>запитання</a:t>
            </a:r>
            <a:r>
              <a:rPr lang="ru-RU" sz="3200" dirty="0"/>
              <a:t> «</a:t>
            </a:r>
            <a:r>
              <a:rPr lang="ru-RU" sz="3200" dirty="0" err="1"/>
              <a:t>Чому</a:t>
            </a:r>
            <a:r>
              <a:rPr lang="ru-RU" sz="3200" dirty="0"/>
              <a:t>?».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(Знак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питання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b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uk-UA" sz="9600" dirty="0">
                <a:solidFill>
                  <a:srgbClr val="FF0000"/>
                </a:solidFill>
              </a:rPr>
              <a:t>?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28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1204010"/>
            <a:ext cx="8388424" cy="3046988"/>
          </a:xfrm>
          <a:prstGeom prst="rect">
            <a:avLst/>
          </a:prstGeom>
          <a:scene3d>
            <a:camera prst="orthographicFront">
              <a:rot lat="21299999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3. </a:t>
            </a:r>
            <a:r>
              <a:rPr lang="ru-RU" sz="3200" dirty="0" err="1"/>
              <a:t>Іншого</a:t>
            </a:r>
            <a:r>
              <a:rPr lang="ru-RU" sz="3200" dirty="0"/>
              <a:t> разу вона </a:t>
            </a:r>
            <a:r>
              <a:rPr lang="ru-RU" sz="3200" dirty="0" err="1"/>
              <a:t>знайшла</a:t>
            </a:r>
            <a:r>
              <a:rPr lang="ru-RU" sz="3200" dirty="0"/>
              <a:t> </a:t>
            </a:r>
            <a:r>
              <a:rPr lang="ru-RU" sz="3200" dirty="0" err="1"/>
              <a:t>свій</a:t>
            </a:r>
            <a:r>
              <a:rPr lang="ru-RU" sz="3200" dirty="0"/>
              <a:t> портфель в </a:t>
            </a:r>
            <a:r>
              <a:rPr lang="ru-RU" sz="3200" dirty="0" err="1"/>
              <a:t>шкільному</a:t>
            </a:r>
            <a:r>
              <a:rPr lang="ru-RU" sz="3200" dirty="0"/>
              <a:t> </a:t>
            </a:r>
            <a:r>
              <a:rPr lang="ru-RU" sz="3200" dirty="0" err="1"/>
              <a:t>туалеті</a:t>
            </a:r>
            <a:r>
              <a:rPr lang="ru-RU" sz="3200" dirty="0"/>
              <a:t> і </a:t>
            </a:r>
            <a:r>
              <a:rPr lang="ru-RU" sz="3200" dirty="0" err="1"/>
              <a:t>дуже</a:t>
            </a:r>
            <a:r>
              <a:rPr lang="ru-RU" sz="3200" dirty="0"/>
              <a:t> </a:t>
            </a:r>
            <a:r>
              <a:rPr lang="ru-RU" sz="3200" dirty="0" err="1"/>
              <a:t>засмутилася</a:t>
            </a:r>
            <a:r>
              <a:rPr lang="ru-RU" sz="3200" dirty="0"/>
              <a:t>.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нижня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посмішка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endParaRPr lang="ru-RU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uk-UA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uk-UA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200" dirty="0"/>
          </a:p>
        </p:txBody>
      </p:sp>
      <p:pic>
        <p:nvPicPr>
          <p:cNvPr id="2050" name="Picture 2" descr="C:\Users\Люда\Downloads\S03b3kuR_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84457"/>
            <a:ext cx="2625080" cy="2625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09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4. </a:t>
            </a:r>
            <a:r>
              <a:rPr lang="ru-RU" sz="3200" dirty="0" err="1"/>
              <a:t>Після</a:t>
            </a:r>
            <a:r>
              <a:rPr lang="ru-RU" sz="3200" dirty="0"/>
              <a:t> </a:t>
            </a:r>
            <a:r>
              <a:rPr lang="ru-RU" sz="3200" dirty="0" err="1"/>
              <a:t>закінчення</a:t>
            </a:r>
            <a:r>
              <a:rPr lang="ru-RU" sz="3200" dirty="0"/>
              <a:t> </a:t>
            </a:r>
            <a:r>
              <a:rPr lang="ru-RU" sz="3200" dirty="0" err="1"/>
              <a:t>уроків</a:t>
            </a:r>
            <a:r>
              <a:rPr lang="ru-RU" sz="3200" dirty="0"/>
              <a:t> </a:t>
            </a:r>
            <a:r>
              <a:rPr lang="ru-RU" sz="3200" dirty="0" err="1" smtClean="0"/>
              <a:t>скріпочка</a:t>
            </a:r>
            <a:r>
              <a:rPr lang="ru-RU" sz="3200" dirty="0" smtClean="0"/>
              <a:t> </a:t>
            </a:r>
            <a:r>
              <a:rPr lang="ru-RU" sz="3200" dirty="0" err="1"/>
              <a:t>вийшла</a:t>
            </a:r>
            <a:r>
              <a:rPr lang="ru-RU" sz="3200" dirty="0"/>
              <a:t> </a:t>
            </a:r>
            <a:r>
              <a:rPr lang="ru-RU" sz="3200" dirty="0" err="1"/>
              <a:t>погуляти</a:t>
            </a:r>
            <a:r>
              <a:rPr lang="ru-RU" sz="3200" dirty="0"/>
              <a:t> на </a:t>
            </a:r>
            <a:r>
              <a:rPr lang="ru-RU" sz="3200" dirty="0" err="1"/>
              <a:t>подвір’я</a:t>
            </a:r>
            <a:r>
              <a:rPr lang="ru-RU" sz="3200" dirty="0"/>
              <a:t>, де </a:t>
            </a:r>
            <a:r>
              <a:rPr lang="ru-RU" sz="3200" dirty="0" err="1"/>
              <a:t>інші</a:t>
            </a:r>
            <a:r>
              <a:rPr lang="ru-RU" sz="3200" dirty="0"/>
              <a:t> </a:t>
            </a:r>
            <a:r>
              <a:rPr lang="ru-RU" sz="3200" dirty="0" err="1"/>
              <a:t>дівчата</a:t>
            </a:r>
            <a:r>
              <a:rPr lang="ru-RU" sz="3200" dirty="0"/>
              <a:t> почали </a:t>
            </a:r>
            <a:r>
              <a:rPr lang="ru-RU" sz="3200" dirty="0" err="1"/>
              <a:t>чіплятися</a:t>
            </a:r>
            <a:r>
              <a:rPr lang="ru-RU" sz="3200" dirty="0"/>
              <a:t> до </a:t>
            </a:r>
            <a:r>
              <a:rPr lang="ru-RU" sz="3200" dirty="0" err="1"/>
              <a:t>неї</a:t>
            </a:r>
            <a:r>
              <a:rPr lang="ru-RU" sz="3200" dirty="0"/>
              <a:t>, </a:t>
            </a:r>
            <a:r>
              <a:rPr lang="ru-RU" sz="3200" dirty="0" err="1"/>
              <a:t>ображати</a:t>
            </a:r>
            <a:r>
              <a:rPr lang="ru-RU" sz="3200" dirty="0"/>
              <a:t> та дали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стусана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(Знак оклику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).</a:t>
            </a:r>
          </a:p>
          <a:p>
            <a:pPr algn="ctr"/>
            <a:r>
              <a:rPr lang="uk-UA" sz="9600" dirty="0" smtClean="0">
                <a:solidFill>
                  <a:srgbClr val="FF0000"/>
                </a:solidFill>
              </a:rPr>
              <a:t>!</a:t>
            </a:r>
            <a:endParaRPr lang="ru-RU" sz="9600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/>
              <a:t>І </a:t>
            </a:r>
            <a:r>
              <a:rPr lang="ru-RU" sz="3200" dirty="0" err="1"/>
              <a:t>скріпочка</a:t>
            </a:r>
            <a:r>
              <a:rPr lang="ru-RU" sz="3200" dirty="0"/>
              <a:t> подумала,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їй</a:t>
            </a:r>
            <a:r>
              <a:rPr lang="ru-RU" sz="3200" dirty="0"/>
              <a:t> </a:t>
            </a:r>
            <a:r>
              <a:rPr lang="ru-RU" sz="3200" dirty="0" err="1"/>
              <a:t>робити</a:t>
            </a:r>
            <a:r>
              <a:rPr lang="ru-RU" sz="3200" dirty="0"/>
              <a:t>? </a:t>
            </a:r>
            <a:r>
              <a:rPr lang="ru-RU" sz="3200" dirty="0" err="1"/>
              <a:t>Хто</a:t>
            </a:r>
            <a:r>
              <a:rPr lang="ru-RU" sz="3200" dirty="0"/>
              <a:t>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захистить</a:t>
            </a:r>
            <a:r>
              <a:rPr lang="ru-RU" sz="3200" dirty="0"/>
              <a:t>?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(Знак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питання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endParaRPr lang="ru-RU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uk-UA" sz="9600" dirty="0">
                <a:solidFill>
                  <a:srgbClr val="FF0000"/>
                </a:solidFill>
              </a:rPr>
              <a:t>?</a:t>
            </a:r>
            <a:endParaRPr lang="ru-RU" sz="9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8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764704"/>
            <a:ext cx="74168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5. Але, все </a:t>
            </a:r>
            <a:r>
              <a:rPr lang="ru-RU" sz="3200" dirty="0" err="1" smtClean="0"/>
              <a:t>рівно</a:t>
            </a:r>
            <a:r>
              <a:rPr lang="ru-RU" sz="3200" dirty="0"/>
              <a:t>, вона часто </a:t>
            </a:r>
            <a:r>
              <a:rPr lang="ru-RU" sz="3200" dirty="0" err="1"/>
              <a:t>згадує</a:t>
            </a:r>
            <a:r>
              <a:rPr lang="ru-RU" sz="3200" dirty="0"/>
              <a:t> той момент, коли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ніхто</a:t>
            </a:r>
            <a:r>
              <a:rPr lang="ru-RU" sz="3200" dirty="0"/>
              <a:t> не </a:t>
            </a:r>
            <a:r>
              <a:rPr lang="ru-RU" sz="3200" dirty="0" err="1"/>
              <a:t>ображав</a:t>
            </a:r>
            <a:r>
              <a:rPr lang="ru-RU" sz="3200" dirty="0"/>
              <a:t> і </a:t>
            </a:r>
            <a:r>
              <a:rPr lang="ru-RU" sz="3200" dirty="0" err="1"/>
              <a:t>хоче</a:t>
            </a:r>
            <a:r>
              <a:rPr lang="ru-RU" sz="3200" dirty="0"/>
              <a:t>, </a:t>
            </a:r>
            <a:r>
              <a:rPr lang="ru-RU" sz="3200" dirty="0" err="1"/>
              <a:t>щоб</a:t>
            </a:r>
            <a:r>
              <a:rPr lang="ru-RU" sz="3200" dirty="0"/>
              <a:t> все </a:t>
            </a:r>
            <a:r>
              <a:rPr lang="ru-RU" sz="3200" dirty="0" err="1" smtClean="0"/>
              <a:t>було</a:t>
            </a:r>
            <a:r>
              <a:rPr lang="ru-RU" sz="3200" dirty="0" smtClean="0"/>
              <a:t> </a:t>
            </a:r>
            <a:r>
              <a:rPr lang="ru-RU" sz="3200" dirty="0"/>
              <a:t>як </a:t>
            </a:r>
            <a:r>
              <a:rPr lang="ru-RU" sz="3200" dirty="0" err="1"/>
              <a:t>раніше</a:t>
            </a:r>
            <a:r>
              <a:rPr lang="ru-RU" sz="3200" dirty="0"/>
              <a:t>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зробити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смайлік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endParaRPr lang="ru-RU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uk-UA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uk-UA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Люда\Downloads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9723"/>
            <a:ext cx="3024336" cy="29841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09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196753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solidFill>
                  <a:srgbClr val="FF0000"/>
                </a:solidFill>
              </a:rPr>
              <a:t>Спробуйте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зробити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скріпочку</a:t>
            </a:r>
            <a:r>
              <a:rPr lang="ru-RU" sz="3600" dirty="0">
                <a:solidFill>
                  <a:srgbClr val="FF0000"/>
                </a:solidFill>
              </a:rPr>
              <a:t> такою, як вона </a:t>
            </a:r>
            <a:r>
              <a:rPr lang="ru-RU" sz="3600" dirty="0" err="1">
                <a:solidFill>
                  <a:srgbClr val="FF0000"/>
                </a:solidFill>
              </a:rPr>
              <a:t>була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раніше</a:t>
            </a:r>
            <a:r>
              <a:rPr lang="ru-RU" sz="3600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4098" name="Picture 2" descr="C:\Users\Люда\Downloads\завантаження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4213654" cy="3156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76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а\Downloads\2312_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82689" cy="62788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18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а\Downloads\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а\Downloads\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48" y="1091184"/>
            <a:ext cx="6242304" cy="4675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33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uk-UA" sz="4800" dirty="0" smtClean="0"/>
              <a:t>Тема. Профілактика </a:t>
            </a:r>
            <a:r>
              <a:rPr lang="uk-UA" sz="4800" dirty="0" err="1" smtClean="0"/>
              <a:t>булінгу</a:t>
            </a:r>
            <a:r>
              <a:rPr lang="uk-UA" sz="4800" dirty="0"/>
              <a:t> </a:t>
            </a:r>
            <a:r>
              <a:rPr lang="uk-UA" sz="4800" dirty="0" smtClean="0"/>
              <a:t>в учнівському середовищі.</a:t>
            </a:r>
            <a:endParaRPr lang="ru-RU" sz="4800" dirty="0"/>
          </a:p>
        </p:txBody>
      </p:sp>
      <p:pic>
        <p:nvPicPr>
          <p:cNvPr id="1026" name="Picture 2" descr="C:\Users\Люда\Downloads\60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79"/>
            <a:ext cx="5544616" cy="3696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277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2424664"/>
            <a:ext cx="72728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 </a:t>
            </a:r>
            <a:r>
              <a:rPr lang="uk-UA" sz="6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 співпрацю!!!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61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124744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b="1" u="sng" dirty="0"/>
              <a:t>Мета:</a:t>
            </a:r>
            <a:r>
              <a:rPr lang="uk-UA" sz="3600" b="1" dirty="0"/>
              <a:t> </a:t>
            </a:r>
            <a:r>
              <a:rPr lang="uk-UA" sz="3600" dirty="0"/>
              <a:t>ознайомити учнів з поняттям, формами та структурою </a:t>
            </a:r>
            <a:r>
              <a:rPr lang="uk-UA" sz="3600" dirty="0" err="1"/>
              <a:t>булінгу</a:t>
            </a:r>
            <a:r>
              <a:rPr lang="uk-UA" sz="3600" dirty="0"/>
              <a:t>; виховувати почуття емпатії та переживання до дитини, яка зазнає насильства; розвивати вміння пошуку шляхів виходу зі складної ситуації; формувати навики відповідальної та безпечної поведінки.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9028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dirty="0" smtClean="0"/>
              <a:t>Правила роботи в групі</a:t>
            </a:r>
            <a:endParaRPr lang="ru-RU" altLang="ru-RU" b="1" dirty="0" smtClean="0"/>
          </a:p>
        </p:txBody>
      </p:sp>
      <p:sp>
        <p:nvSpPr>
          <p:cNvPr id="7171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997152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1. Говорити від свого імені</a:t>
            </a:r>
            <a:endParaRPr lang="ru-RU" dirty="0"/>
          </a:p>
          <a:p>
            <a:r>
              <a:rPr lang="uk-UA" dirty="0"/>
              <a:t>2. Бути доброзичливими і активними</a:t>
            </a:r>
            <a:endParaRPr lang="ru-RU" dirty="0"/>
          </a:p>
          <a:p>
            <a:r>
              <a:rPr lang="uk-UA" dirty="0"/>
              <a:t>3. "Піднята рука"</a:t>
            </a:r>
            <a:endParaRPr lang="ru-RU" dirty="0"/>
          </a:p>
          <a:p>
            <a:r>
              <a:rPr lang="uk-UA" dirty="0"/>
              <a:t>4. Один говорить - усі слухають</a:t>
            </a:r>
            <a:endParaRPr lang="ru-RU" dirty="0"/>
          </a:p>
          <a:p>
            <a:r>
              <a:rPr lang="uk-UA" dirty="0"/>
              <a:t>5. "Тут і тепер"</a:t>
            </a:r>
            <a:endParaRPr lang="ru-RU" dirty="0"/>
          </a:p>
          <a:p>
            <a:r>
              <a:rPr lang="uk-UA" dirty="0"/>
              <a:t>6. Обговорювати дію, а не особу.</a:t>
            </a:r>
            <a:endParaRPr lang="ru-RU" dirty="0"/>
          </a:p>
          <a:p>
            <a:r>
              <a:rPr lang="uk-UA" dirty="0"/>
              <a:t>7. "Вільна нога"</a:t>
            </a:r>
            <a:endParaRPr lang="ru-RU" dirty="0"/>
          </a:p>
          <a:p>
            <a:r>
              <a:rPr lang="uk-UA" dirty="0"/>
              <a:t>8. Конфіденційність.</a:t>
            </a:r>
            <a:endParaRPr lang="ru-RU" dirty="0"/>
          </a:p>
          <a:p>
            <a:endParaRPr lang="ru-RU" altLang="ru-RU" dirty="0" smtClean="0"/>
          </a:p>
        </p:txBody>
      </p:sp>
      <p:pic>
        <p:nvPicPr>
          <p:cNvPr id="7172" name="Picture 2" descr="D:\щастя\Без назван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286000"/>
            <a:ext cx="4294187" cy="2857500"/>
          </a:xfrm>
          <a:noFill/>
        </p:spPr>
      </p:pic>
    </p:spTree>
    <p:extLst>
      <p:ext uri="{BB962C8B-B14F-4D97-AF65-F5344CB8AC3E}">
        <p14:creationId xmlns="" xmlns:p14="http://schemas.microsoft.com/office/powerpoint/2010/main" val="62060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764704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err="1" smtClean="0">
                <a:solidFill>
                  <a:srgbClr val="FF0000"/>
                </a:solidFill>
              </a:rPr>
              <a:t>Булінг</a:t>
            </a:r>
            <a:r>
              <a:rPr lang="uk-UA" sz="2400" dirty="0" smtClean="0"/>
              <a:t> </a:t>
            </a:r>
            <a:r>
              <a:rPr lang="uk-UA" sz="2400" dirty="0"/>
              <a:t>у перекладі з англійської - хуліганити, грубіянити, визначається, як утиск, цькування, дискримінація. Це тривалий процес свідомого жорстокого ставлення (фізичного і психічного) з боку дитини або групи дітей до іншої дитини або дітей. </a:t>
            </a:r>
            <a:endParaRPr lang="ru-RU" sz="2400" dirty="0"/>
          </a:p>
        </p:txBody>
      </p:sp>
      <p:pic>
        <p:nvPicPr>
          <p:cNvPr id="2050" name="Picture 2" descr="C:\Users\Люда\Downloads\YAk-buling-vplyvaye-na-vsih-ditey-u-kla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75992"/>
            <a:ext cx="5616624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71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8003232" cy="5649491"/>
          </a:xfrm>
        </p:spPr>
        <p:txBody>
          <a:bodyPr/>
          <a:lstStyle/>
          <a:p>
            <a:pPr marL="0" indent="0">
              <a:buNone/>
            </a:pPr>
            <a:r>
              <a:rPr lang="uk-UA" sz="4000" b="1" u="sng" dirty="0"/>
              <a:t>4 головні компоненти </a:t>
            </a:r>
            <a:r>
              <a:rPr lang="uk-UA" sz="4000" b="1" u="sng" dirty="0" err="1"/>
              <a:t>булінгу</a:t>
            </a:r>
            <a:r>
              <a:rPr lang="uk-UA" sz="4000" b="1" u="sng" dirty="0" smtClean="0"/>
              <a:t>:</a:t>
            </a:r>
          </a:p>
          <a:p>
            <a:pPr marL="0" indent="0">
              <a:buNone/>
            </a:pPr>
            <a:endParaRPr lang="ru-RU" sz="4000" dirty="0"/>
          </a:p>
          <a:p>
            <a:r>
              <a:rPr lang="uk-UA" dirty="0"/>
              <a:t>- агресивна і негативна поведінка;</a:t>
            </a:r>
            <a:endParaRPr lang="ru-RU" dirty="0"/>
          </a:p>
          <a:p>
            <a:r>
              <a:rPr lang="uk-UA" dirty="0"/>
              <a:t>- здійснюється регулярно;</a:t>
            </a:r>
            <a:endParaRPr lang="ru-RU" dirty="0"/>
          </a:p>
          <a:p>
            <a:r>
              <a:rPr lang="uk-UA" dirty="0"/>
              <a:t>- відбувається у відносинах, учасники яких мають неоднакову владу;</a:t>
            </a:r>
            <a:endParaRPr lang="ru-RU" dirty="0"/>
          </a:p>
          <a:p>
            <a:r>
              <a:rPr lang="uk-UA" dirty="0"/>
              <a:t>- така поведінка є навмисною.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5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юда\Downloads\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1" y="116632"/>
            <a:ext cx="8814737" cy="6602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32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Люда\Downloads\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" y="4466"/>
            <a:ext cx="9149960" cy="6853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616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052736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</a:rPr>
              <a:t>Вправа "Чому так стається"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772816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>
                <a:solidFill>
                  <a:srgbClr val="FF0000"/>
                </a:solidFill>
              </a:rPr>
              <a:t>Група "агресорів"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dirty="0"/>
              <a:t>спробує написати причини, які спонукають кривдника себе так поводити</a:t>
            </a:r>
            <a:r>
              <a:rPr lang="uk-UA" sz="2800" dirty="0" smtClean="0"/>
              <a:t>.</a:t>
            </a:r>
          </a:p>
          <a:p>
            <a:endParaRPr lang="ru-RU" sz="2800" dirty="0"/>
          </a:p>
          <a:p>
            <a:r>
              <a:rPr lang="uk-UA" sz="2800" b="1" u="sng" dirty="0" smtClean="0"/>
              <a:t>Група </a:t>
            </a:r>
            <a:r>
              <a:rPr lang="uk-UA" sz="2800" b="1" u="sng" dirty="0"/>
              <a:t>"жертв"</a:t>
            </a:r>
            <a:r>
              <a:rPr lang="uk-UA" sz="2800" b="1" dirty="0"/>
              <a:t> </a:t>
            </a:r>
            <a:r>
              <a:rPr lang="uk-UA" sz="2800" dirty="0"/>
              <a:t>спробує написати причини, чому діти стають легкими мішенями для кривдників</a:t>
            </a:r>
            <a:r>
              <a:rPr lang="uk-UA" sz="2800" dirty="0" smtClean="0"/>
              <a:t>.</a:t>
            </a:r>
          </a:p>
          <a:p>
            <a:endParaRPr lang="ru-RU" sz="2800" dirty="0"/>
          </a:p>
          <a:p>
            <a:r>
              <a:rPr lang="uk-UA" sz="28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Група </a:t>
            </a:r>
            <a:r>
              <a:rPr lang="uk-UA" sz="28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"спостерігачів"</a:t>
            </a:r>
            <a:r>
              <a:rPr lang="uk-UA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800" dirty="0"/>
              <a:t>пише причини, чому спостерігачі часто не вмішуються у процес </a:t>
            </a:r>
            <a:r>
              <a:rPr lang="uk-UA" sz="2800" dirty="0" err="1"/>
              <a:t>булінгу</a:t>
            </a:r>
            <a:r>
              <a:rPr lang="uk-UA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6478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608</TotalTime>
  <Words>430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Тема. Профілактика булінгу в учнівському середовищі.</vt:lpstr>
      <vt:lpstr>Слайд 3</vt:lpstr>
      <vt:lpstr>Правила роботи в групі</vt:lpstr>
      <vt:lpstr>Слайд 5</vt:lpstr>
      <vt:lpstr>Слайд 6</vt:lpstr>
      <vt:lpstr>Слайд 7</vt:lpstr>
      <vt:lpstr>Слайд 8</vt:lpstr>
      <vt:lpstr>Слайд 9</vt:lpstr>
      <vt:lpstr>Гра-розминка "Хто зайвий"</vt:lpstr>
      <vt:lpstr>Практичне опрацювання історій “Булінг в дитячому середовищі”</vt:lpstr>
      <vt:lpstr>       Казка про Скріпку    1. Жила-була дівчинка-скріпочка. Вона була дуже життєрадісна, весела, товариська дівчинка. (Просто скріпка) 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Протидія булінгу.</dc:title>
  <dc:creator>Люда</dc:creator>
  <cp:lastModifiedBy>м</cp:lastModifiedBy>
  <cp:revision>37</cp:revision>
  <dcterms:created xsi:type="dcterms:W3CDTF">2019-12-10T17:45:04Z</dcterms:created>
  <dcterms:modified xsi:type="dcterms:W3CDTF">2020-03-04T11:52:17Z</dcterms:modified>
</cp:coreProperties>
</file>