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28" r:id="rId3"/>
    <p:sldId id="329" r:id="rId4"/>
    <p:sldId id="330" r:id="rId5"/>
    <p:sldId id="331" r:id="rId6"/>
    <p:sldId id="326" r:id="rId7"/>
    <p:sldId id="332" r:id="rId8"/>
    <p:sldId id="313" r:id="rId9"/>
    <p:sldId id="321" r:id="rId10"/>
    <p:sldId id="287" r:id="rId11"/>
    <p:sldId id="276" r:id="rId12"/>
    <p:sldId id="327" r:id="rId13"/>
    <p:sldId id="292" r:id="rId14"/>
    <p:sldId id="32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89472-41CD-40E4-A59B-FFBF0E7C6FF9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A187C-6B96-45DB-9840-03B9F1D9919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687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3316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5889B-DE29-40F4-946E-91C2CB34A02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08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4121-2BA3-8708-2EE7-EF08C123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5EB75E2F-50AC-D3E7-3C45-2832AD70F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1BE43D2-2AA5-6F8E-D66F-83C6483BA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9C16AA3-F94A-CD65-2D0D-EB9E7872D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5889B-DE29-40F4-946E-91C2CB34A02C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926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4121-2BA3-8708-2EE7-EF08C123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5EB75E2F-50AC-D3E7-3C45-2832AD70F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1BE43D2-2AA5-6F8E-D66F-83C6483BA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9C16AA3-F94A-CD65-2D0D-EB9E7872D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5889B-DE29-40F4-946E-91C2CB34A02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3521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4121-2BA3-8708-2EE7-EF08C123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5EB75E2F-50AC-D3E7-3C45-2832AD70F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1BE43D2-2AA5-6F8E-D66F-83C6483BA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9C16AA3-F94A-CD65-2D0D-EB9E7872D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5889B-DE29-40F4-946E-91C2CB34A02C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79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237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6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083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4121-2BA3-8708-2EE7-EF08C123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5EB75E2F-50AC-D3E7-3C45-2832AD70F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1BE43D2-2AA5-6F8E-D66F-83C6483BA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9C16AA3-F94A-CD65-2D0D-EB9E7872D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5889B-DE29-40F4-946E-91C2CB34A02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065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235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248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F63F2-C49F-4D8F-B821-014D6A3CA592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95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4121-2BA3-8708-2EE7-EF08C123C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5EB75E2F-50AC-D3E7-3C45-2832AD70F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81BE43D2-2AA5-6F8E-D66F-83C6483BA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9C16AA3-F94A-CD65-2D0D-EB9E7872D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5889B-DE29-40F4-946E-91C2CB34A02C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78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058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512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02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953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407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340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806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634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196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313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152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34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282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95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78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41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C418A-757B-435B-A02A-9A6B8F8F0E31}" type="datetimeFigureOut">
              <a:rPr lang="uk-UA" smtClean="0"/>
              <a:t>20.01.2025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CC2AB4-F133-49CA-B2A5-EF8CADF5D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323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usiatyncdyt@gmail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4D530-A3A7-2576-13E9-0C9F0DC1A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1857536"/>
            <a:ext cx="5394960" cy="1179295"/>
          </a:xfrm>
        </p:spPr>
        <p:txBody>
          <a:bodyPr/>
          <a:lstStyle/>
          <a:p>
            <a:pPr algn="ctr"/>
            <a:r>
              <a:rPr lang="uk-UA" sz="4500" dirty="0" err="1"/>
              <a:t>Кузняк</a:t>
            </a:r>
            <a:br>
              <a:rPr lang="uk-UA" sz="4500" dirty="0"/>
            </a:br>
            <a:r>
              <a:rPr lang="uk-UA" sz="4200" dirty="0"/>
              <a:t>Оксана Анатоліївна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557FBD6-9E8E-EBCE-5AF2-1F40D5218B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7059" y="3174606"/>
            <a:ext cx="4018282" cy="125210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керівник гуртків «3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-графіка» </a:t>
            </a:r>
          </a:p>
          <a:p>
            <a:pPr algn="ctr">
              <a:spcBef>
                <a:spcPts val="0"/>
              </a:spcBef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науково-технічного напряму </a:t>
            </a:r>
          </a:p>
          <a:p>
            <a:pPr algn="ctr">
              <a:spcBef>
                <a:spcPts val="0"/>
              </a:spcBef>
            </a:pP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</a:rPr>
              <a:t>Гусятинського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 центру дитячої </a:t>
            </a:r>
          </a:p>
          <a:p>
            <a:pPr algn="ctr">
              <a:spcBef>
                <a:spcPts val="0"/>
              </a:spcBef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та юнацької творчості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E7568-C6D3-17E9-BBAF-D5EF1CA9D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/>
          <a:stretch/>
        </p:blipFill>
        <p:spPr>
          <a:xfrm>
            <a:off x="695305" y="1041400"/>
            <a:ext cx="4405015" cy="477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ідзаголовок 2">
            <a:extLst>
              <a:ext uri="{FF2B5EF4-FFF2-40B4-BE49-F238E27FC236}">
                <a16:creationId xmlns:a16="http://schemas.microsoft.com/office/drawing/2014/main" id="{95059032-2418-B34E-AD23-4371FD8F65C7}"/>
              </a:ext>
            </a:extLst>
          </p:cNvPr>
          <p:cNvSpPr txBox="1">
            <a:spLocks/>
          </p:cNvSpPr>
          <p:nvPr/>
        </p:nvSpPr>
        <p:spPr>
          <a:xfrm>
            <a:off x="5100320" y="454004"/>
            <a:ext cx="4775200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Учасник ІІ (обласного) етапу Всеукраїнського конкурсу </a:t>
            </a:r>
          </a:p>
          <a:p>
            <a:pPr algn="ctr">
              <a:spcBef>
                <a:spcPts val="0"/>
              </a:spcBef>
            </a:pP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«Джерело творчості у 2024/2025 </a:t>
            </a:r>
            <a:r>
              <a:rPr lang="uk-UA" sz="2000" b="1" dirty="0" err="1">
                <a:solidFill>
                  <a:schemeClr val="accent6">
                    <a:lumMod val="75000"/>
                  </a:schemeClr>
                </a:solidFill>
              </a:rPr>
              <a:t>н.р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.»</a:t>
            </a:r>
          </a:p>
        </p:txBody>
      </p:sp>
      <p:sp>
        <p:nvSpPr>
          <p:cNvPr id="6" name="Підзаголовок 2">
            <a:extLst>
              <a:ext uri="{FF2B5EF4-FFF2-40B4-BE49-F238E27FC236}">
                <a16:creationId xmlns:a16="http://schemas.microsoft.com/office/drawing/2014/main" id="{9E3C6432-BBC0-972F-8664-2581D1F4D72D}"/>
              </a:ext>
            </a:extLst>
          </p:cNvPr>
          <p:cNvSpPr txBox="1">
            <a:spLocks/>
          </p:cNvSpPr>
          <p:nvPr/>
        </p:nvSpPr>
        <p:spPr>
          <a:xfrm>
            <a:off x="5621021" y="4937215"/>
            <a:ext cx="4084320" cy="17587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Тернопільська область</a:t>
            </a:r>
          </a:p>
          <a:p>
            <a:pPr algn="ctr">
              <a:spcBef>
                <a:spcPts val="0"/>
              </a:spcBef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Чортківський район </a:t>
            </a:r>
          </a:p>
          <a:p>
            <a:pPr algn="ctr">
              <a:spcBef>
                <a:spcPts val="0"/>
              </a:spcBef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селище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</a:rPr>
              <a:t>Гусятин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spcBef>
                <a:spcPts val="0"/>
              </a:spcBef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проспект Незалежності, 10</a:t>
            </a:r>
          </a:p>
          <a:p>
            <a:pPr algn="ctr">
              <a:spcBef>
                <a:spcPts val="0"/>
              </a:spcBef>
            </a:pPr>
            <a:r>
              <a:rPr lang="en-US" sz="2000" b="0" i="0" dirty="0">
                <a:solidFill>
                  <a:srgbClr val="002060"/>
                </a:solidFill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gusiatyncdyt@gmail.com</a:t>
            </a:r>
            <a:r>
              <a:rPr lang="uk-UA" sz="2000" b="0" i="0" dirty="0">
                <a:solidFill>
                  <a:srgbClr val="002060"/>
                </a:solidFill>
                <a:effectLst/>
                <a:latin typeface="Google Sans"/>
              </a:rPr>
              <a:t>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30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1595-CBE9-2FC0-6ABF-90A70A4F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B82593-AB10-61CC-63E7-248315B8CA9A}"/>
              </a:ext>
            </a:extLst>
          </p:cNvPr>
          <p:cNvSpPr txBox="1">
            <a:spLocks/>
          </p:cNvSpPr>
          <p:nvPr/>
        </p:nvSpPr>
        <p:spPr>
          <a:xfrm>
            <a:off x="152400" y="-1"/>
            <a:ext cx="11734800" cy="81998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spc="0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Майстер-клас з розпису пряничків «Миколайчиків» для наших СУПЕР ГЕРОЇВ, НАШИХ АНГЕЛІВ - НАШИХ ЗАХИСНИКІВ і ЗАХИСНИЦЬ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B2C9DC-A841-E92C-A359-8BCA180BE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b="3574"/>
          <a:stretch/>
        </p:blipFill>
        <p:spPr>
          <a:xfrm>
            <a:off x="1751330" y="1108319"/>
            <a:ext cx="7472680" cy="5609980"/>
          </a:xfrm>
          <a:prstGeom prst="ellipse">
            <a:avLst/>
          </a:prstGeom>
          <a:ln w="190500" cap="rnd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2E5124-20B2-14EB-6DF7-B806DB10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88" y="965200"/>
            <a:ext cx="3040380" cy="4053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34E27A-647E-3970-E6F2-586BAE20C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/>
          <a:stretch/>
        </p:blipFill>
        <p:spPr>
          <a:xfrm>
            <a:off x="6807200" y="1161415"/>
            <a:ext cx="5080000" cy="385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9A6A87-7929-C328-C7A9-E16CE5E539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3"/>
          <a:stretch/>
        </p:blipFill>
        <p:spPr>
          <a:xfrm>
            <a:off x="240189" y="3465000"/>
            <a:ext cx="2682240" cy="3108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0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FD0FE07-B6A9-24DC-E84C-BD13EAE2903F}"/>
              </a:ext>
            </a:extLst>
          </p:cNvPr>
          <p:cNvSpPr txBox="1">
            <a:spLocks/>
          </p:cNvSpPr>
          <p:nvPr/>
        </p:nvSpPr>
        <p:spPr>
          <a:xfrm>
            <a:off x="274320" y="200662"/>
            <a:ext cx="11572240" cy="1130298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ініціативи учнівського самоврядування на базі </a:t>
            </a:r>
            <a:r>
              <a:rPr lang="uk-UA" sz="2800" dirty="0" err="1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Самолусківської</a:t>
            </a:r>
            <a:r>
              <a:rPr lang="uk-UA" sz="28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гімназії керівник гуртка «3</a:t>
            </a:r>
            <a:r>
              <a:rPr lang="en-US" sz="28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uk-UA" sz="28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-графіка» </a:t>
            </a:r>
            <a:r>
              <a:rPr lang="uk-UA" sz="2800" dirty="0" err="1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Кузняк</a:t>
            </a:r>
            <a:r>
              <a:rPr lang="uk-UA" sz="28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О.А. провела благодійний майстер-клас </a:t>
            </a:r>
          </a:p>
          <a:p>
            <a:pPr algn="ctr"/>
            <a:r>
              <a:rPr lang="uk-UA" sz="28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із розпису імбирного пряника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1F91E-0709-213F-9F03-FD4A7D3F1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443480"/>
            <a:ext cx="7223760" cy="4063365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800A15-41EB-F6CE-C75B-3863F1316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0" y="2067561"/>
            <a:ext cx="4612640" cy="345948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3743-0E78-65CD-99C7-27763A50D399}"/>
              </a:ext>
            </a:extLst>
          </p:cNvPr>
          <p:cNvSpPr txBox="1">
            <a:spLocks/>
          </p:cNvSpPr>
          <p:nvPr/>
        </p:nvSpPr>
        <p:spPr>
          <a:xfrm>
            <a:off x="274320" y="1406523"/>
            <a:ext cx="7030720" cy="81998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spc="0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заходу були зібрані кошти на закупівлю матеріалів для плетіння маскувальних сіток</a:t>
            </a:r>
          </a:p>
        </p:txBody>
      </p:sp>
    </p:spTree>
    <p:extLst>
      <p:ext uri="{BB962C8B-B14F-4D97-AF65-F5344CB8AC3E}">
        <p14:creationId xmlns:p14="http://schemas.microsoft.com/office/powerpoint/2010/main" val="17616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1595-CBE9-2FC0-6ABF-90A70A4F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B82593-AB10-61CC-63E7-248315B8CA9A}"/>
              </a:ext>
            </a:extLst>
          </p:cNvPr>
          <p:cNvSpPr txBox="1">
            <a:spLocks/>
          </p:cNvSpPr>
          <p:nvPr/>
        </p:nvSpPr>
        <p:spPr>
          <a:xfrm>
            <a:off x="256292" y="100270"/>
            <a:ext cx="11734800" cy="81998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600" spc="0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Благодійний майстер-клас із розпису медово-імбирних пряників "Святий Миколай іде, ПЕРЕМОГУ нам несе" у </a:t>
            </a:r>
            <a:r>
              <a:rPr lang="uk-UA" sz="2600" spc="0" dirty="0" err="1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Гусятинській</a:t>
            </a:r>
            <a:r>
              <a:rPr lang="uk-UA" sz="2600" spc="0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селищній раді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37E3F5-DC02-6976-2629-40D0B383F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36" y="1005838"/>
            <a:ext cx="4519656" cy="56997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4D37E5-1B12-E527-D8FA-1FA5EB399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8" y="1654644"/>
            <a:ext cx="7132320" cy="50509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AE4E1-80A2-1199-0EFB-DE8B5B5BA15F}"/>
              </a:ext>
            </a:extLst>
          </p:cNvPr>
          <p:cNvSpPr txBox="1">
            <a:spLocks/>
          </p:cNvSpPr>
          <p:nvPr/>
        </p:nvSpPr>
        <p:spPr>
          <a:xfrm>
            <a:off x="211068" y="1005838"/>
            <a:ext cx="7132320" cy="81998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spc="0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заходу були зібрані кошти на закупівлю матеріалів для плетіння маскувальних сіток</a:t>
            </a:r>
          </a:p>
        </p:txBody>
      </p:sp>
    </p:spTree>
    <p:extLst>
      <p:ext uri="{BB962C8B-B14F-4D97-AF65-F5344CB8AC3E}">
        <p14:creationId xmlns:p14="http://schemas.microsoft.com/office/powerpoint/2010/main" val="205887357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1595-CBE9-2FC0-6ABF-90A70A4F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BFEB8B-BB22-B4F5-70ED-1DD7F7AB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12" y="1731949"/>
            <a:ext cx="3910620" cy="220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9F3B9-EDAA-8C80-B4C0-CAFC4659E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32" y="650487"/>
            <a:ext cx="5064177" cy="2851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BB5D1F-4D4A-9C49-D6BA-2BF786B7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56000"/>
            <a:ext cx="5550044" cy="3125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396AFB-9CBB-D13B-6DCA-88A3C167A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36" y="4098483"/>
            <a:ext cx="4586741" cy="2583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56DE5D-0BE5-F6FD-A13D-AF00DC0A7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14980" r="20768"/>
          <a:stretch/>
        </p:blipFill>
        <p:spPr>
          <a:xfrm>
            <a:off x="196236" y="1694596"/>
            <a:ext cx="2866981" cy="198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EB3F11-6E45-61EC-10D4-8261CF030775}"/>
              </a:ext>
            </a:extLst>
          </p:cNvPr>
          <p:cNvSpPr txBox="1"/>
          <p:nvPr/>
        </p:nvSpPr>
        <p:spPr>
          <a:xfrm>
            <a:off x="134373" y="58375"/>
            <a:ext cx="5647489" cy="1292662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600" b="1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Майстер-клас із виготовлення імбирного пряника «Креатив свій проявляй – ЗСУ допомагай»</a:t>
            </a:r>
            <a:endParaRPr lang="uk-UA" sz="2600" b="1" dirty="0">
              <a:ln w="0"/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2B612-1960-0224-553D-6EBB5D7A7451}"/>
              </a:ext>
            </a:extLst>
          </p:cNvPr>
          <p:cNvSpPr txBox="1">
            <a:spLocks/>
          </p:cNvSpPr>
          <p:nvPr/>
        </p:nvSpPr>
        <p:spPr>
          <a:xfrm>
            <a:off x="5781863" y="58375"/>
            <a:ext cx="6275766" cy="67314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200" spc="0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заходу були зібрані кошти на закупівлю матеріалів для плетіння маскувальних сіток</a:t>
            </a:r>
          </a:p>
        </p:txBody>
      </p:sp>
    </p:spTree>
    <p:extLst>
      <p:ext uri="{BB962C8B-B14F-4D97-AF65-F5344CB8AC3E}">
        <p14:creationId xmlns:p14="http://schemas.microsoft.com/office/powerpoint/2010/main" val="39772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1595-CBE9-2FC0-6ABF-90A70A4F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EB3F11-6E45-61EC-10D4-8261CF030775}"/>
              </a:ext>
            </a:extLst>
          </p:cNvPr>
          <p:cNvSpPr txBox="1"/>
          <p:nvPr/>
        </p:nvSpPr>
        <p:spPr>
          <a:xfrm>
            <a:off x="6431280" y="3269073"/>
            <a:ext cx="4937760" cy="1200329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Благодійний майстер-клас із розпису імбирного пряника "Подарунок своїми руками"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E1E0F-5078-0804-8343-6A37057A6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6" y="86306"/>
            <a:ext cx="4459668" cy="25114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4E07A7-4377-E65D-E95B-B46819129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56" y="98100"/>
            <a:ext cx="6625624" cy="30616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71962B-F172-4CDC-66C5-01DAF3102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486931"/>
            <a:ext cx="5689600" cy="4267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D4E53A-979A-4E90-47FD-44CC1A6CE2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6" r="10633" b="3977"/>
          <a:stretch/>
        </p:blipFill>
        <p:spPr>
          <a:xfrm>
            <a:off x="6451600" y="4588876"/>
            <a:ext cx="2219960" cy="20955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AC0692-A852-0B34-987C-27BA68A97A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 r="12114" b="6351"/>
          <a:stretch/>
        </p:blipFill>
        <p:spPr>
          <a:xfrm>
            <a:off x="8781564" y="4588876"/>
            <a:ext cx="1791672" cy="2110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BE027-5814-CAFC-CC17-5EF46C02C395}"/>
              </a:ext>
            </a:extLst>
          </p:cNvPr>
          <p:cNvSpPr txBox="1"/>
          <p:nvPr/>
        </p:nvSpPr>
        <p:spPr>
          <a:xfrm>
            <a:off x="10683240" y="4469402"/>
            <a:ext cx="14376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rgbClr val="C0000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b="1" spc="0" dirty="0">
                <a:ln w="0"/>
                <a:solidFill>
                  <a:srgbClr val="C0000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ібрані кошти передані на закупівлю матеріалів для плетіння </a:t>
            </a:r>
            <a:r>
              <a:rPr lang="uk-UA" b="1" spc="0" dirty="0" err="1">
                <a:ln w="0"/>
                <a:solidFill>
                  <a:srgbClr val="C0000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маскуваль</a:t>
            </a:r>
            <a:r>
              <a:rPr lang="uk-UA" b="1" spc="0" dirty="0">
                <a:ln w="0"/>
                <a:solidFill>
                  <a:srgbClr val="C0000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-них сіток</a:t>
            </a:r>
            <a:endParaRPr lang="uk-UA" b="1" dirty="0">
              <a:solidFill>
                <a:srgbClr val="C00000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74812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101" y="765305"/>
            <a:ext cx="5753699" cy="789175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Моє життєве кредо</a:t>
            </a:r>
            <a:endParaRPr lang="uk-U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Підзаголовок 2">
            <a:extLst>
              <a:ext uri="{FF2B5EF4-FFF2-40B4-BE49-F238E27FC236}">
                <a16:creationId xmlns:a16="http://schemas.microsoft.com/office/drawing/2014/main" id="{E6072CF3-1C46-5FC3-7FE1-69E3F7BE5C15}"/>
              </a:ext>
            </a:extLst>
          </p:cNvPr>
          <p:cNvSpPr txBox="1">
            <a:spLocks/>
          </p:cNvSpPr>
          <p:nvPr/>
        </p:nvSpPr>
        <p:spPr>
          <a:xfrm>
            <a:off x="1473200" y="4679240"/>
            <a:ext cx="7274560" cy="1413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«Перетворити процес навчання на свято»</a:t>
            </a:r>
          </a:p>
        </p:txBody>
      </p:sp>
      <p:sp>
        <p:nvSpPr>
          <p:cNvPr id="8" name="Підзаголовок 2">
            <a:extLst>
              <a:ext uri="{FF2B5EF4-FFF2-40B4-BE49-F238E27FC236}">
                <a16:creationId xmlns:a16="http://schemas.microsoft.com/office/drawing/2014/main" id="{A27E122D-D365-B05B-BDFD-95E8F3CF20C3}"/>
              </a:ext>
            </a:extLst>
          </p:cNvPr>
          <p:cNvSpPr txBox="1">
            <a:spLocks/>
          </p:cNvSpPr>
          <p:nvPr/>
        </p:nvSpPr>
        <p:spPr>
          <a:xfrm>
            <a:off x="1473200" y="1703404"/>
            <a:ext cx="7274560" cy="1413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«Жити – добро творити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і людей любити»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58E98C4-24EC-C9F6-F731-1B6DC3D8C03B}"/>
              </a:ext>
            </a:extLst>
          </p:cNvPr>
          <p:cNvSpPr txBox="1">
            <a:spLocks/>
          </p:cNvSpPr>
          <p:nvPr/>
        </p:nvSpPr>
        <p:spPr>
          <a:xfrm>
            <a:off x="2130461" y="3813305"/>
            <a:ext cx="5753699" cy="7891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b="1" dirty="0">
                <a:solidFill>
                  <a:srgbClr val="FF0000"/>
                </a:solidFill>
              </a:rPr>
              <a:t>Педагогічне кредо</a:t>
            </a:r>
          </a:p>
        </p:txBody>
      </p:sp>
    </p:spTree>
    <p:extLst>
      <p:ext uri="{BB962C8B-B14F-4D97-AF65-F5344CB8AC3E}">
        <p14:creationId xmlns:p14="http://schemas.microsoft.com/office/powerpoint/2010/main" val="2549448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9680" y="765305"/>
            <a:ext cx="7701280" cy="904934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Проблема, над якою я працюю</a:t>
            </a:r>
            <a:endParaRPr lang="uk-UA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ідзаголовок 2">
            <a:extLst>
              <a:ext uri="{FF2B5EF4-FFF2-40B4-BE49-F238E27FC236}">
                <a16:creationId xmlns:a16="http://schemas.microsoft.com/office/drawing/2014/main" id="{A27E122D-D365-B05B-BDFD-95E8F3CF20C3}"/>
              </a:ext>
            </a:extLst>
          </p:cNvPr>
          <p:cNvSpPr txBox="1">
            <a:spLocks/>
          </p:cNvSpPr>
          <p:nvPr/>
        </p:nvSpPr>
        <p:spPr>
          <a:xfrm>
            <a:off x="1564640" y="2567004"/>
            <a:ext cx="7274560" cy="2975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«Гуманізація навчально-виховної роботи в умовах діяльності позашкільного закладу»</a:t>
            </a:r>
          </a:p>
        </p:txBody>
      </p:sp>
    </p:spTree>
    <p:extLst>
      <p:ext uri="{BB962C8B-B14F-4D97-AF65-F5344CB8AC3E}">
        <p14:creationId xmlns:p14="http://schemas.microsoft.com/office/powerpoint/2010/main" val="4220881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93CD3D-03DE-5733-C368-D1D7EDF3B48B}"/>
              </a:ext>
            </a:extLst>
          </p:cNvPr>
          <p:cNvSpPr txBox="1"/>
          <p:nvPr/>
        </p:nvSpPr>
        <p:spPr>
          <a:xfrm>
            <a:off x="1062532" y="793959"/>
            <a:ext cx="3376331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D-</a:t>
            </a:r>
            <a:r>
              <a:rPr lang="uk-UA" sz="40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графіка</a:t>
            </a:r>
            <a:endParaRPr lang="uk-UA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BD7548-AC9D-5651-C2BC-630E9732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11" t="8304" r="4210" b="15907"/>
          <a:stretch/>
        </p:blipFill>
        <p:spPr>
          <a:xfrm>
            <a:off x="6529424" y="218001"/>
            <a:ext cx="5504284" cy="3810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846800-71E0-63A1-4983-60DE2F4DF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3" y="2785688"/>
            <a:ext cx="6852108" cy="3854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750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93CD3D-03DE-5733-C368-D1D7EDF3B48B}"/>
              </a:ext>
            </a:extLst>
          </p:cNvPr>
          <p:cNvSpPr txBox="1"/>
          <p:nvPr/>
        </p:nvSpPr>
        <p:spPr>
          <a:xfrm>
            <a:off x="416561" y="181957"/>
            <a:ext cx="6059629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Відкрите заняття «</a:t>
            </a:r>
            <a:r>
              <a:rPr lang="en-US" sz="2000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ZSphere</a:t>
            </a:r>
            <a:r>
              <a:rPr lang="en-US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». 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Діти ознайомилися з новим інструментом в програмі </a:t>
            </a:r>
            <a:r>
              <a:rPr lang="en-US" sz="2000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ZBrush</a:t>
            </a:r>
            <a:r>
              <a:rPr lang="en-US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, 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за допомогою якого було створено головного персонажа мультфільму «Дикий робот». Спробували самостійно створити дерево та надихнулися ідеєю </a:t>
            </a:r>
            <a:r>
              <a:rPr lang="uk-UA" sz="2000" b="0" i="0" dirty="0" err="1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скульптингу</a:t>
            </a:r>
            <a:r>
              <a:rPr lang="uk-UA" sz="2000" b="0" i="0" dirty="0">
                <a:solidFill>
                  <a:srgbClr val="080809"/>
                </a:solidFill>
                <a:effectLst/>
                <a:latin typeface="Segoe UI Historic" panose="020B0502040204020203" pitchFamily="34" charset="0"/>
              </a:rPr>
              <a:t> персонажів для власного мультфільму.</a:t>
            </a:r>
            <a:endParaRPr lang="uk-UA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BD9C9D-D38F-FD6C-3868-6CEE1F254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5"/>
          <a:stretch/>
        </p:blipFill>
        <p:spPr>
          <a:xfrm>
            <a:off x="894080" y="2274235"/>
            <a:ext cx="6614160" cy="44018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E9E9DC-D3B7-5D7D-6958-48976C855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62" y="181957"/>
            <a:ext cx="5257337" cy="39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F1595-CBE9-2FC0-6ABF-90A70A4FE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B82593-AB10-61CC-63E7-248315B8CA9A}"/>
              </a:ext>
            </a:extLst>
          </p:cNvPr>
          <p:cNvSpPr txBox="1">
            <a:spLocks/>
          </p:cNvSpPr>
          <p:nvPr/>
        </p:nvSpPr>
        <p:spPr>
          <a:xfrm>
            <a:off x="177795" y="203487"/>
            <a:ext cx="5280183" cy="184919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0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Ознайомлення з історією мистецтв всесвітньовідомої корпорації </a:t>
            </a:r>
            <a:r>
              <a:rPr lang="uk-UA" sz="2000" dirty="0" err="1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Disney</a:t>
            </a:r>
            <a:r>
              <a:rPr lang="uk-UA" sz="20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презентація життя і творчості одного з </a:t>
            </a:r>
            <a:r>
              <a:rPr lang="uk-UA" sz="2000" dirty="0" err="1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найславетніших</a:t>
            </a:r>
            <a:r>
              <a:rPr lang="uk-UA" sz="20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аніматорів світу, володаря Оскарів, нашого земляка Володимира </a:t>
            </a:r>
            <a:r>
              <a:rPr lang="uk-UA" sz="2000" dirty="0" err="1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Титли</a:t>
            </a:r>
            <a:r>
              <a:rPr lang="uk-UA" sz="2000" dirty="0">
                <a:solidFill>
                  <a:srgbClr val="C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 допомогою роботи 2D, 3D- графіки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BAD0F0-FABA-30E4-7360-F6B24594B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" y="2254643"/>
            <a:ext cx="6084902" cy="45620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DA978F-EB8A-D07C-AC0F-F5A027D4D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95" y="91364"/>
            <a:ext cx="4950925" cy="37118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75B7D6-6739-1ACF-608C-255CA304A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54" y="3606008"/>
            <a:ext cx="4282446" cy="321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A93CD3D-03DE-5733-C368-D1D7EDF3B48B}"/>
              </a:ext>
            </a:extLst>
          </p:cNvPr>
          <p:cNvSpPr txBox="1"/>
          <p:nvPr/>
        </p:nvSpPr>
        <p:spPr>
          <a:xfrm>
            <a:off x="416560" y="231497"/>
            <a:ext cx="6059629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80809"/>
                </a:solidFill>
              </a:rPr>
              <a:t>Вихованці гуртка "3</a:t>
            </a:r>
            <a:r>
              <a:rPr lang="en-US" sz="2000" dirty="0">
                <a:solidFill>
                  <a:srgbClr val="080809"/>
                </a:solidFill>
                <a:latin typeface="Segoe UI Historic" panose="020B0502040204020203" pitchFamily="34" charset="0"/>
              </a:rPr>
              <a:t>D-</a:t>
            </a:r>
            <a:r>
              <a:rPr lang="uk-UA" sz="2000" dirty="0">
                <a:solidFill>
                  <a:srgbClr val="080809"/>
                </a:solidFill>
              </a:rPr>
              <a:t>графіка" вітають всіх з Днем Святого Миколая і дарують свої казкові персонажі, створені в програмі </a:t>
            </a:r>
            <a:r>
              <a:rPr lang="en-US" sz="2000" dirty="0" err="1">
                <a:solidFill>
                  <a:srgbClr val="080809"/>
                </a:solidFill>
                <a:latin typeface="Segoe UI Historic" panose="020B0502040204020203" pitchFamily="34" charset="0"/>
              </a:rPr>
              <a:t>ZBrash</a:t>
            </a:r>
            <a:endParaRPr lang="uk-UA" sz="2000" dirty="0">
              <a:solidFill>
                <a:srgbClr val="080809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98DD56-F684-B9E5-EA3B-D5E0A38A3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3" y="1751071"/>
            <a:ext cx="3732201" cy="27991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562E08-03C0-ABE6-5341-1DBAD8F56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75" y="3429000"/>
            <a:ext cx="5059999" cy="31506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0164C-D8A2-9DB5-DCA1-727D31E54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24" y="181957"/>
            <a:ext cx="4915015" cy="39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0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" y="486224"/>
            <a:ext cx="4574793" cy="257628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0978"/>
            <a:ext cx="6981371" cy="39270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/>
          <a:stretch/>
        </p:blipFill>
        <p:spPr>
          <a:xfrm>
            <a:off x="6099512" y="2930977"/>
            <a:ext cx="6107002" cy="392759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63" y="486223"/>
            <a:ext cx="4652115" cy="261983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8" r="8930" b="20248"/>
          <a:stretch/>
        </p:blipFill>
        <p:spPr>
          <a:xfrm>
            <a:off x="4671560" y="411929"/>
            <a:ext cx="2777065" cy="2882813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68" y="24504"/>
            <a:ext cx="11963757" cy="461148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Майстер-клас із виготовлення «Великоднього Кролика»</a:t>
            </a:r>
            <a:endParaRPr lang="uk-UA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020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6604132" y="3405565"/>
            <a:ext cx="5456089" cy="33798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F50A0D-98BE-119E-34FD-D777886F7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6390" r="34134" b="15871"/>
          <a:stretch/>
        </p:blipFill>
        <p:spPr>
          <a:xfrm>
            <a:off x="3868551" y="598415"/>
            <a:ext cx="3196211" cy="234945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005" y="221816"/>
            <a:ext cx="3427059" cy="2450264"/>
          </a:xfrm>
          <a:ln w="28575"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2800" b="1" dirty="0">
                <a:ln w="0"/>
                <a:solidFill>
                  <a:srgbClr val="FF0000"/>
                </a:solidFill>
                <a:latin typeface="Aptos" panose="020B0004020202020204" pitchFamily="34" charset="0"/>
              </a:rPr>
              <a:t>Майстер-клас для лідерів ради старшокласників </a:t>
            </a:r>
            <a:br>
              <a:rPr lang="uk-UA" sz="2800" b="1" dirty="0">
                <a:ln w="0"/>
                <a:solidFill>
                  <a:srgbClr val="FF0000"/>
                </a:solidFill>
                <a:latin typeface="Aptos" panose="020B0004020202020204" pitchFamily="34" charset="0"/>
              </a:rPr>
            </a:br>
            <a:r>
              <a:rPr lang="uk-UA" sz="2800" b="1" dirty="0">
                <a:ln w="0"/>
                <a:solidFill>
                  <a:srgbClr val="FF0000"/>
                </a:solidFill>
                <a:latin typeface="Aptos" panose="020B0004020202020204" pitchFamily="34" charset="0"/>
              </a:rPr>
              <a:t>«Керманич» </a:t>
            </a:r>
            <a:r>
              <a:rPr lang="uk-UA" sz="2800" b="1" dirty="0" err="1">
                <a:ln w="0"/>
                <a:solidFill>
                  <a:srgbClr val="FF0000"/>
                </a:solidFill>
                <a:latin typeface="Aptos" panose="020B0004020202020204" pitchFamily="34" charset="0"/>
              </a:rPr>
              <a:t>Гусятинської</a:t>
            </a:r>
            <a:r>
              <a:rPr lang="uk-UA" sz="2800" b="1" dirty="0">
                <a:ln w="0"/>
                <a:solidFill>
                  <a:srgbClr val="FF0000"/>
                </a:solidFill>
                <a:latin typeface="Aptos" panose="020B0004020202020204" pitchFamily="34" charset="0"/>
              </a:rPr>
              <a:t> ТГ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74B007-49BA-E110-E08A-19A370547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0" y="3223656"/>
            <a:ext cx="6180417" cy="34804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12A830-DC3B-772C-CFB6-9491DB00EC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7" r="18246"/>
          <a:stretch/>
        </p:blipFill>
        <p:spPr>
          <a:xfrm>
            <a:off x="7237250" y="221815"/>
            <a:ext cx="4685745" cy="300184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593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Червоно-оранжева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</TotalTime>
  <Words>355</Words>
  <Application>Microsoft Office PowerPoint</Application>
  <PresentationFormat>Широкий екран</PresentationFormat>
  <Paragraphs>48</Paragraphs>
  <Slides>14</Slides>
  <Notes>13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3" baseType="lpstr">
      <vt:lpstr>Aptos</vt:lpstr>
      <vt:lpstr>Arial</vt:lpstr>
      <vt:lpstr>Arial Narrow</vt:lpstr>
      <vt:lpstr>Calibri</vt:lpstr>
      <vt:lpstr>Google Sans</vt:lpstr>
      <vt:lpstr>Segoe UI Historic</vt:lpstr>
      <vt:lpstr>Trebuchet MS</vt:lpstr>
      <vt:lpstr>Wingdings 3</vt:lpstr>
      <vt:lpstr>Грань</vt:lpstr>
      <vt:lpstr>Кузняк Оксана Анатоліївна</vt:lpstr>
      <vt:lpstr>Моє життєве кредо</vt:lpstr>
      <vt:lpstr>Проблема, над якою я працюю</vt:lpstr>
      <vt:lpstr>Презентація PowerPoint</vt:lpstr>
      <vt:lpstr>Презентація PowerPoint</vt:lpstr>
      <vt:lpstr>Презентація PowerPoint</vt:lpstr>
      <vt:lpstr>Презентація PowerPoint</vt:lpstr>
      <vt:lpstr>Майстер-клас із виготовлення «Великоднього Кролика»</vt:lpstr>
      <vt:lpstr>Майстер-клас для лідерів ради старшокласників  «Керманич» Гусятинської ТГ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Кузняк Оксана Анатоліївна</dc:title>
  <dc:creator>User</dc:creator>
  <cp:lastModifiedBy>User</cp:lastModifiedBy>
  <cp:revision>50</cp:revision>
  <dcterms:created xsi:type="dcterms:W3CDTF">2024-04-05T08:41:29Z</dcterms:created>
  <dcterms:modified xsi:type="dcterms:W3CDTF">2025-01-20T10:21:26Z</dcterms:modified>
</cp:coreProperties>
</file>