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17"/>
  </p:notesMasterIdLst>
  <p:sldIdLst>
    <p:sldId id="284" r:id="rId2"/>
    <p:sldId id="285" r:id="rId3"/>
    <p:sldId id="286" r:id="rId4"/>
    <p:sldId id="287" r:id="rId5"/>
    <p:sldId id="288" r:id="rId6"/>
    <p:sldId id="289" r:id="rId7"/>
    <p:sldId id="291" r:id="rId8"/>
    <p:sldId id="292" r:id="rId9"/>
    <p:sldId id="293" r:id="rId10"/>
    <p:sldId id="294" r:id="rId11"/>
    <p:sldId id="309" r:id="rId12"/>
    <p:sldId id="300" r:id="rId13"/>
    <p:sldId id="304" r:id="rId14"/>
    <p:sldId id="307" r:id="rId15"/>
    <p:sldId id="308" r:id="rId16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99FF"/>
    <a:srgbClr val="33CCFF"/>
    <a:srgbClr val="FF7C80"/>
    <a:srgbClr val="FFFF00"/>
    <a:srgbClr val="9900CC"/>
    <a:srgbClr val="0000CC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2" autoAdjust="0"/>
    <p:restoredTop sz="94660"/>
  </p:normalViewPr>
  <p:slideViewPr>
    <p:cSldViewPr>
      <p:cViewPr varScale="1">
        <p:scale>
          <a:sx n="73" d="100"/>
          <a:sy n="73" d="100"/>
        </p:scale>
        <p:origin x="-7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6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3DE6C6B-FD6A-4406-B40E-10B09C0994E8}" type="datetimeFigureOut">
              <a:rPr lang="ru-RU"/>
              <a:pPr>
                <a:defRPr/>
              </a:pPr>
              <a:t>21.10.2014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BF4C54C-FB5F-4B4F-8035-FA168F731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C987E7-3E51-42BC-A53A-D6B9FF1102A9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3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61442" name="Заметки 2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450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3BDD48-82E0-4D69-8F7F-9C9FF0300262}" type="slidenum">
              <a:rPr lang="ru-RU" smtClean="0">
                <a:solidFill>
                  <a:srgbClr val="000000"/>
                </a:solidFill>
                <a:cs typeface="Arial" charset="0"/>
              </a:rPr>
              <a:pPr/>
              <a:t>6</a:t>
            </a:fld>
            <a:endParaRPr lang="ru-RU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47106" name="Заметки 2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49154" name="Заметки 2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51202" name="Заметки 2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53250" name="Заметки 2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55298" name="Заметки 2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57346" name="Заметки 2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</p:sp>
      <p:sp>
        <p:nvSpPr>
          <p:cNvPr id="59394" name="Заметки 2"/>
          <p:cNvSpPr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55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5155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155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155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E99BCFC8-330C-436E-AE36-BB527165BD99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5156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1407594-11F4-4275-B5C9-1836F93FD23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5156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ABC422-F416-4FE3-BBFB-E95EB99317F7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EE21D-7447-441B-B40C-53A61D85CD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6B8F3-E69E-40A1-A413-767E4A0A05F1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46027-F691-4CED-9D9B-D814894467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AE3B41-22E6-4E62-8114-A8E535234EF1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D080E-3E30-4015-8865-CE4FAAB140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3723BA-87E7-41BF-9223-C5F5A979EF36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ABBA9-3FEA-4A11-8A36-461BAFE61B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E45133-1C4A-453D-A15B-2DB8BF4824DB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70715-0089-4529-A334-D05C599282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CA75F8-7773-400F-B93F-9E916503759B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EBF25-51B6-4D44-8B8F-CAA342EABF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BC2FDB-7370-4030-8B13-556A08400970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21BA6-2275-428E-A12A-6FA25E6BFD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C2EEED-72E4-4718-9469-990BDACBD78A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CAD77-0D04-4818-8B97-FFCEBA89D2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AFFC47-F6AE-4D1B-8BE3-CE8CD2564938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3416E-892C-4A55-A8DB-00E4442B85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D42BDD-D4EA-41E6-83FD-3B75E89CF5DD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F76F0-623C-4AA5-8698-43FA6D2C2F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530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5053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053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053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F5372AEE-5857-4CD5-B75D-5301A5869C32}" type="datetimeFigureOut">
              <a:rPr lang="ru-RU"/>
              <a:pPr/>
              <a:t>21.10.2014</a:t>
            </a:fld>
            <a:endParaRPr lang="ru-RU"/>
          </a:p>
        </p:txBody>
      </p:sp>
      <p:sp>
        <p:nvSpPr>
          <p:cNvPr id="1505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5053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0559178D-5176-4126-8459-397798422763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900113" y="981075"/>
            <a:ext cx="72009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i="1">
                <a:solidFill>
                  <a:srgbClr val="000099"/>
                </a:solidFill>
              </a:rPr>
              <a:t>Харчові добавки і їх вплив на організм людини</a:t>
            </a:r>
            <a:endParaRPr lang="ru-RU" sz="4800">
              <a:solidFill>
                <a:srgbClr val="000099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95288" y="381000"/>
            <a:ext cx="8280400" cy="6299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lIns="90004" tIns="46798" rIns="90004" bIns="46798" anchor="ctr" anchorCtr="1">
            <a:spAutoFit/>
          </a:bodyPr>
          <a:lstStyle/>
          <a:p>
            <a:r>
              <a:rPr lang="ru-RU" sz="2000" b="1" i="1">
                <a:solidFill>
                  <a:srgbClr val="7030A0"/>
                </a:solidFill>
                <a:ea typeface="Lucida Sans Unicode" pitchFamily="34" charset="0"/>
                <a:cs typeface="Tahoma" pitchFamily="34" charset="0"/>
              </a:rPr>
              <a:t>    </a:t>
            </a:r>
            <a:r>
              <a:rPr lang="ru-RU" sz="2400" b="1" i="1">
                <a:ea typeface="Lucida Sans Unicode" pitchFamily="34" charset="0"/>
                <a:cs typeface="Tahoma" pitchFamily="34" charset="0"/>
              </a:rPr>
              <a:t>ГМО  –  генетично  модифіковані  організми  –  це  переважно сільськогосподарські  рослини з ДНК,  зміненою  для  набуття  ними  бажаних  характеристик, наприклад, стійкості до шкідників, вірусів або   гербіцидів.  </a:t>
            </a:r>
          </a:p>
          <a:p>
            <a:r>
              <a:rPr lang="ru-RU" sz="2400" b="1" i="1">
                <a:ea typeface="Lucida Sans Unicode" pitchFamily="34" charset="0"/>
                <a:cs typeface="Tahoma" pitchFamily="34" charset="0"/>
              </a:rPr>
              <a:t> ГМО  використовуються  зараз   здебільшого   у</a:t>
            </a:r>
          </a:p>
          <a:p>
            <a:r>
              <a:rPr lang="ru-RU" sz="2400" b="1" i="1">
                <a:ea typeface="Lucida Sans Unicode" pitchFamily="34" charset="0"/>
                <a:cs typeface="Tahoma" pitchFamily="34" charset="0"/>
              </a:rPr>
              <a:t>виробництві  харчових  продуктів.</a:t>
            </a:r>
          </a:p>
          <a:p>
            <a:r>
              <a:rPr lang="ru-RU" sz="2400" b="1" i="1">
                <a:ea typeface="Lucida Sans Unicode" pitchFamily="34" charset="0"/>
                <a:cs typeface="Tahoma" pitchFamily="34" charset="0"/>
              </a:rPr>
              <a:t> ГМО  –  результат  технологічної діяльності,  яка вперше дозволила схрещувати різні види  й  долати міжвидові  бар’єри.  </a:t>
            </a:r>
            <a:endParaRPr lang="ru-RU" sz="2400" b="1" i="1">
              <a:cs typeface="Tahoma" pitchFamily="34" charset="0"/>
            </a:endParaRPr>
          </a:p>
          <a:p>
            <a:r>
              <a:rPr lang="ru-RU" sz="2400" b="1" i="1"/>
              <a:t>ГМО – живі організми,  які  передають  штучно</a:t>
            </a:r>
          </a:p>
          <a:p>
            <a:r>
              <a:rPr lang="ru-RU" sz="2400" b="1" i="1"/>
              <a:t>змінену  ДНК  з покоління в покоління – „діти ГМО – теж  ГМО”.  </a:t>
            </a:r>
          </a:p>
          <a:p>
            <a:r>
              <a:rPr lang="ru-RU" sz="2400" b="1" i="1"/>
              <a:t>На вигляд  від  звичайних рослин вони нічим не відрізняються,  але  в природі  здатні  до,  так  званого, генетичного  забруднення,  тобто передачі власної</a:t>
            </a:r>
            <a:r>
              <a:rPr lang="ru-RU" sz="2400" b="1" i="1">
                <a:solidFill>
                  <a:srgbClr val="7030A0"/>
                </a:solidFill>
              </a:rPr>
              <a:t> </a:t>
            </a:r>
            <a:r>
              <a:rPr lang="ru-RU" sz="2400" b="1" i="1"/>
              <a:t>зміненої ДНК диким родичам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20713"/>
            <a:ext cx="4392613" cy="517048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</a:pPr>
            <a:r>
              <a:rPr lang="uk-UA" sz="2800" i="1"/>
              <a:t>Наприклад, створений компанією "Новартіс" сорт кукурудзи містить ДНК кукурудзи, одного вірусу і двох видів бактерій. Ще одним "дивом генної інженерії" є сорт помідорів, для морозостійкості якого в овочі вживлено ген медузи. Тож чи впевнені ви у тому, що саме їсте?!</a:t>
            </a:r>
          </a:p>
          <a:p>
            <a:pPr>
              <a:lnSpc>
                <a:spcPct val="90000"/>
              </a:lnSpc>
            </a:pPr>
            <a:endParaRPr lang="ru-RU" sz="2800"/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716463" y="549275"/>
            <a:ext cx="4067175" cy="56165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684213" y="333375"/>
            <a:ext cx="7812087" cy="1311275"/>
          </a:xfrm>
        </p:spPr>
        <p:txBody>
          <a:bodyPr anchor="b">
            <a:spAutoFit/>
          </a:bodyPr>
          <a:lstStyle/>
          <a:p>
            <a:r>
              <a:rPr lang="ru-RU" sz="4000"/>
              <a:t>У сво</a:t>
            </a:r>
            <a:r>
              <a:rPr lang="uk-UA" sz="4000"/>
              <a:t>їй продукції використовують ГМО: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905332" y="1995488"/>
            <a:ext cx="7690395" cy="4114800"/>
          </a:xfrm>
          <a:noFill/>
        </p:spPr>
        <p:txBody>
          <a:bodyPr numCol="2"/>
          <a:lstStyle/>
          <a:p>
            <a:pPr>
              <a:buClrTx/>
              <a:buSzTx/>
              <a:buFontTx/>
              <a:buNone/>
              <a:defRPr/>
            </a:pP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uk-UA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Nestle</a:t>
            </a:r>
            <a:r>
              <a:rPr lang="uk-UA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”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                       </a:t>
            </a:r>
            <a:endParaRPr lang="uk-UA" i="1" dirty="0">
              <a:solidFill>
                <a:srgbClr val="7030A0"/>
              </a:solidFill>
              <a:effectLst>
                <a:outerShdw dist="17962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ClrTx/>
              <a:buSzTx/>
              <a:buFontTx/>
              <a:buNone/>
              <a:defRPr/>
            </a:pP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ru-RU" i="1" dirty="0" err="1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Хершис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”</a:t>
            </a:r>
            <a:endParaRPr lang="uk-UA" i="1" dirty="0">
              <a:solidFill>
                <a:srgbClr val="7030A0"/>
              </a:solidFill>
              <a:effectLst>
                <a:outerShdw dist="17962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ClrTx/>
              <a:buSzTx/>
              <a:buFontTx/>
              <a:buNone/>
              <a:defRPr/>
            </a:pP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uk-UA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en-US" i="1" dirty="0" err="1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Stimorol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uk-UA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                  </a:t>
            </a:r>
            <a:endParaRPr lang="uk-UA" i="1" dirty="0">
              <a:solidFill>
                <a:srgbClr val="7030A0"/>
              </a:solidFill>
              <a:effectLst>
                <a:outerShdw dist="17962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ClrTx/>
              <a:buSzTx/>
              <a:buFontTx/>
              <a:buNone/>
              <a:defRPr/>
            </a:pPr>
            <a:r>
              <a:rPr lang="uk-UA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Lipton </a:t>
            </a:r>
            <a:r>
              <a:rPr lang="uk-UA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   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          </a:t>
            </a:r>
            <a:r>
              <a:rPr lang="uk-UA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               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endParaRPr lang="uk-UA" i="1" dirty="0">
              <a:solidFill>
                <a:srgbClr val="7030A0"/>
              </a:solidFill>
              <a:effectLst>
                <a:outerShdw dist="17962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ClrTx/>
              <a:buSzTx/>
              <a:buFontTx/>
              <a:buNone/>
              <a:defRPr/>
            </a:pP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ru-RU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Макдональдс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”</a:t>
            </a:r>
            <a:endParaRPr lang="uk-UA" i="1" dirty="0">
              <a:solidFill>
                <a:srgbClr val="7030A0"/>
              </a:solidFill>
              <a:effectLst>
                <a:outerShdw dist="17962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ClrTx/>
              <a:buSzTx/>
              <a:buFontTx/>
              <a:buNone/>
              <a:defRPr/>
            </a:pPr>
            <a:endParaRPr lang="uk-UA" i="1" dirty="0">
              <a:solidFill>
                <a:srgbClr val="7030A0"/>
              </a:solidFill>
              <a:effectLst>
                <a:outerShdw dist="17962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ClrTx/>
              <a:buSzTx/>
              <a:buFontTx/>
              <a:buNone/>
              <a:defRPr/>
            </a:pPr>
            <a:endParaRPr lang="uk-UA" i="1" dirty="0">
              <a:solidFill>
                <a:srgbClr val="7030A0"/>
              </a:solidFill>
              <a:effectLst>
                <a:outerShdw dist="17962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ClrTx/>
              <a:buSzTx/>
              <a:buFontTx/>
              <a:buNone/>
              <a:defRPr/>
            </a:pP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ru-RU" i="1" dirty="0" err="1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Кетбер</a:t>
            </a:r>
            <a:r>
              <a:rPr lang="uk-UA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і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”</a:t>
            </a:r>
          </a:p>
          <a:p>
            <a:pPr>
              <a:buClrTx/>
              <a:buSzTx/>
              <a:buFontTx/>
              <a:buNone/>
              <a:defRPr/>
            </a:pP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uk-UA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Coca-Cola </a:t>
            </a:r>
            <a:r>
              <a:rPr lang="uk-UA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                 </a:t>
            </a:r>
            <a:endParaRPr lang="uk-UA" i="1" dirty="0">
              <a:solidFill>
                <a:srgbClr val="7030A0"/>
              </a:solidFill>
              <a:effectLst>
                <a:outerShdw dist="17962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ClrTx/>
              <a:buSzTx/>
              <a:buFontTx/>
              <a:buNone/>
              <a:defRPr/>
            </a:pP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 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ru-RU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Марс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”     </a:t>
            </a:r>
            <a:endParaRPr lang="ru-RU" i="1" dirty="0">
              <a:solidFill>
                <a:srgbClr val="7030A0"/>
              </a:solidFill>
              <a:effectLst>
                <a:outerShdw dist="17962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ClrTx/>
              <a:buSzTx/>
              <a:buFontTx/>
              <a:buNone/>
              <a:defRPr/>
            </a:pPr>
            <a:r>
              <a:rPr lang="ru-RU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“</a:t>
            </a:r>
            <a:r>
              <a:rPr lang="uk-UA" i="1" dirty="0" err="1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Хайнц</a:t>
            </a:r>
            <a:r>
              <a:rPr lang="uk-UA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uk-UA" i="1" dirty="0" err="1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Фудс</a:t>
            </a: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”</a:t>
            </a:r>
            <a:endParaRPr lang="ru-RU" i="1" dirty="0">
              <a:solidFill>
                <a:srgbClr val="7030A0"/>
              </a:solidFill>
              <a:effectLst>
                <a:outerShdw dist="17962" dir="270000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ClrTx/>
              <a:buSzTx/>
              <a:buFontTx/>
              <a:buNone/>
              <a:defRPr/>
            </a:pPr>
            <a:r>
              <a:rPr lang="en-US" i="1" dirty="0">
                <a:solidFill>
                  <a:srgbClr val="7030A0"/>
                </a:solidFill>
                <a:effectLst>
                  <a:outerShdw dist="17962" dir="270000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719138"/>
            <a:ext cx="8229600" cy="701675"/>
          </a:xfrm>
        </p:spPr>
        <p:txBody>
          <a:bodyPr anchor="b">
            <a:spAutoFit/>
          </a:bodyPr>
          <a:lstStyle/>
          <a:p>
            <a:r>
              <a:rPr lang="uk-UA" sz="4000"/>
              <a:t>Вплив ГМО на здоров</a:t>
            </a:r>
            <a:r>
              <a:rPr lang="en-US" sz="4000"/>
              <a:t>`</a:t>
            </a:r>
            <a:r>
              <a:rPr lang="uk-UA" sz="4000"/>
              <a:t>я людини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Font typeface="Times New Roman" pitchFamily="18" charset="0"/>
              <a:buChar char="-"/>
            </a:pPr>
            <a:r>
              <a:rPr lang="uk-UA" sz="2400"/>
              <a:t>вживання продуктів з ГМО може призвести до появи алергічних реакцій;</a:t>
            </a:r>
          </a:p>
          <a:p>
            <a:pPr marL="0" indent="0">
              <a:spcBef>
                <a:spcPts val="600"/>
              </a:spcBef>
              <a:buFont typeface="Times New Roman" pitchFamily="18" charset="0"/>
              <a:buChar char="-"/>
            </a:pPr>
            <a:r>
              <a:rPr lang="uk-UA" sz="2400"/>
              <a:t>порушення структури слизової оболонки шлунку, поява стійкої до антибіотиків мікрофлори кишківника. Наслідком може стати неможливість лікування багатьох інфекційних хвороб.</a:t>
            </a:r>
          </a:p>
          <a:p>
            <a:pPr marL="0" indent="0">
              <a:spcBef>
                <a:spcPts val="600"/>
              </a:spcBef>
              <a:buFont typeface="Times New Roman" pitchFamily="18" charset="0"/>
              <a:buChar char="-"/>
            </a:pPr>
            <a:r>
              <a:rPr lang="uk-UA" sz="2400"/>
              <a:t>зниження імунітету всього організму (70 % імунітету людини – в кишківнику), а також порушення обміну речовин.</a:t>
            </a:r>
          </a:p>
          <a:p>
            <a:pPr marL="0" indent="0">
              <a:spcBef>
                <a:spcPts val="600"/>
              </a:spcBef>
              <a:buFont typeface="Times New Roman" pitchFamily="18" charset="0"/>
              <a:buChar char="-"/>
            </a:pPr>
            <a:r>
              <a:rPr lang="uk-UA" sz="2400"/>
              <a:t>Продукти з ГМО можуть провокувати рак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193675"/>
            <a:ext cx="8229600" cy="1311275"/>
          </a:xfrm>
        </p:spPr>
        <p:txBody>
          <a:bodyPr anchor="b">
            <a:spAutoFit/>
          </a:bodyPr>
          <a:lstStyle/>
          <a:p>
            <a:r>
              <a:rPr lang="uk-UA" sz="4000"/>
              <a:t>Вплив ГМО на навколишнє середовище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4191000" y="1524000"/>
            <a:ext cx="4648200" cy="4800600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uk-UA"/>
              <a:t>Генетичне забруднення планети набагато страшніше хімічного або радіоактивного. Ми поміщаємо живі організми без всякої еволюційної історії в середовище, яка не знає, як до них пристосуватися.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98120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/>
            <a:r>
              <a:rPr lang="uk-UA"/>
              <a:t>Щоб довести всі наслідки вживання продуктів з ГМО, необхідно 40-50 років. Чималий строк, погодьтеся. Тому щоб не нажити собі проблем і хвороб, буде не зайвою деяка обережність при виборі продуктів харчування.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476375" y="333375"/>
            <a:ext cx="6983413" cy="3886200"/>
          </a:xfrm>
        </p:spPr>
        <p:txBody>
          <a:bodyPr lIns="92075" tIns="46038" rIns="92075" bIns="46038"/>
          <a:lstStyle/>
          <a:p>
            <a:pPr marL="0" indent="0">
              <a:spcBef>
                <a:spcPts val="638"/>
              </a:spcBef>
              <a:buFont typeface="Wingdings" pitchFamily="2" charset="2"/>
              <a:buNone/>
            </a:pPr>
            <a:r>
              <a:rPr lang="ru-RU" i="1"/>
              <a:t>Харчові добавки – природні і синтезовані хімічні сполуки, призначені для введення в харчові продукти з метою прискорення або поліпшення їх технологічної обробки, збільшення термінів зберігання, консервування, а також зберігання або надання готовим продуктам харчування певних органолептичних властивостей (кольору, запаху, смаку, консистенції).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438400"/>
            <a:ext cx="5334000" cy="372427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88B00"/>
              </a:buClr>
            </a:pPr>
            <a:endParaRPr lang="ru-RU">
              <a:solidFill>
                <a:schemeClr val="accent2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979613" y="1484313"/>
            <a:ext cx="6750050" cy="491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38"/>
              </a:spcBef>
            </a:pPr>
            <a:endParaRPr lang="ru-RU" sz="2800" i="1">
              <a:solidFill>
                <a:srgbClr val="000000"/>
              </a:solidFill>
            </a:endParaRPr>
          </a:p>
          <a:p>
            <a:pPr>
              <a:spcBef>
                <a:spcPts val="638"/>
              </a:spcBef>
            </a:pPr>
            <a:r>
              <a:rPr lang="ru-RU" sz="2800" i="1">
                <a:solidFill>
                  <a:srgbClr val="000000"/>
                </a:solidFill>
              </a:rPr>
              <a:t/>
            </a:r>
            <a:br>
              <a:rPr lang="ru-RU" sz="2800" i="1">
                <a:solidFill>
                  <a:srgbClr val="000000"/>
                </a:solidFill>
              </a:rPr>
            </a:br>
            <a:r>
              <a:rPr lang="ru-RU" sz="2800" b="1" i="1">
                <a:solidFill>
                  <a:srgbClr val="688B00"/>
                </a:solidFill>
              </a:rPr>
              <a:t>Е100-Е182 – барвники </a:t>
            </a:r>
            <a:br>
              <a:rPr lang="ru-RU" sz="2800" b="1" i="1">
                <a:solidFill>
                  <a:srgbClr val="688B00"/>
                </a:solidFill>
              </a:rPr>
            </a:br>
            <a:r>
              <a:rPr lang="ru-RU" sz="2800" b="1" i="1">
                <a:solidFill>
                  <a:srgbClr val="688B00"/>
                </a:solidFill>
              </a:rPr>
              <a:t>Е200-Е299 – консерванти </a:t>
            </a:r>
            <a:br>
              <a:rPr lang="ru-RU" sz="2800" b="1" i="1">
                <a:solidFill>
                  <a:srgbClr val="688B00"/>
                </a:solidFill>
              </a:rPr>
            </a:br>
            <a:r>
              <a:rPr lang="ru-RU" sz="2800" b="1" i="1">
                <a:solidFill>
                  <a:srgbClr val="688B00"/>
                </a:solidFill>
              </a:rPr>
              <a:t>Е300-Е399 – антиоксиданти </a:t>
            </a:r>
            <a:br>
              <a:rPr lang="ru-RU" sz="2800" b="1" i="1">
                <a:solidFill>
                  <a:srgbClr val="688B00"/>
                </a:solidFill>
              </a:rPr>
            </a:br>
            <a:r>
              <a:rPr lang="ru-RU" sz="2800" b="1" i="1">
                <a:solidFill>
                  <a:srgbClr val="688B00"/>
                </a:solidFill>
              </a:rPr>
              <a:t>Е400-Е499 – стабілізатори </a:t>
            </a:r>
            <a:br>
              <a:rPr lang="ru-RU" sz="2800" b="1" i="1">
                <a:solidFill>
                  <a:srgbClr val="688B00"/>
                </a:solidFill>
              </a:rPr>
            </a:br>
            <a:r>
              <a:rPr lang="ru-RU" sz="2800" b="1" i="1">
                <a:solidFill>
                  <a:srgbClr val="688B00"/>
                </a:solidFill>
              </a:rPr>
              <a:t>Е500-Е599 – емульгатори </a:t>
            </a:r>
            <a:br>
              <a:rPr lang="ru-RU" sz="2800" b="1" i="1">
                <a:solidFill>
                  <a:srgbClr val="688B00"/>
                </a:solidFill>
              </a:rPr>
            </a:br>
            <a:r>
              <a:rPr lang="ru-RU" sz="2800" b="1" i="1">
                <a:solidFill>
                  <a:srgbClr val="688B00"/>
                </a:solidFill>
              </a:rPr>
              <a:t>Е600-Е699 – посилювачі смаку і аромату </a:t>
            </a:r>
            <a:br>
              <a:rPr lang="ru-RU" sz="2800" b="1" i="1">
                <a:solidFill>
                  <a:srgbClr val="688B00"/>
                </a:solidFill>
              </a:rPr>
            </a:br>
            <a:r>
              <a:rPr lang="ru-RU" sz="2800" b="1" i="1">
                <a:solidFill>
                  <a:srgbClr val="688B00"/>
                </a:solidFill>
              </a:rPr>
              <a:t>Е700-Е899 – запасні індекси </a:t>
            </a:r>
            <a:br>
              <a:rPr lang="ru-RU" sz="2800" b="1" i="1">
                <a:solidFill>
                  <a:srgbClr val="688B00"/>
                </a:solidFill>
              </a:rPr>
            </a:br>
            <a:r>
              <a:rPr lang="ru-RU" sz="2800" b="1" i="1">
                <a:solidFill>
                  <a:srgbClr val="688B00"/>
                </a:solidFill>
              </a:rPr>
              <a:t>Е900-Е999 – піногасники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233488" y="908050"/>
            <a:ext cx="78692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ts val="638"/>
              </a:spcBef>
            </a:pPr>
            <a:r>
              <a:rPr lang="ru-RU" sz="4000" i="1">
                <a:solidFill>
                  <a:srgbClr val="455D00"/>
                </a:solidFill>
              </a:rPr>
              <a:t>Класифікація харчових добавок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2133600"/>
            <a:ext cx="7993063" cy="3886200"/>
          </a:xfrm>
        </p:spPr>
        <p:txBody>
          <a:bodyPr lIns="92075" tIns="46038" rIns="92075" bIns="46038"/>
          <a:lstStyle/>
          <a:p>
            <a:pPr marL="0" indent="0">
              <a:spcBef>
                <a:spcPts val="638"/>
              </a:spcBef>
              <a:buFont typeface="Wingdings" pitchFamily="2" charset="2"/>
              <a:buNone/>
            </a:pPr>
            <a:r>
              <a:rPr lang="ru-RU" sz="2800" b="1" i="1">
                <a:solidFill>
                  <a:srgbClr val="339933"/>
                </a:solidFill>
                <a:latin typeface="Calibri" pitchFamily="34" charset="0"/>
              </a:rPr>
              <a:t>Е102, Е103 (малиновий) – викликає приступи астми; </a:t>
            </a:r>
            <a:br>
              <a:rPr lang="ru-RU" sz="2800" b="1" i="1">
                <a:solidFill>
                  <a:srgbClr val="339933"/>
                </a:solidFill>
                <a:latin typeface="Calibri" pitchFamily="34" charset="0"/>
              </a:rPr>
            </a:br>
            <a:r>
              <a:rPr lang="ru-RU" sz="2800" b="1" i="1">
                <a:solidFill>
                  <a:srgbClr val="339933"/>
                </a:solidFill>
                <a:latin typeface="Calibri" pitchFamily="34" charset="0"/>
              </a:rPr>
              <a:t>Е104-Е107, Е110, Е120 (жовтий, оранжевий) – викликає астму, гастрити, виразкову хворобу шлунка. </a:t>
            </a:r>
            <a:br>
              <a:rPr lang="ru-RU" sz="2800" b="1" i="1">
                <a:solidFill>
                  <a:srgbClr val="339933"/>
                </a:solidFill>
                <a:latin typeface="Calibri" pitchFamily="34" charset="0"/>
              </a:rPr>
            </a:br>
            <a:r>
              <a:rPr lang="ru-RU" sz="2800" b="1" i="1">
                <a:solidFill>
                  <a:srgbClr val="339933"/>
                </a:solidFill>
                <a:latin typeface="Calibri" pitchFamily="34" charset="0"/>
              </a:rPr>
              <a:t>Е121 (цитрусовий, червоний), Е122 – ракові хвороби </a:t>
            </a:r>
            <a:br>
              <a:rPr lang="ru-RU" sz="2800" b="1" i="1">
                <a:solidFill>
                  <a:srgbClr val="339933"/>
                </a:solidFill>
                <a:latin typeface="Calibri" pitchFamily="34" charset="0"/>
              </a:rPr>
            </a:br>
            <a:r>
              <a:rPr lang="ru-RU" sz="2800" b="1" i="1">
                <a:solidFill>
                  <a:srgbClr val="339933"/>
                </a:solidFill>
                <a:latin typeface="Calibri" pitchFamily="34" charset="0"/>
              </a:rPr>
              <a:t>Е123 – спричиняє пороки серця у плода (під час вагітності), утворенню каменів у нирках і печінці.</a:t>
            </a:r>
          </a:p>
          <a:p>
            <a:pPr marL="0" indent="0">
              <a:spcBef>
                <a:spcPts val="638"/>
              </a:spcBef>
              <a:buFont typeface="Wingdings" pitchFamily="2" charset="2"/>
              <a:buNone/>
            </a:pPr>
            <a:endParaRPr lang="ru-RU" sz="2800" b="1" i="1">
              <a:solidFill>
                <a:srgbClr val="339933"/>
              </a:solidFill>
              <a:latin typeface="Calibri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0" y="188913"/>
            <a:ext cx="87487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C00000"/>
                </a:solidFill>
              </a:rPr>
              <a:t>            </a:t>
            </a:r>
            <a:r>
              <a:rPr lang="ru-RU" sz="2400" b="1">
                <a:solidFill>
                  <a:schemeClr val="tx2"/>
                </a:solidFill>
              </a:rPr>
              <a:t>Добавки, які викликають особливе застереження               щодо впливу на здоров’я, хвороби, які вони викликають.</a:t>
            </a:r>
            <a:endParaRPr lang="ru-RU" sz="240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476250"/>
            <a:ext cx="7848600" cy="4114800"/>
          </a:xfrm>
        </p:spPr>
        <p:txBody>
          <a:bodyPr lIns="92075" tIns="46038" rIns="92075" bIns="46038"/>
          <a:lstStyle/>
          <a:p>
            <a:r>
              <a:rPr lang="ru-RU" sz="2400" i="1">
                <a:solidFill>
                  <a:srgbClr val="0000CC"/>
                </a:solidFill>
              </a:rPr>
              <a:t>Е124 (пунцовий) – канцерогенний, викликає астму. </a:t>
            </a:r>
            <a:br>
              <a:rPr lang="ru-RU" sz="2400" i="1">
                <a:solidFill>
                  <a:srgbClr val="0000CC"/>
                </a:solidFill>
              </a:rPr>
            </a:br>
            <a:r>
              <a:rPr lang="ru-RU" sz="2400" i="1">
                <a:solidFill>
                  <a:srgbClr val="0000CC"/>
                </a:solidFill>
              </a:rPr>
              <a:t>Е125, Е127 – викликає гіперфункцію щитовидної залози. </a:t>
            </a:r>
            <a:br>
              <a:rPr lang="ru-RU" sz="2400" i="1">
                <a:solidFill>
                  <a:srgbClr val="0000CC"/>
                </a:solidFill>
              </a:rPr>
            </a:br>
            <a:r>
              <a:rPr lang="ru-RU" sz="2400" i="1">
                <a:solidFill>
                  <a:srgbClr val="0000CC"/>
                </a:solidFill>
              </a:rPr>
              <a:t>Е210; Е211; Е212 - канцерогенний, викликає астму. </a:t>
            </a:r>
            <a:br>
              <a:rPr lang="ru-RU" sz="2400" i="1">
                <a:solidFill>
                  <a:srgbClr val="0000CC"/>
                </a:solidFill>
              </a:rPr>
            </a:br>
            <a:r>
              <a:rPr lang="ru-RU" sz="2400" i="1">
                <a:solidFill>
                  <a:srgbClr val="0000CC"/>
                </a:solidFill>
              </a:rPr>
              <a:t>Е 221; Е220– руйнують вітаміни В1 (тіамін) і вітамін Н (біотин) в організмі людини, спонукають збудливість нервової системи, дратівливість, камені в нирках і печінці. </a:t>
            </a:r>
            <a:br>
              <a:rPr lang="ru-RU" sz="2400" i="1">
                <a:solidFill>
                  <a:srgbClr val="0000CC"/>
                </a:solidFill>
              </a:rPr>
            </a:br>
            <a:r>
              <a:rPr lang="ru-RU" sz="2400" i="1">
                <a:solidFill>
                  <a:srgbClr val="0000CC"/>
                </a:solidFill>
              </a:rPr>
              <a:t>Е250, Е251 -викликають хвороби серцево-судинної системи, гастрити, кам’яну хворобу печінки і нирок, підвищують збудливість у дітей, можуть призвести до харчового отруєння і навіть смерті. </a:t>
            </a:r>
          </a:p>
          <a:p>
            <a:r>
              <a:rPr lang="ru-RU" sz="2400" i="1">
                <a:solidFill>
                  <a:srgbClr val="0000CC"/>
                </a:solidFill>
              </a:rPr>
              <a:t>Є канцерогенні. </a:t>
            </a:r>
            <a:br>
              <a:rPr lang="ru-RU" sz="2400" i="1">
                <a:solidFill>
                  <a:srgbClr val="0000CC"/>
                </a:solidFill>
              </a:rPr>
            </a:br>
            <a:endParaRPr lang="ru-RU" sz="2400" i="1">
              <a:solidFill>
                <a:srgbClr val="0000CC"/>
              </a:solidFill>
            </a:endParaRPr>
          </a:p>
          <a:p>
            <a:endParaRPr lang="ru-RU" sz="2800">
              <a:solidFill>
                <a:srgbClr val="0000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5562600" y="2438400"/>
            <a:ext cx="333216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CC00">
                  <a:lumMod val="75000"/>
                </a:srgbClr>
              </a:buClr>
              <a:buSzPct val="75000"/>
              <a:buFont typeface="Wingdings" pitchFamily="2" charset="2"/>
              <a:buChar char=""/>
              <a:defRPr/>
            </a:pPr>
            <a:endParaRPr lang="ru-RU" sz="2400" kern="0" dirty="0">
              <a:solidFill>
                <a:srgbClr val="99CC00">
                  <a:lumMod val="75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39750" y="765175"/>
            <a:ext cx="8353425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38"/>
              </a:spcBef>
            </a:pPr>
            <a:r>
              <a:rPr lang="ru-RU" sz="2400" b="1" i="1">
                <a:solidFill>
                  <a:srgbClr val="339933"/>
                </a:solidFill>
              </a:rPr>
              <a:t>Е636, Е637– небезпечний для організму людини</a:t>
            </a:r>
            <a:br>
              <a:rPr lang="ru-RU" sz="2400" b="1" i="1">
                <a:solidFill>
                  <a:srgbClr val="339933"/>
                </a:solidFill>
              </a:rPr>
            </a:br>
            <a:r>
              <a:rPr lang="ru-RU" sz="2400" b="1" i="1">
                <a:solidFill>
                  <a:srgbClr val="339933"/>
                </a:solidFill>
              </a:rPr>
              <a:t>Е951– дуже небезпечний (нирково - та </a:t>
            </a:r>
          </a:p>
          <a:p>
            <a:pPr>
              <a:spcBef>
                <a:spcPts val="638"/>
              </a:spcBef>
            </a:pPr>
            <a:r>
              <a:rPr lang="ru-RU" sz="2400" b="1" i="1">
                <a:solidFill>
                  <a:srgbClr val="339933"/>
                </a:solidFill>
              </a:rPr>
              <a:t>печінково - кам’яна хвороба, онкологія) </a:t>
            </a:r>
          </a:p>
          <a:p>
            <a:pPr>
              <a:spcBef>
                <a:spcPts val="638"/>
              </a:spcBef>
            </a:pPr>
            <a:r>
              <a:rPr lang="ru-RU" sz="2400" b="1" i="1">
                <a:solidFill>
                  <a:srgbClr val="339933"/>
                </a:solidFill>
              </a:rPr>
              <a:t/>
            </a:r>
            <a:br>
              <a:rPr lang="ru-RU" sz="2400" b="1" i="1">
                <a:solidFill>
                  <a:srgbClr val="339933"/>
                </a:solidFill>
              </a:rPr>
            </a:br>
            <a:r>
              <a:rPr lang="ru-RU" sz="2400" b="1" i="1">
                <a:solidFill>
                  <a:srgbClr val="339933"/>
                </a:solidFill>
              </a:rPr>
              <a:t>Е954– канцерогенний. </a:t>
            </a:r>
            <a:br>
              <a:rPr lang="ru-RU" sz="2400" b="1" i="1">
                <a:solidFill>
                  <a:srgbClr val="339933"/>
                </a:solidFill>
              </a:rPr>
            </a:br>
            <a:r>
              <a:rPr lang="ru-RU" sz="2400" b="1" i="1">
                <a:solidFill>
                  <a:srgbClr val="339933"/>
                </a:solidFill>
              </a:rPr>
              <a:t>Е967 – викликає нирково -, та жовчнокам’яну хворобу.</a:t>
            </a:r>
          </a:p>
          <a:p>
            <a:pPr>
              <a:spcBef>
                <a:spcPts val="638"/>
              </a:spcBef>
              <a:buFont typeface="Arial" charset="0"/>
              <a:buChar char="•"/>
            </a:pPr>
            <a:r>
              <a:rPr lang="ru-RU" sz="2400" b="1" i="1">
                <a:solidFill>
                  <a:srgbClr val="339933"/>
                </a:solidFill>
              </a:rPr>
              <a:t>Добавки Е500-Е599 – емульгатори, можуть спровокувати захворювання травної системи.</a:t>
            </a:r>
          </a:p>
          <a:p>
            <a:pPr>
              <a:spcBef>
                <a:spcPts val="638"/>
              </a:spcBef>
              <a:buFont typeface="Arial" charset="0"/>
              <a:buChar char="•"/>
            </a:pPr>
            <a:r>
              <a:rPr lang="ru-RU" sz="2400" b="1" i="1">
                <a:solidFill>
                  <a:srgbClr val="339933"/>
                </a:solidFill>
              </a:rPr>
              <a:t>Небезпечні добавки Е510, Е513 та Е527, особливо негативно впливають на печінку та викликають розлади шлунка.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2349500"/>
            <a:ext cx="74644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 txBox="1">
            <a:spLocks noGrp="1"/>
          </p:cNvSpPr>
          <p:nvPr>
            <p:ph type="title" idx="4294967295"/>
          </p:nvPr>
        </p:nvSpPr>
        <p:spPr>
          <a:xfrm rot="20754485">
            <a:off x="1187450" y="620713"/>
            <a:ext cx="6259513" cy="1920875"/>
          </a:xfrm>
        </p:spPr>
        <p:txBody>
          <a:bodyPr anchor="b">
            <a:spAutoFit/>
          </a:bodyPr>
          <a:lstStyle/>
          <a:p>
            <a:r>
              <a:rPr lang="uk-UA" sz="4000"/>
              <a:t>      </a:t>
            </a:r>
            <a:r>
              <a:rPr lang="uk-UA" sz="4000">
                <a:solidFill>
                  <a:srgbClr val="9900CC"/>
                </a:solidFill>
              </a:rPr>
              <a:t>Генетично модифіковані</a:t>
            </a:r>
            <a:r>
              <a:rPr lang="ru-RU" sz="4000">
                <a:solidFill>
                  <a:srgbClr val="9900CC"/>
                </a:solidFill>
              </a:rPr>
              <a:t> </a:t>
            </a:r>
            <a:br>
              <a:rPr lang="ru-RU" sz="4000">
                <a:solidFill>
                  <a:srgbClr val="9900CC"/>
                </a:solidFill>
              </a:rPr>
            </a:br>
            <a:r>
              <a:rPr lang="ru-RU" sz="4000">
                <a:solidFill>
                  <a:srgbClr val="9900CC"/>
                </a:solidFill>
              </a:rPr>
              <a:t>           </a:t>
            </a:r>
            <a:r>
              <a:rPr lang="uk-UA" sz="4000">
                <a:solidFill>
                  <a:srgbClr val="9900CC"/>
                </a:solidFill>
              </a:rPr>
              <a:t>організми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193675"/>
            <a:ext cx="8229600" cy="1311275"/>
          </a:xfrm>
        </p:spPr>
        <p:txBody>
          <a:bodyPr anchor="b">
            <a:spAutoFit/>
          </a:bodyPr>
          <a:lstStyle/>
          <a:p>
            <a:r>
              <a:rPr lang="ru-RU" sz="4000"/>
              <a:t>     Генетично модифіковані організми – це…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33400" y="1700213"/>
            <a:ext cx="7351713" cy="32115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</a:t>
            </a:r>
            <a:r>
              <a:rPr lang="uk-UA" b="1" i="1">
                <a:solidFill>
                  <a:srgbClr val="7030A0"/>
                </a:solidFill>
                <a:latin typeface="Times New Roman" pitchFamily="18" charset="0"/>
              </a:rPr>
              <a:t>живі організми, які містять гени, штучно створені або запозичені з інших організмів.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3995936" y="3356992"/>
            <a:ext cx="4876559" cy="32209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1116013" y="404813"/>
            <a:ext cx="7138987" cy="762000"/>
          </a:xfrm>
        </p:spPr>
        <p:txBody>
          <a:bodyPr anchor="b">
            <a:spAutoFit/>
          </a:bodyPr>
          <a:lstStyle/>
          <a:p>
            <a:r>
              <a:rPr lang="ru-RU"/>
              <a:t>Методи отримання ГМО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395288" y="1341438"/>
            <a:ext cx="8229600" cy="2590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i="1"/>
              <a:t>   </a:t>
            </a:r>
            <a:r>
              <a:rPr lang="uk-UA" b="1" i="1"/>
              <a:t>Отримують генетично модифіковані організми за допомогою:</a:t>
            </a:r>
          </a:p>
          <a:p>
            <a:pPr>
              <a:spcBef>
                <a:spcPts val="600"/>
              </a:spcBef>
              <a:buFont typeface="Times New Roman" pitchFamily="18" charset="0"/>
              <a:buChar char="-"/>
            </a:pPr>
            <a:r>
              <a:rPr lang="uk-UA" sz="2800" b="1" i="1"/>
              <a:t>генетичної інженерії</a:t>
            </a:r>
            <a:r>
              <a:rPr lang="ru-RU" sz="2400" b="1" i="1"/>
              <a:t> ;</a:t>
            </a:r>
          </a:p>
          <a:p>
            <a:pPr>
              <a:buFont typeface="Times New Roman" pitchFamily="18" charset="0"/>
              <a:buChar char="-"/>
            </a:pPr>
            <a:r>
              <a:rPr lang="uk-UA" sz="2800" b="1" i="1"/>
              <a:t>штучне злиття клітин;</a:t>
            </a:r>
          </a:p>
          <a:p>
            <a:pPr>
              <a:buFont typeface="Wingdings" pitchFamily="2" charset="2"/>
              <a:buNone/>
            </a:pPr>
            <a:endParaRPr lang="uk-UA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266099" y="3631465"/>
            <a:ext cx="3819859" cy="31118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75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MOVIE_ONCLICK_URL" val="http://"/>
  <p:tag name="GENSWF_MOVIE_PRESENTATION_END_URL" val="http://"/>
</p:tagLst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arketing Plan 2">
    <a:dk1>
      <a:srgbClr val="003366"/>
    </a:dk1>
    <a:lt1>
      <a:srgbClr val="CCECFF"/>
    </a:lt1>
    <a:dk2>
      <a:srgbClr val="4B3384"/>
    </a:dk2>
    <a:lt2>
      <a:srgbClr val="849CBB"/>
    </a:lt2>
    <a:accent1>
      <a:srgbClr val="90DBFF"/>
    </a:accent1>
    <a:accent2>
      <a:srgbClr val="99FFCC"/>
    </a:accent2>
    <a:accent3>
      <a:srgbClr val="E2F4FF"/>
    </a:accent3>
    <a:accent4>
      <a:srgbClr val="002A56"/>
    </a:accent4>
    <a:accent5>
      <a:srgbClr val="C6EAFF"/>
    </a:accent5>
    <a:accent6>
      <a:srgbClr val="8AE7B9"/>
    </a:accent6>
    <a:hlink>
      <a:srgbClr val="DFC0FF"/>
    </a:hlink>
    <a:folHlink>
      <a:srgbClr val="6DC5DE"/>
    </a:folHlink>
  </a:clrScheme>
</a:themeOverride>
</file>

<file path=ppt/theme/themeOverride2.xml><?xml version="1.0" encoding="utf-8"?>
<a:themeOverride xmlns:a="http://schemas.openxmlformats.org/drawingml/2006/main">
  <a:clrScheme name="Communicating Bad News 2">
    <a:dk1>
      <a:srgbClr val="000000"/>
    </a:dk1>
    <a:lt1>
      <a:srgbClr val="FDE3BA"/>
    </a:lt1>
    <a:dk2>
      <a:srgbClr val="000000"/>
    </a:dk2>
    <a:lt2>
      <a:srgbClr val="FF9933"/>
    </a:lt2>
    <a:accent1>
      <a:srgbClr val="FF6C49"/>
    </a:accent1>
    <a:accent2>
      <a:srgbClr val="99CCFF"/>
    </a:accent2>
    <a:accent3>
      <a:srgbClr val="FEEFD9"/>
    </a:accent3>
    <a:accent4>
      <a:srgbClr val="000000"/>
    </a:accent4>
    <a:accent5>
      <a:srgbClr val="FFBAB1"/>
    </a:accent5>
    <a:accent6>
      <a:srgbClr val="8AB9E7"/>
    </a:accent6>
    <a:hlink>
      <a:srgbClr val="5F5F5F"/>
    </a:hlink>
    <a:folHlink>
      <a:srgbClr val="CBCBCB"/>
    </a:folHlink>
  </a:clrScheme>
</a:themeOverride>
</file>

<file path=ppt/theme/themeOverride3.xml><?xml version="1.0" encoding="utf-8"?>
<a:themeOverride xmlns:a="http://schemas.openxmlformats.org/drawingml/2006/main">
  <a:clrScheme name="Marketing Plan 2">
    <a:dk1>
      <a:srgbClr val="003366"/>
    </a:dk1>
    <a:lt1>
      <a:srgbClr val="CCECFF"/>
    </a:lt1>
    <a:dk2>
      <a:srgbClr val="4B3384"/>
    </a:dk2>
    <a:lt2>
      <a:srgbClr val="849CBB"/>
    </a:lt2>
    <a:accent1>
      <a:srgbClr val="90DBFF"/>
    </a:accent1>
    <a:accent2>
      <a:srgbClr val="99FFCC"/>
    </a:accent2>
    <a:accent3>
      <a:srgbClr val="E2F4FF"/>
    </a:accent3>
    <a:accent4>
      <a:srgbClr val="002A56"/>
    </a:accent4>
    <a:accent5>
      <a:srgbClr val="C6EAFF"/>
    </a:accent5>
    <a:accent6>
      <a:srgbClr val="8AE7B9"/>
    </a:accent6>
    <a:hlink>
      <a:srgbClr val="DFC0FF"/>
    </a:hlink>
    <a:folHlink>
      <a:srgbClr val="6DC5DE"/>
    </a:folHlink>
  </a:clrScheme>
</a:themeOverride>
</file>

<file path=ppt/theme/themeOverride4.xml><?xml version="1.0" encoding="utf-8"?>
<a:themeOverride xmlns:a="http://schemas.openxmlformats.org/drawingml/2006/main">
  <a:clrScheme name="Капсулы 2">
    <a:dk1>
      <a:srgbClr val="000000"/>
    </a:dk1>
    <a:lt1>
      <a:srgbClr val="FFFFFF"/>
    </a:lt1>
    <a:dk2>
      <a:srgbClr val="000000"/>
    </a:dk2>
    <a:lt2>
      <a:srgbClr val="808000"/>
    </a:lt2>
    <a:accent1>
      <a:srgbClr val="FFCC99"/>
    </a:accent1>
    <a:accent2>
      <a:srgbClr val="99CC00"/>
    </a:accent2>
    <a:accent3>
      <a:srgbClr val="FFFFFF"/>
    </a:accent3>
    <a:accent4>
      <a:srgbClr val="000000"/>
    </a:accent4>
    <a:accent5>
      <a:srgbClr val="FFE2CA"/>
    </a:accent5>
    <a:accent6>
      <a:srgbClr val="8AB900"/>
    </a:accent6>
    <a:hlink>
      <a:srgbClr val="336600"/>
    </a:hlink>
    <a:folHlink>
      <a:srgbClr val="FF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</TotalTime>
  <Words>519</Words>
  <Application>Microsoft Office PowerPoint</Application>
  <PresentationFormat>Экран (4:3)</PresentationFormat>
  <Paragraphs>40</Paragraphs>
  <Slides>15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Tahoma</vt:lpstr>
      <vt:lpstr>Times New Roman</vt:lpstr>
      <vt:lpstr>Wingdings</vt:lpstr>
      <vt:lpstr>Calibri</vt:lpstr>
      <vt:lpstr>Lucida Sans Unicode</vt:lpstr>
      <vt:lpstr>Разрез</vt:lpstr>
      <vt:lpstr>Слайд 1</vt:lpstr>
      <vt:lpstr>Слайд 2</vt:lpstr>
      <vt:lpstr>Слайд 3</vt:lpstr>
      <vt:lpstr>Слайд 4</vt:lpstr>
      <vt:lpstr>Слайд 5</vt:lpstr>
      <vt:lpstr>Слайд 6</vt:lpstr>
      <vt:lpstr>      Генетично модифіковані             організми</vt:lpstr>
      <vt:lpstr>     Генетично модифіковані організми – це…</vt:lpstr>
      <vt:lpstr>Методи отримання ГМО</vt:lpstr>
      <vt:lpstr>Слайд 10</vt:lpstr>
      <vt:lpstr>Слайд 11</vt:lpstr>
      <vt:lpstr>У своїй продукції використовують ГМО:</vt:lpstr>
      <vt:lpstr>Вплив ГМО на здоров`я людини</vt:lpstr>
      <vt:lpstr>Вплив ГМО на навколишнє середовище</vt:lpstr>
      <vt:lpstr>Слайд 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Вітаміни і їх роль в житті людини</dc:title>
  <dc:creator>Наталія Гальчинська</dc:creator>
  <cp:lastModifiedBy>User</cp:lastModifiedBy>
  <cp:revision>60</cp:revision>
  <dcterms:created xsi:type="dcterms:W3CDTF">2006-02-04T14:33:12Z</dcterms:created>
  <dcterms:modified xsi:type="dcterms:W3CDTF">2014-10-21T17:51:23Z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450725</vt:lpwstr>
  </property>
  <property fmtid="{D5CDD505-2E9C-101B-9397-08002B2CF9AE}" pid="3" name="NXPowerLiteVersion">
    <vt:lpwstr>D3.6.2</vt:lpwstr>
  </property>
  <property fmtid="{D5CDD505-2E9C-101B-9397-08002B2CF9AE}" pid="4" name="NXTAG2">
    <vt:lpwstr>000800600b000000000001023620</vt:lpwstr>
  </property>
</Properties>
</file>