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3B6E-DBE1-46E8-A456-09542B7A6913}" type="datetimeFigureOut">
              <a:rPr lang="uk-UA" smtClean="0"/>
              <a:t>19.11.2014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F03-2232-468F-8C06-8DAC841545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1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3B6E-DBE1-46E8-A456-09542B7A6913}" type="datetimeFigureOut">
              <a:rPr lang="uk-UA" smtClean="0"/>
              <a:t>19.11.2014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F03-2232-468F-8C06-8DAC841545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559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3B6E-DBE1-46E8-A456-09542B7A6913}" type="datetimeFigureOut">
              <a:rPr lang="uk-UA" smtClean="0"/>
              <a:t>19.11.2014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F03-2232-468F-8C06-8DAC841545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097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3B6E-DBE1-46E8-A456-09542B7A6913}" type="datetimeFigureOut">
              <a:rPr lang="uk-UA" smtClean="0"/>
              <a:t>19.11.2014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F03-2232-468F-8C06-8DAC841545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683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3B6E-DBE1-46E8-A456-09542B7A6913}" type="datetimeFigureOut">
              <a:rPr lang="uk-UA" smtClean="0"/>
              <a:t>19.11.2014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F03-2232-468F-8C06-8DAC841545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15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3B6E-DBE1-46E8-A456-09542B7A6913}" type="datetimeFigureOut">
              <a:rPr lang="uk-UA" smtClean="0"/>
              <a:t>19.11.2014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F03-2232-468F-8C06-8DAC841545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151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3B6E-DBE1-46E8-A456-09542B7A6913}" type="datetimeFigureOut">
              <a:rPr lang="uk-UA" smtClean="0"/>
              <a:t>19.11.2014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F03-2232-468F-8C06-8DAC841545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112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3B6E-DBE1-46E8-A456-09542B7A6913}" type="datetimeFigureOut">
              <a:rPr lang="uk-UA" smtClean="0"/>
              <a:t>19.11.2014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F03-2232-468F-8C06-8DAC841545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289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3B6E-DBE1-46E8-A456-09542B7A6913}" type="datetimeFigureOut">
              <a:rPr lang="uk-UA" smtClean="0"/>
              <a:t>19.11.2014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F03-2232-468F-8C06-8DAC841545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747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3B6E-DBE1-46E8-A456-09542B7A6913}" type="datetimeFigureOut">
              <a:rPr lang="uk-UA" smtClean="0"/>
              <a:t>19.11.2014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F03-2232-468F-8C06-8DAC841545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218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3B6E-DBE1-46E8-A456-09542B7A6913}" type="datetimeFigureOut">
              <a:rPr lang="uk-UA" smtClean="0"/>
              <a:t>19.11.2014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F03-2232-468F-8C06-8DAC841545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6962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C3B6E-DBE1-46E8-A456-09542B7A6913}" type="datetimeFigureOut">
              <a:rPr lang="uk-UA" smtClean="0"/>
              <a:t>19.11.2014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A5F03-2232-468F-8C06-8DAC841545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891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84784"/>
            <a:ext cx="8229600" cy="1143000"/>
          </a:xfrm>
        </p:spPr>
        <p:txBody>
          <a:bodyPr>
            <a:noAutofit/>
          </a:bodyPr>
          <a:lstStyle/>
          <a:p>
            <a:r>
              <a:rPr lang="uk-UA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Мінеральні добрива</a:t>
            </a:r>
            <a:endParaRPr lang="uk-UA" sz="8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9896"/>
            <a:ext cx="3096344" cy="3033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188" y="3479356"/>
            <a:ext cx="3665984" cy="2914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92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Autofit/>
          </a:bodyPr>
          <a:lstStyle/>
          <a:p>
            <a:r>
              <a:rPr lang="uk-UA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Дякую за увагу!</a:t>
            </a:r>
            <a:endParaRPr lang="uk-UA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572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Мінеральні</a:t>
            </a: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добрива</a:t>
            </a:r>
            <a:endParaRPr lang="uk-UA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147248" cy="2836911"/>
          </a:xfrm>
        </p:spPr>
        <p:txBody>
          <a:bodyPr/>
          <a:lstStyle/>
          <a:p>
            <a:pPr algn="ctr"/>
            <a:r>
              <a:rPr lang="ru-RU" b="1" dirty="0" err="1" smtClean="0"/>
              <a:t>Мінеральні</a:t>
            </a:r>
            <a:r>
              <a:rPr lang="ru-RU" b="1" dirty="0" smtClean="0"/>
              <a:t> </a:t>
            </a:r>
            <a:r>
              <a:rPr lang="ru-RU" b="1" dirty="0" err="1" smtClean="0"/>
              <a:t>добрива</a:t>
            </a:r>
            <a:r>
              <a:rPr lang="ru-RU" b="1" dirty="0" smtClean="0"/>
              <a:t> – </a:t>
            </a:r>
            <a:r>
              <a:rPr lang="ru-RU" b="1" dirty="0" err="1" smtClean="0"/>
              <a:t>хімічні</a:t>
            </a:r>
            <a:r>
              <a:rPr lang="ru-RU" b="1" dirty="0" smtClean="0"/>
              <a:t> </a:t>
            </a:r>
            <a:r>
              <a:rPr lang="ru-RU" b="1" dirty="0" err="1" smtClean="0"/>
              <a:t>сполуки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потребують</a:t>
            </a:r>
            <a:r>
              <a:rPr lang="ru-RU" b="1" dirty="0" smtClean="0"/>
              <a:t>, </a:t>
            </a:r>
            <a:r>
              <a:rPr lang="ru-RU" b="1" dirty="0" err="1" smtClean="0"/>
              <a:t>обережного</a:t>
            </a:r>
            <a:r>
              <a:rPr lang="ru-RU" b="1" dirty="0" smtClean="0"/>
              <a:t> до себе </a:t>
            </a:r>
            <a:r>
              <a:rPr lang="ru-RU" b="1" dirty="0" err="1" smtClean="0"/>
              <a:t>відношення</a:t>
            </a:r>
            <a:r>
              <a:rPr lang="ru-RU" b="1" dirty="0" smtClean="0"/>
              <a:t>. </a:t>
            </a:r>
            <a:r>
              <a:rPr lang="ru-RU" b="1" dirty="0" err="1" smtClean="0"/>
              <a:t>Застосовувати</a:t>
            </a:r>
            <a:r>
              <a:rPr lang="ru-RU" b="1" dirty="0" smtClean="0"/>
              <a:t> </a:t>
            </a:r>
            <a:r>
              <a:rPr lang="ru-RU" b="1" dirty="0" err="1" smtClean="0"/>
              <a:t>мінеральні</a:t>
            </a:r>
            <a:r>
              <a:rPr lang="ru-RU" b="1" dirty="0" smtClean="0"/>
              <a:t> </a:t>
            </a:r>
            <a:r>
              <a:rPr lang="ru-RU" b="1" dirty="0" err="1" smtClean="0"/>
              <a:t>добрива</a:t>
            </a:r>
            <a:r>
              <a:rPr lang="ru-RU" b="1" dirty="0" smtClean="0"/>
              <a:t> </a:t>
            </a:r>
            <a:r>
              <a:rPr lang="ru-RU" b="1" dirty="0" err="1" smtClean="0"/>
              <a:t>потрібно</a:t>
            </a:r>
            <a:r>
              <a:rPr lang="ru-RU" b="1" dirty="0" smtClean="0"/>
              <a:t> строго </a:t>
            </a:r>
            <a:r>
              <a:rPr lang="ru-RU" b="1" dirty="0" err="1" smtClean="0"/>
              <a:t>відповідно</a:t>
            </a:r>
            <a:r>
              <a:rPr lang="ru-RU" b="1" dirty="0" smtClean="0"/>
              <a:t> до </a:t>
            </a:r>
            <a:r>
              <a:rPr lang="ru-RU" b="1" dirty="0" err="1" smtClean="0"/>
              <a:t>норми</a:t>
            </a:r>
            <a:r>
              <a:rPr lang="ru-RU" b="1" dirty="0" smtClean="0"/>
              <a:t>.</a:t>
            </a:r>
            <a:endParaRPr lang="uk-UA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4380">
            <a:off x="1043608" y="4077072"/>
            <a:ext cx="2448272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66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Добрива</a:t>
            </a:r>
            <a:endParaRPr lang="uk-UA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2764903"/>
          </a:xfrm>
        </p:spPr>
        <p:txBody>
          <a:bodyPr/>
          <a:lstStyle/>
          <a:p>
            <a:pPr algn="ctr"/>
            <a:r>
              <a:rPr lang="ru-RU" b="1" dirty="0" err="1" smtClean="0"/>
              <a:t>Органічні</a:t>
            </a:r>
            <a:r>
              <a:rPr lang="ru-RU" b="1" dirty="0" smtClean="0"/>
              <a:t> і </a:t>
            </a:r>
            <a:r>
              <a:rPr lang="ru-RU" b="1" dirty="0" err="1" smtClean="0"/>
              <a:t>мінеральні</a:t>
            </a:r>
            <a:r>
              <a:rPr lang="ru-RU" b="1" dirty="0" smtClean="0"/>
              <a:t> </a:t>
            </a:r>
            <a:r>
              <a:rPr lang="ru-RU" b="1" dirty="0" err="1" smtClean="0"/>
              <a:t>речовини,що</a:t>
            </a:r>
            <a:r>
              <a:rPr lang="ru-RU" b="1" dirty="0" smtClean="0"/>
              <a:t> </a:t>
            </a:r>
            <a:r>
              <a:rPr lang="ru-RU" b="1" dirty="0" err="1" smtClean="0"/>
              <a:t>мають</a:t>
            </a:r>
            <a:r>
              <a:rPr lang="ru-RU" b="1" dirty="0" smtClean="0"/>
              <a:t> </a:t>
            </a:r>
            <a:r>
              <a:rPr lang="ru-RU" b="1" dirty="0" err="1" smtClean="0"/>
              <a:t>поживні</a:t>
            </a:r>
            <a:r>
              <a:rPr lang="ru-RU" b="1" dirty="0" smtClean="0"/>
              <a:t> </a:t>
            </a:r>
            <a:r>
              <a:rPr lang="ru-RU" b="1" dirty="0" err="1" smtClean="0"/>
              <a:t>елементи</a:t>
            </a:r>
            <a:r>
              <a:rPr lang="ru-RU" b="1" dirty="0" smtClean="0"/>
              <a:t> та </a:t>
            </a:r>
            <a:r>
              <a:rPr lang="ru-RU" b="1" dirty="0" err="1" smtClean="0"/>
              <a:t>вносяться</a:t>
            </a:r>
            <a:r>
              <a:rPr lang="ru-RU" b="1" dirty="0" smtClean="0"/>
              <a:t> в грунт </a:t>
            </a:r>
            <a:r>
              <a:rPr lang="ru-RU" b="1" dirty="0" err="1" smtClean="0"/>
              <a:t>називають</a:t>
            </a:r>
            <a:r>
              <a:rPr lang="ru-RU" b="1" dirty="0" smtClean="0"/>
              <a:t> </a:t>
            </a:r>
            <a:r>
              <a:rPr lang="ru-RU" b="1" dirty="0" err="1" smtClean="0"/>
              <a:t>добривами</a:t>
            </a:r>
            <a:r>
              <a:rPr lang="ru-RU" b="1" dirty="0" smtClean="0"/>
              <a:t>. </a:t>
            </a:r>
          </a:p>
          <a:p>
            <a:pPr algn="ctr"/>
            <a:r>
              <a:rPr lang="ru-RU" b="1" dirty="0" smtClean="0"/>
              <a:t>В </a:t>
            </a:r>
            <a:r>
              <a:rPr lang="ru-RU" b="1" dirty="0" err="1" smtClean="0"/>
              <a:t>залежності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складу вони </a:t>
            </a:r>
            <a:r>
              <a:rPr lang="ru-RU" b="1" dirty="0" err="1" smtClean="0"/>
              <a:t>діляться</a:t>
            </a:r>
            <a:r>
              <a:rPr lang="ru-RU" b="1" dirty="0" smtClean="0"/>
              <a:t>:</a:t>
            </a:r>
            <a:endParaRPr lang="uk-UA" b="1" dirty="0"/>
          </a:p>
        </p:txBody>
      </p:sp>
      <p:pic>
        <p:nvPicPr>
          <p:cNvPr id="2050" name="Picture 2" descr="C:\Users\Admin\Desktop\presentations_sl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04335"/>
            <a:ext cx="6624736" cy="279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98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Азотні добрива</a:t>
            </a:r>
            <a:b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1"/>
            <a:ext cx="8208912" cy="218883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uk-UA" b="1" dirty="0" smtClean="0"/>
              <a:t>Добрива, що містять азот, називають азотними. Внесення азотних добрив сприяє нормальному розвитку і росту рослин, підвищує врожайність. </a:t>
            </a:r>
          </a:p>
          <a:p>
            <a:pPr algn="ctr"/>
            <a:r>
              <a:rPr lang="uk-UA" b="1" dirty="0" smtClean="0"/>
              <a:t>До азотних добрив відносять селітри (нітрати калію, натрію, амонію, кальцію), солі амонію, рідкий аміак, аміачна вода. </a:t>
            </a:r>
            <a:endParaRPr lang="uk-UA" b="1" dirty="0"/>
          </a:p>
        </p:txBody>
      </p:sp>
      <p:pic>
        <p:nvPicPr>
          <p:cNvPr id="3074" name="Picture 2" descr="C:\Users\Admin\Desktop\presentations_slide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78959"/>
            <a:ext cx="6264696" cy="291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83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uk-UA" sz="5400" b="1" dirty="0" smtClean="0"/>
              <a:t>Калійні добрива</a:t>
            </a:r>
            <a:br>
              <a:rPr lang="uk-UA" sz="5400" b="1" dirty="0" smtClean="0"/>
            </a:br>
            <a:endParaRPr lang="uk-UA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2980927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uk-UA" b="1" dirty="0" smtClean="0"/>
              <a:t>Рослини отримують з </a:t>
            </a:r>
            <a:r>
              <a:rPr lang="uk-UA" b="1" dirty="0" err="1" smtClean="0"/>
              <a:t>грунту</a:t>
            </a:r>
            <a:r>
              <a:rPr lang="uk-UA" b="1" dirty="0" smtClean="0"/>
              <a:t> калій, який накопичується переважно в молодих пагонах. При його нестачі знижується інтенсивність фотосинтезу. </a:t>
            </a:r>
          </a:p>
          <a:p>
            <a:pPr algn="ctr"/>
            <a:r>
              <a:rPr lang="uk-UA" b="1" dirty="0" smtClean="0"/>
              <a:t>Калійні добрива значно підвищують врожайність. Майже всі калійні добрива містять </a:t>
            </a:r>
            <a:r>
              <a:rPr lang="uk-UA" b="1" dirty="0" err="1" smtClean="0"/>
              <a:t>йони</a:t>
            </a:r>
            <a:r>
              <a:rPr lang="uk-UA" b="1" dirty="0" smtClean="0"/>
              <a:t> хлору, натрію, магнію, які впливають на ріст рослин. </a:t>
            </a:r>
            <a:endParaRPr lang="uk-UA" b="1" dirty="0"/>
          </a:p>
        </p:txBody>
      </p:sp>
      <p:pic>
        <p:nvPicPr>
          <p:cNvPr id="4098" name="Picture 2" descr="C:\Users\Admin\Desktop\presentations_slide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61048"/>
            <a:ext cx="651719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1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Фосфорні добрива</a:t>
            </a:r>
            <a:b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08912" cy="2664296"/>
          </a:xfrm>
        </p:spPr>
        <p:txBody>
          <a:bodyPr>
            <a:normAutofit fontScale="92500"/>
          </a:bodyPr>
          <a:lstStyle/>
          <a:p>
            <a:pPr algn="ctr"/>
            <a:r>
              <a:rPr lang="uk-UA" sz="2800" b="1" dirty="0" smtClean="0"/>
              <a:t>Фосфор — один з важливих елементів для живих організмів.</a:t>
            </a:r>
          </a:p>
          <a:p>
            <a:pPr algn="ctr"/>
            <a:r>
              <a:rPr lang="uk-UA" sz="2800" b="1" dirty="0" smtClean="0"/>
              <a:t>Без фосфору неможливе утворення хлорофілу і засвоєння рослинами вуглекислого газу. Внесення фосфорних добрив в </a:t>
            </a:r>
            <a:r>
              <a:rPr lang="uk-UA" sz="2800" b="1" dirty="0" err="1" smtClean="0"/>
              <a:t>грунт</a:t>
            </a:r>
            <a:r>
              <a:rPr lang="uk-UA" sz="2800" b="1" dirty="0" smtClean="0"/>
              <a:t> не тільки підвищує врожайність, а й покращує якість продуктів</a:t>
            </a:r>
            <a:r>
              <a:rPr lang="uk-UA" sz="2800" dirty="0" smtClean="0"/>
              <a:t>.</a:t>
            </a:r>
            <a:endParaRPr lang="uk-UA" sz="2800" dirty="0"/>
          </a:p>
        </p:txBody>
      </p:sp>
      <p:pic>
        <p:nvPicPr>
          <p:cNvPr id="5122" name="Picture 2" descr="C:\Users\Admin\Desktop\presentations_slide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6871"/>
            <a:ext cx="7657961" cy="286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10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Магнієві добрива</a:t>
            </a:r>
            <a:b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2548879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uk-UA" b="1" dirty="0" smtClean="0"/>
              <a:t>Магнієві добрива — мінеральні добрива, що разом з іншими, необхідними для рослин, поживними речовинами містять магній. Промисловість випускає кілька видів добрив, до складу яких входить магній: сірчанокислий магній, </a:t>
            </a:r>
            <a:r>
              <a:rPr lang="uk-UA" b="1" dirty="0" err="1" smtClean="0"/>
              <a:t>калімаг</a:t>
            </a:r>
            <a:r>
              <a:rPr lang="uk-UA" b="1" dirty="0" smtClean="0"/>
              <a:t>, калімагнезій, подрібнений доломіт, магнезит тощо. Магній входить також до складу фосфатного шлаку, золи та гною, вапнистих добрив.</a:t>
            </a:r>
            <a:endParaRPr lang="uk-UA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2088232" cy="2780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025" y="4243329"/>
            <a:ext cx="3194119" cy="2395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48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егативні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наслідки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мінеральних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добрив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363272" cy="290891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Як </a:t>
            </a:r>
            <a:r>
              <a:rPr lang="ru-RU" sz="2000" b="1" dirty="0" err="1" smtClean="0"/>
              <a:t>показують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більшість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досліджень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негативні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наслідки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мінеральних</a:t>
            </a:r>
            <a:r>
              <a:rPr lang="ru-RU" sz="2000" b="1" dirty="0" smtClean="0"/>
              <a:t> добрив </a:t>
            </a:r>
            <a:r>
              <a:rPr lang="ru-RU" sz="2000" b="1" dirty="0" err="1" smtClean="0"/>
              <a:t>зумовлені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лише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недотриманням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науково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обґрунтованих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принципів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виробництва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транспортування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використання</a:t>
            </a:r>
            <a:r>
              <a:rPr lang="ru-RU" sz="2000" b="1" dirty="0" smtClean="0"/>
              <a:t>. Так, </a:t>
            </a:r>
            <a:r>
              <a:rPr lang="ru-RU" sz="2000" b="1" dirty="0" err="1" smtClean="0"/>
              <a:t>систематичне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кислих</a:t>
            </a:r>
            <a:r>
              <a:rPr lang="ru-RU" sz="2000" b="1" dirty="0" smtClean="0"/>
              <a:t> добрив, </a:t>
            </a:r>
            <a:r>
              <a:rPr lang="ru-RU" sz="2000" b="1" dirty="0" err="1" smtClean="0"/>
              <a:t>переважно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азотних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може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призводити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підвищення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кислотності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ґрунтів</a:t>
            </a:r>
            <a:r>
              <a:rPr lang="ru-RU" sz="2000" b="1" dirty="0" smtClean="0"/>
              <a:t>, а </a:t>
            </a:r>
            <a:r>
              <a:rPr lang="ru-RU" sz="2000" b="1" dirty="0" err="1" smtClean="0"/>
              <a:t>довготривале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використання</a:t>
            </a:r>
            <a:r>
              <a:rPr lang="ru-RU" sz="2000" b="1" dirty="0" smtClean="0"/>
              <a:t> добрив одного </a:t>
            </a:r>
            <a:r>
              <a:rPr lang="ru-RU" sz="2000" b="1" dirty="0" err="1" smtClean="0"/>
              <a:t>класу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може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призводити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накопичення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ґрунтах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аніонних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залишків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зокрема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сульфатів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хлоридів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тощо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є причиною </a:t>
            </a:r>
            <a:r>
              <a:rPr lang="ru-RU" sz="2000" b="1" dirty="0" err="1" smtClean="0"/>
              <a:t>засолення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ґрунтів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Нажаль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цими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негативними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наслідками</a:t>
            </a:r>
            <a:r>
              <a:rPr lang="ru-RU" sz="2000" b="1" dirty="0" smtClean="0"/>
              <a:t>, не </a:t>
            </a:r>
            <a:r>
              <a:rPr lang="ru-RU" sz="2000" b="1" dirty="0" err="1" smtClean="0"/>
              <a:t>обмежується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можливий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згубний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вплив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мінеральних</a:t>
            </a:r>
            <a:r>
              <a:rPr lang="ru-RU" sz="2000" b="1" dirty="0" smtClean="0"/>
              <a:t> добрив на </a:t>
            </a:r>
            <a:r>
              <a:rPr lang="ru-RU" sz="2000" b="1" dirty="0" err="1" smtClean="0"/>
              <a:t>довкілля</a:t>
            </a:r>
            <a:r>
              <a:rPr lang="ru-RU" sz="2000" b="1" dirty="0" smtClean="0"/>
              <a:t> при </a:t>
            </a:r>
            <a:r>
              <a:rPr lang="ru-RU" sz="2000" b="1" dirty="0" err="1" smtClean="0"/>
              <a:t>їх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нераціональному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використанні</a:t>
            </a:r>
            <a:r>
              <a:rPr lang="ru-RU" sz="2000" b="1" dirty="0" smtClean="0"/>
              <a:t>.</a:t>
            </a:r>
            <a:endParaRPr lang="uk-UA" sz="20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04" y="4653136"/>
            <a:ext cx="2671727" cy="2003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504" y="4749583"/>
            <a:ext cx="253365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40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dirty="0" smtClean="0"/>
              <a:t>Висновок</a:t>
            </a:r>
            <a:endParaRPr lang="uk-UA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91264" cy="2764903"/>
          </a:xfrm>
        </p:spPr>
        <p:txBody>
          <a:bodyPr>
            <a:normAutofit fontScale="92500"/>
          </a:bodyPr>
          <a:lstStyle/>
          <a:p>
            <a:pPr algn="ctr"/>
            <a:r>
              <a:rPr lang="uk-UA" b="1" dirty="0" smtClean="0"/>
              <a:t>Отже, мінеральні добрива – хімічні речовини, які вимагають обережності під час використання та зберігання. </a:t>
            </a:r>
          </a:p>
          <a:p>
            <a:pPr algn="ctr"/>
            <a:r>
              <a:rPr lang="uk-UA" b="1" dirty="0" smtClean="0"/>
              <a:t>Застосовувати мінеральні добрива необхідно відповідно до встановлених норм.</a:t>
            </a:r>
            <a:endParaRPr lang="uk-UA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132" y="4010702"/>
            <a:ext cx="4032448" cy="2583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68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368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Мінеральні добрива</vt:lpstr>
      <vt:lpstr>Мінеральні добрива</vt:lpstr>
      <vt:lpstr>Добрива</vt:lpstr>
      <vt:lpstr>Азотні добрива </vt:lpstr>
      <vt:lpstr>Калійні добрива </vt:lpstr>
      <vt:lpstr>Фосфорні добрива </vt:lpstr>
      <vt:lpstr>Магнієві добрива </vt:lpstr>
      <vt:lpstr>Негативні наслідки використання мінеральних добрив</vt:lpstr>
      <vt:lpstr>Висновок</vt:lpstr>
      <vt:lpstr> 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2014-10-21T23:17:51Z</dcterms:created>
  <dcterms:modified xsi:type="dcterms:W3CDTF">2014-11-19T09:24:49Z</dcterms:modified>
</cp:coreProperties>
</file>