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mp4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738" r:id="rId2"/>
    <p:sldId id="1808" r:id="rId3"/>
    <p:sldId id="1809" r:id="rId4"/>
    <p:sldId id="1819" r:id="rId5"/>
    <p:sldId id="1835" r:id="rId6"/>
    <p:sldId id="1836" r:id="rId7"/>
    <p:sldId id="1813" r:id="rId8"/>
    <p:sldId id="1810" r:id="rId9"/>
    <p:sldId id="1829" r:id="rId10"/>
    <p:sldId id="1823" r:id="rId11"/>
    <p:sldId id="1824" r:id="rId12"/>
    <p:sldId id="1830" r:id="rId13"/>
    <p:sldId id="1825" r:id="rId14"/>
    <p:sldId id="1837" r:id="rId15"/>
    <p:sldId id="1831" r:id="rId16"/>
    <p:sldId id="1832" r:id="rId17"/>
    <p:sldId id="1833" r:id="rId18"/>
    <p:sldId id="1838" r:id="rId19"/>
    <p:sldId id="1827" r:id="rId20"/>
    <p:sldId id="1826" r:id="rId21"/>
    <p:sldId id="1839" r:id="rId22"/>
    <p:sldId id="1769" r:id="rId23"/>
    <p:sldId id="1007" r:id="rId24"/>
    <p:sldId id="181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2" clrIdx="0">
    <p:extLst>
      <p:ext uri="{19B8F6BF-5375-455C-9EA6-DF929625EA0E}">
        <p15:presenceInfo xmlns:p15="http://schemas.microsoft.com/office/powerpoint/2012/main" userId="Юлия Цупа" providerId="None"/>
      </p:ext>
    </p:extLst>
  </p:cmAuthor>
  <p:cmAuthor id="2" name="Василь Цупа" initials="ВЦ" lastIdx="1" clrIdx="1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5ACA"/>
    <a:srgbClr val="F3CDEF"/>
    <a:srgbClr val="00B050"/>
    <a:srgbClr val="035110"/>
    <a:srgbClr val="D3514F"/>
    <a:srgbClr val="FF4747"/>
    <a:srgbClr val="F1059D"/>
    <a:srgbClr val="F17D66"/>
    <a:srgbClr val="2F3242"/>
    <a:srgbClr val="9219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02.11.2022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5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1331841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194107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"/>
          <p:cNvSpPr txBox="1">
            <a:spLocks noChangeArrowheads="1" noTextEdit="1"/>
          </p:cNvSpPr>
          <p:nvPr>
            <p:ph type="sldImg"/>
          </p:nvPr>
        </p:nvSpPr>
        <p:spPr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1" name="Rectangle 2"/>
          <p:cNvSpPr txBox="1">
            <a:spLocks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uk-UA" altLang="uk-UA" smtClean="0"/>
          </a:p>
        </p:txBody>
      </p:sp>
    </p:spTree>
    <p:extLst>
      <p:ext uri="{BB962C8B-B14F-4D97-AF65-F5344CB8AC3E}">
        <p14:creationId xmlns:p14="http://schemas.microsoft.com/office/powerpoint/2010/main" val="3589167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26D62-0A69-489C-AD8A-DBBB454FE69F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61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41F5A-B942-463D-BFFB-A6C0BF2A95D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79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F5CA3-AACC-4614-BF69-00E689DA5E5C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00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7AFC-C01B-4F35-8E90-7CDC7BDC9F41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3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57DF8-A1C4-4191-9BCE-6255C9741248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6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B527B-8C9A-436C-98CD-9931061FA41E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0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E2E25-D864-431C-9803-DC1DF816B3B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1627C-B8CA-44C8-AA80-F38F7E2DC94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1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30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3D5AF-C886-45A1-B5DC-5A526CB61C15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7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D2A21-8E22-4A57-9D96-C14531AB525D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97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BF2D6-4F70-474E-8189-F1C29A9FD44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4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gif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nform1.yakistosviti.com.ua/zdorovia-dobrobut-bezpeka/5-klas" TargetMode="External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02.11.2022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Урок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№</a:t>
            </a:r>
            <a:r>
              <a:rPr lang="uk-UA" sz="4800" b="1" noProof="0" dirty="0">
                <a:solidFill>
                  <a:prstClr val="white"/>
                </a:solidFill>
                <a:latin typeface="Monotype Corsiva" panose="03010101010201010101" pitchFamily="66" charset="0"/>
              </a:rPr>
              <a:t> </a:t>
            </a:r>
            <a:r>
              <a:rPr lang="uk-UA" sz="4800" b="1" noProof="0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15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3143" y="4688175"/>
            <a:ext cx="909885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rgbClr val="2F3242"/>
                </a:solidFill>
              </a:rPr>
              <a:t>Дорожній </a:t>
            </a:r>
            <a:r>
              <a:rPr lang="ru-RU" sz="4500" b="1" dirty="0" err="1">
                <a:solidFill>
                  <a:srgbClr val="2F3242"/>
                </a:solidFill>
              </a:rPr>
              <a:t>рух</a:t>
            </a:r>
            <a:r>
              <a:rPr lang="ru-RU" sz="4500" b="1" dirty="0">
                <a:solidFill>
                  <a:srgbClr val="2F3242"/>
                </a:solidFill>
              </a:rPr>
              <a:t> та </a:t>
            </a:r>
            <a:r>
              <a:rPr lang="ru-RU" sz="4500" b="1" dirty="0" err="1">
                <a:solidFill>
                  <a:srgbClr val="2F3242"/>
                </a:solidFill>
              </a:rPr>
              <a:t>безпека</a:t>
            </a:r>
            <a:r>
              <a:rPr lang="ru-RU" sz="4500" b="1" dirty="0">
                <a:solidFill>
                  <a:srgbClr val="2F3242"/>
                </a:solidFill>
              </a:rPr>
              <a:t>. ДТП та </a:t>
            </a:r>
            <a:r>
              <a:rPr lang="ru-RU" sz="4500" b="1" dirty="0" err="1">
                <a:solidFill>
                  <a:srgbClr val="2F3242"/>
                </a:solidFill>
              </a:rPr>
              <a:t>надання</a:t>
            </a:r>
            <a:r>
              <a:rPr lang="ru-RU" sz="4500" b="1" dirty="0">
                <a:solidFill>
                  <a:srgbClr val="2F3242"/>
                </a:solidFill>
              </a:rPr>
              <a:t> </a:t>
            </a:r>
            <a:r>
              <a:rPr lang="ru-RU" sz="4500" b="1" dirty="0" err="1">
                <a:solidFill>
                  <a:srgbClr val="2F3242"/>
                </a:solidFill>
              </a:rPr>
              <a:t>першої</a:t>
            </a:r>
            <a:r>
              <a:rPr lang="ru-RU" sz="4500" b="1" dirty="0">
                <a:solidFill>
                  <a:srgbClr val="2F3242"/>
                </a:solidFill>
              </a:rPr>
              <a:t> </a:t>
            </a:r>
            <a:r>
              <a:rPr lang="ru-RU" sz="4500" b="1" dirty="0" err="1">
                <a:solidFill>
                  <a:srgbClr val="2F3242"/>
                </a:solidFill>
              </a:rPr>
              <a:t>долікарської</a:t>
            </a:r>
            <a:r>
              <a:rPr lang="ru-RU" sz="4500" b="1" dirty="0">
                <a:solidFill>
                  <a:srgbClr val="2F3242"/>
                </a:solidFill>
              </a:rPr>
              <a:t> </a:t>
            </a:r>
            <a:r>
              <a:rPr lang="ru-RU" sz="4500" b="1" dirty="0" err="1">
                <a:solidFill>
                  <a:srgbClr val="2F3242"/>
                </a:solidFill>
              </a:rPr>
              <a:t>допомоги</a:t>
            </a:r>
            <a:r>
              <a:rPr lang="ru-RU" sz="4500" b="1" dirty="0">
                <a:solidFill>
                  <a:srgbClr val="2F3242"/>
                </a:solidFill>
              </a:rPr>
              <a:t> в </a:t>
            </a:r>
            <a:r>
              <a:rPr lang="ru-RU" sz="4500" b="1" dirty="0" err="1">
                <a:solidFill>
                  <a:srgbClr val="2F3242"/>
                </a:solidFill>
              </a:rPr>
              <a:t>разі</a:t>
            </a:r>
            <a:r>
              <a:rPr lang="ru-RU" sz="4500" b="1" dirty="0">
                <a:solidFill>
                  <a:srgbClr val="2F3242"/>
                </a:solidFill>
              </a:rPr>
              <a:t> травматизму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895" y="219101"/>
            <a:ext cx="3778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Здоров'я, безпека та добробут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prstClr val="white"/>
                </a:solidFill>
                <a:latin typeface="Calibri" panose="020F0502020204030204"/>
              </a:rPr>
              <a:t>5 клас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448" y="320040"/>
            <a:ext cx="7136384" cy="4014216"/>
          </a:xfrm>
          <a:prstGeom prst="rect">
            <a:avLst/>
          </a:prstGeom>
          <a:ln w="5715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576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0020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Розгляньте </a:t>
            </a:r>
            <a:r>
              <a:rPr lang="ru-RU" sz="2000" b="1" dirty="0" err="1">
                <a:solidFill>
                  <a:schemeClr val="bg1"/>
                </a:solidFill>
              </a:rPr>
              <a:t>зображення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автобуса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1">
            <a:extLst>
              <a:ext uri="{FF2B5EF4-FFF2-40B4-BE49-F238E27FC236}">
                <a16:creationId xmlns:a16="http://schemas.microsoft.com/office/drawing/2014/main" id="{7E07A25F-E34A-4983-AE70-85D72270021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9948D94A-5141-4259-9B7D-CE2793422731}"/>
              </a:ext>
            </a:extLst>
          </p:cNvPr>
          <p:cNvSpPr/>
          <p:nvPr/>
        </p:nvSpPr>
        <p:spPr>
          <a:xfrm>
            <a:off x="57404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49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042" y="3072384"/>
            <a:ext cx="1702620" cy="36758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11504" y="5226784"/>
            <a:ext cx="944981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dirty="0"/>
              <a:t>Як </a:t>
            </a:r>
            <a:r>
              <a:rPr lang="ru-RU" sz="2500" dirty="0" err="1"/>
              <a:t>позначено</a:t>
            </a:r>
            <a:r>
              <a:rPr lang="ru-RU" sz="2500" dirty="0"/>
              <a:t> </a:t>
            </a:r>
            <a:r>
              <a:rPr lang="ru-RU" sz="2500" dirty="0" err="1"/>
              <a:t>аварійні</a:t>
            </a:r>
            <a:r>
              <a:rPr lang="ru-RU" sz="2500" dirty="0"/>
              <a:t> </a:t>
            </a:r>
            <a:r>
              <a:rPr lang="ru-RU" sz="2500" dirty="0" err="1"/>
              <a:t>виходи</a:t>
            </a:r>
            <a:r>
              <a:rPr lang="ru-RU" sz="2500" dirty="0"/>
              <a:t> у </a:t>
            </a:r>
            <a:r>
              <a:rPr lang="ru-RU" sz="2500" dirty="0" err="1" smtClean="0"/>
              <a:t>транспортних</a:t>
            </a:r>
            <a:r>
              <a:rPr lang="ru-RU" sz="2500" dirty="0" smtClean="0"/>
              <a:t> </a:t>
            </a:r>
            <a:r>
              <a:rPr lang="ru-RU" sz="2500" dirty="0" err="1"/>
              <a:t>засобах</a:t>
            </a:r>
            <a:r>
              <a:rPr lang="ru-RU" sz="2500" dirty="0"/>
              <a:t>? </a:t>
            </a:r>
            <a:r>
              <a:rPr lang="ru-RU" sz="2500" dirty="0" err="1"/>
              <a:t>Знайдіть</a:t>
            </a:r>
            <a:r>
              <a:rPr lang="ru-RU" sz="2500" dirty="0"/>
              <a:t> </a:t>
            </a:r>
            <a:r>
              <a:rPr lang="ru-RU" sz="2500" dirty="0" err="1"/>
              <a:t>місця</a:t>
            </a:r>
            <a:r>
              <a:rPr lang="ru-RU" sz="2500" dirty="0"/>
              <a:t> в </a:t>
            </a:r>
            <a:r>
              <a:rPr lang="ru-RU" sz="2500" dirty="0" err="1"/>
              <a:t>салоні</a:t>
            </a:r>
            <a:r>
              <a:rPr lang="ru-RU" sz="2500" dirty="0"/>
              <a:t> автобуса, де </a:t>
            </a:r>
            <a:r>
              <a:rPr lang="ru-RU" sz="2500" dirty="0" err="1"/>
              <a:t>розміщено</a:t>
            </a:r>
            <a:r>
              <a:rPr lang="ru-RU" sz="2500" dirty="0"/>
              <a:t> </a:t>
            </a:r>
            <a:r>
              <a:rPr lang="ru-RU" sz="2500" dirty="0" err="1" smtClean="0"/>
              <a:t>аварійні</a:t>
            </a:r>
            <a:r>
              <a:rPr lang="ru-RU" sz="2500" dirty="0" smtClean="0"/>
              <a:t> </a:t>
            </a:r>
            <a:r>
              <a:rPr lang="ru-RU" sz="2500" dirty="0" err="1" smtClean="0"/>
              <a:t>виходи</a:t>
            </a:r>
            <a:r>
              <a:rPr lang="ru-RU" sz="2500" dirty="0"/>
              <a:t>, </a:t>
            </a:r>
            <a:r>
              <a:rPr lang="ru-RU" sz="2500" dirty="0" err="1"/>
              <a:t>вогнегасники</a:t>
            </a:r>
            <a:r>
              <a:rPr lang="ru-RU" sz="2500" dirty="0"/>
              <a:t>, аптечки, молотки для </a:t>
            </a:r>
            <a:r>
              <a:rPr lang="ru-RU" sz="2500" dirty="0" err="1"/>
              <a:t>розбиття</a:t>
            </a:r>
            <a:r>
              <a:rPr lang="ru-RU" sz="2500" dirty="0"/>
              <a:t> шибок. </a:t>
            </a:r>
            <a:r>
              <a:rPr lang="ru-RU" sz="2500" dirty="0" err="1" smtClean="0"/>
              <a:t>Поясніть</a:t>
            </a:r>
            <a:r>
              <a:rPr lang="ru-RU" sz="2500" dirty="0" smtClean="0"/>
              <a:t>, для </a:t>
            </a:r>
            <a:r>
              <a:rPr lang="ru-RU" sz="2500" dirty="0" err="1"/>
              <a:t>чого</a:t>
            </a:r>
            <a:r>
              <a:rPr lang="ru-RU" sz="2500" dirty="0"/>
              <a:t> </a:t>
            </a:r>
            <a:r>
              <a:rPr lang="ru-RU" sz="2500" dirty="0" err="1"/>
              <a:t>потрібні</a:t>
            </a:r>
            <a:r>
              <a:rPr lang="ru-RU" sz="2500" dirty="0"/>
              <a:t> </a:t>
            </a:r>
            <a:r>
              <a:rPr lang="ru-RU" sz="2500" dirty="0" err="1"/>
              <a:t>ці</a:t>
            </a:r>
            <a:r>
              <a:rPr lang="ru-RU" sz="2500" dirty="0"/>
              <a:t> </a:t>
            </a:r>
            <a:r>
              <a:rPr lang="ru-RU" sz="2500" dirty="0" err="1"/>
              <a:t>засоби</a:t>
            </a:r>
            <a:r>
              <a:rPr lang="ru-RU" sz="2500" dirty="0"/>
              <a:t> </a:t>
            </a:r>
            <a:r>
              <a:rPr lang="ru-RU" sz="2500" dirty="0" err="1" smtClean="0"/>
              <a:t>безпеки</a:t>
            </a:r>
            <a:r>
              <a:rPr lang="ru-RU" sz="2500" dirty="0" smtClean="0"/>
              <a:t>.</a:t>
            </a:r>
            <a:endParaRPr lang="uk-UA" sz="25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37" y="1186110"/>
            <a:ext cx="9079301" cy="25720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18000" t="6960" r="25390" b="5201"/>
          <a:stretch/>
        </p:blipFill>
        <p:spPr>
          <a:xfrm>
            <a:off x="8147304" y="3862591"/>
            <a:ext cx="603504" cy="1259786"/>
          </a:xfrm>
          <a:prstGeom prst="rect">
            <a:avLst/>
          </a:prstGeom>
        </p:spPr>
      </p:pic>
      <p:cxnSp>
        <p:nvCxnSpPr>
          <p:cNvPr id="13" name="Прямая со стрелкой 12"/>
          <p:cNvCxnSpPr/>
          <p:nvPr/>
        </p:nvCxnSpPr>
        <p:spPr>
          <a:xfrm flipV="1">
            <a:off x="8385048" y="2725701"/>
            <a:ext cx="101191" cy="13218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11777" t="13734" r="9556" b="18534"/>
          <a:stretch/>
        </p:blipFill>
        <p:spPr>
          <a:xfrm>
            <a:off x="9072500" y="3741278"/>
            <a:ext cx="1018282" cy="876758"/>
          </a:xfrm>
          <a:prstGeom prst="rect">
            <a:avLst/>
          </a:prstGeom>
        </p:spPr>
      </p:pic>
      <p:cxnSp>
        <p:nvCxnSpPr>
          <p:cNvPr id="21" name="Прямая со стрелкой 20"/>
          <p:cNvCxnSpPr>
            <a:endCxn id="35" idx="2"/>
          </p:cNvCxnSpPr>
          <p:nvPr/>
        </p:nvCxnSpPr>
        <p:spPr>
          <a:xfrm flipH="1" flipV="1">
            <a:off x="9334644" y="2830555"/>
            <a:ext cx="595740" cy="11190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/>
          <a:srcRect l="18000" t="6960" r="25390" b="5201"/>
          <a:stretch/>
        </p:blipFill>
        <p:spPr>
          <a:xfrm>
            <a:off x="608204" y="3825219"/>
            <a:ext cx="603504" cy="1259786"/>
          </a:xfrm>
          <a:prstGeom prst="rect">
            <a:avLst/>
          </a:prstGeom>
        </p:spPr>
      </p:pic>
      <p:cxnSp>
        <p:nvCxnSpPr>
          <p:cNvPr id="26" name="Прямая со стрелкой 25"/>
          <p:cNvCxnSpPr/>
          <p:nvPr/>
        </p:nvCxnSpPr>
        <p:spPr>
          <a:xfrm flipV="1">
            <a:off x="1234571" y="2471322"/>
            <a:ext cx="66400" cy="18522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5"/>
          <a:srcRect l="11777" t="13734" r="9556" b="18534"/>
          <a:stretch/>
        </p:blipFill>
        <p:spPr>
          <a:xfrm>
            <a:off x="1234571" y="4208247"/>
            <a:ext cx="1018282" cy="87675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248" y="4143049"/>
            <a:ext cx="1032164" cy="94997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72500" y="2310636"/>
            <a:ext cx="524288" cy="51991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1670" y="2200972"/>
            <a:ext cx="529138" cy="524729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219" y="1912895"/>
            <a:ext cx="558427" cy="55842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7061" y="1479807"/>
            <a:ext cx="570026" cy="570026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85049" y="1479807"/>
            <a:ext cx="570026" cy="570026"/>
          </a:xfrm>
          <a:prstGeom prst="rect">
            <a:avLst/>
          </a:prstGeom>
        </p:spPr>
      </p:pic>
      <p:cxnSp>
        <p:nvCxnSpPr>
          <p:cNvPr id="46" name="Прямая со стрелкой 45"/>
          <p:cNvCxnSpPr>
            <a:stCxn id="30" idx="0"/>
          </p:cNvCxnSpPr>
          <p:nvPr/>
        </p:nvCxnSpPr>
        <p:spPr>
          <a:xfrm flipH="1" flipV="1">
            <a:off x="3607775" y="2029154"/>
            <a:ext cx="1712555" cy="211389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 стрелкой 47"/>
          <p:cNvCxnSpPr>
            <a:stCxn id="30" idx="0"/>
          </p:cNvCxnSpPr>
          <p:nvPr/>
        </p:nvCxnSpPr>
        <p:spPr>
          <a:xfrm flipV="1">
            <a:off x="5320330" y="2000465"/>
            <a:ext cx="1464082" cy="214258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3767661" y="1479807"/>
            <a:ext cx="127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Аварійний вихід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047709" y="1464804"/>
            <a:ext cx="1271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Аварійний вихід</a:t>
            </a:r>
            <a:endParaRPr lang="uk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25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3027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За схемою </a:t>
            </a:r>
            <a:r>
              <a:rPr lang="ru-RU" sz="2000" b="1" dirty="0" err="1">
                <a:solidFill>
                  <a:schemeClr val="bg1"/>
                </a:solidFill>
              </a:rPr>
              <a:t>дізнайся</a:t>
            </a:r>
            <a:r>
              <a:rPr lang="ru-RU" sz="2000" b="1" dirty="0">
                <a:solidFill>
                  <a:schemeClr val="bg1"/>
                </a:solidFill>
              </a:rPr>
              <a:t> про склад </a:t>
            </a:r>
            <a:r>
              <a:rPr lang="ru-RU" sz="2000" b="1" dirty="0" err="1">
                <a:solidFill>
                  <a:schemeClr val="bg1"/>
                </a:solidFill>
              </a:rPr>
              <a:t>автомобільної</a:t>
            </a:r>
            <a:r>
              <a:rPr lang="ru-RU" sz="2000" b="1" dirty="0">
                <a:solidFill>
                  <a:schemeClr val="bg1"/>
                </a:solidFill>
              </a:rPr>
              <a:t> аптечки. Поміркуй, </a:t>
            </a:r>
            <a:r>
              <a:rPr lang="ru-RU" sz="2000" b="1" dirty="0" err="1">
                <a:solidFill>
                  <a:schemeClr val="bg1"/>
                </a:solidFill>
              </a:rPr>
              <a:t>що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слід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узяти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з аптечки для </a:t>
            </a:r>
            <a:r>
              <a:rPr lang="ru-RU" sz="2000" b="1" dirty="0" err="1">
                <a:solidFill>
                  <a:schemeClr val="bg1"/>
                </a:solidFill>
              </a:rPr>
              <a:t>постраждалих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під</a:t>
            </a:r>
            <a:r>
              <a:rPr lang="ru-RU" sz="2000" b="1" dirty="0">
                <a:solidFill>
                  <a:schemeClr val="bg1"/>
                </a:solidFill>
              </a:rPr>
              <a:t> час </a:t>
            </a:r>
            <a:r>
              <a:rPr lang="ru-RU" sz="2000" b="1" dirty="0" err="1">
                <a:solidFill>
                  <a:schemeClr val="bg1"/>
                </a:solidFill>
              </a:rPr>
              <a:t>аварії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1">
            <a:extLst>
              <a:ext uri="{FF2B5EF4-FFF2-40B4-BE49-F238E27FC236}">
                <a16:creationId xmlns:a16="http://schemas.microsoft.com/office/drawing/2014/main" id="{7E07A25F-E34A-4983-AE70-85D72270021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id="{9948D94A-5141-4259-9B7D-CE2793422731}"/>
              </a:ext>
            </a:extLst>
          </p:cNvPr>
          <p:cNvSpPr/>
          <p:nvPr/>
        </p:nvSpPr>
        <p:spPr>
          <a:xfrm>
            <a:off x="57404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49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042" y="3072384"/>
            <a:ext cx="1702620" cy="36758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7404" y="1114530"/>
            <a:ext cx="834339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500" dirty="0"/>
              <a:t>1) </a:t>
            </a:r>
            <a:r>
              <a:rPr lang="ru-RU" sz="2500" dirty="0" err="1"/>
              <a:t>щоб</a:t>
            </a:r>
            <a:r>
              <a:rPr lang="ru-RU" sz="2500" dirty="0"/>
              <a:t> </a:t>
            </a:r>
            <a:r>
              <a:rPr lang="ru-RU" sz="2500" dirty="0" err="1"/>
              <a:t>зупинити</a:t>
            </a:r>
            <a:r>
              <a:rPr lang="ru-RU" sz="2500" dirty="0"/>
              <a:t> </a:t>
            </a:r>
            <a:r>
              <a:rPr lang="ru-RU" sz="2500" dirty="0" err="1"/>
              <a:t>кровотечу</a:t>
            </a:r>
            <a:r>
              <a:rPr lang="ru-RU" sz="2500" dirty="0"/>
              <a:t>;</a:t>
            </a:r>
          </a:p>
          <a:p>
            <a:pPr algn="just"/>
            <a:r>
              <a:rPr lang="ru-RU" sz="2500" dirty="0"/>
              <a:t>2) </a:t>
            </a:r>
            <a:r>
              <a:rPr lang="ru-RU" sz="2500" dirty="0" err="1"/>
              <a:t>щоб</a:t>
            </a:r>
            <a:r>
              <a:rPr lang="ru-RU" sz="2500" dirty="0"/>
              <a:t> </a:t>
            </a:r>
            <a:r>
              <a:rPr lang="ru-RU" sz="2500" dirty="0" err="1"/>
              <a:t>допомогти</a:t>
            </a:r>
            <a:r>
              <a:rPr lang="ru-RU" sz="2500" dirty="0"/>
              <a:t> </a:t>
            </a:r>
            <a:r>
              <a:rPr lang="ru-RU" sz="2500" dirty="0" err="1"/>
              <a:t>людині</a:t>
            </a:r>
            <a:r>
              <a:rPr lang="ru-RU" sz="2500" dirty="0"/>
              <a:t>, яка </a:t>
            </a:r>
            <a:r>
              <a:rPr lang="ru-RU" sz="2500" dirty="0" err="1"/>
              <a:t>скаржиться</a:t>
            </a:r>
            <a:r>
              <a:rPr lang="ru-RU" sz="2500" dirty="0"/>
              <a:t> на </a:t>
            </a:r>
            <a:r>
              <a:rPr lang="ru-RU" sz="2500" dirty="0" err="1"/>
              <a:t>біль</a:t>
            </a:r>
            <a:r>
              <a:rPr lang="ru-RU" sz="2500" dirty="0"/>
              <a:t> у </a:t>
            </a:r>
            <a:r>
              <a:rPr lang="ru-RU" sz="2500" dirty="0" err="1"/>
              <a:t>серці</a:t>
            </a:r>
            <a:r>
              <a:rPr lang="ru-RU" sz="2500" dirty="0"/>
              <a:t>;</a:t>
            </a:r>
          </a:p>
          <a:p>
            <a:pPr algn="just"/>
            <a:r>
              <a:rPr lang="ru-RU" sz="2500" dirty="0"/>
              <a:t>3) </a:t>
            </a:r>
            <a:r>
              <a:rPr lang="ru-RU" sz="2500" dirty="0" err="1"/>
              <a:t>щоб</a:t>
            </a:r>
            <a:r>
              <a:rPr lang="ru-RU" sz="2500" dirty="0"/>
              <a:t> </a:t>
            </a:r>
            <a:r>
              <a:rPr lang="ru-RU" sz="2500" dirty="0" err="1"/>
              <a:t>обробити</a:t>
            </a:r>
            <a:r>
              <a:rPr lang="ru-RU" sz="2500" dirty="0"/>
              <a:t> </a:t>
            </a:r>
            <a:r>
              <a:rPr lang="ru-RU" sz="2500" dirty="0" err="1"/>
              <a:t>подряпини</a:t>
            </a:r>
            <a:r>
              <a:rPr lang="ru-RU" sz="2500" dirty="0"/>
              <a:t>.</a:t>
            </a:r>
            <a:endParaRPr lang="uk-UA" sz="25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0208" y="2396250"/>
            <a:ext cx="4536242" cy="584775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В </a:t>
            </a:r>
            <a:r>
              <a:rPr lang="ru-RU" sz="3200" b="1" dirty="0" smtClean="0">
                <a:solidFill>
                  <a:srgbClr val="C00000"/>
                </a:solidFill>
              </a:rPr>
              <a:t>АПТЕЧЦІ МАЮТЬ </a:t>
            </a:r>
            <a:r>
              <a:rPr lang="ru-RU" sz="3200" b="1" dirty="0">
                <a:solidFill>
                  <a:srgbClr val="C00000"/>
                </a:solidFill>
              </a:rPr>
              <a:t>БУТИ</a:t>
            </a:r>
            <a:endParaRPr lang="uk-UA" sz="3200" b="1" dirty="0">
              <a:solidFill>
                <a:srgbClr val="C00000"/>
              </a:solidFill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/>
          <a:srcRect l="11777" t="13734" r="9556" b="18534"/>
          <a:stretch/>
        </p:blipFill>
        <p:spPr>
          <a:xfrm>
            <a:off x="5288113" y="3007056"/>
            <a:ext cx="1018282" cy="876758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1209466" y="3951800"/>
            <a:ext cx="2740742" cy="23408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Дезинфікуючі </a:t>
            </a:r>
            <a:r>
              <a:rPr lang="ru-RU" b="1" dirty="0" err="1" smtClean="0">
                <a:solidFill>
                  <a:srgbClr val="C00000"/>
                </a:solidFill>
              </a:rPr>
              <a:t>засоби</a:t>
            </a:r>
            <a:r>
              <a:rPr lang="ru-RU" b="1" dirty="0" smtClean="0">
                <a:solidFill>
                  <a:srgbClr val="C00000"/>
                </a:solidFill>
              </a:rPr>
              <a:t> для </a:t>
            </a:r>
            <a:r>
              <a:rPr lang="ru-RU" b="1" dirty="0" err="1" smtClean="0">
                <a:solidFill>
                  <a:srgbClr val="C00000"/>
                </a:solidFill>
              </a:rPr>
              <a:t>промивання</a:t>
            </a:r>
            <a:r>
              <a:rPr lang="ru-RU" b="1" dirty="0" smtClean="0">
                <a:solidFill>
                  <a:srgbClr val="C00000"/>
                </a:solidFill>
              </a:rPr>
              <a:t> ран </a:t>
            </a:r>
            <a:r>
              <a:rPr lang="ru-RU" b="1" dirty="0">
                <a:solidFill>
                  <a:srgbClr val="C00000"/>
                </a:solidFill>
              </a:rPr>
              <a:t>й </a:t>
            </a:r>
            <a:r>
              <a:rPr lang="ru-RU" b="1" dirty="0" err="1" smtClean="0">
                <a:solidFill>
                  <a:srgbClr val="C00000"/>
                </a:solidFill>
              </a:rPr>
              <a:t>уникнення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зараження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1. Перекис </a:t>
            </a:r>
            <a:r>
              <a:rPr lang="ru-RU" b="1" dirty="0" err="1">
                <a:solidFill>
                  <a:schemeClr val="tx1"/>
                </a:solidFill>
              </a:rPr>
              <a:t>водню</a:t>
            </a:r>
            <a:r>
              <a:rPr lang="ru-RU" b="1" dirty="0">
                <a:solidFill>
                  <a:schemeClr val="tx1"/>
                </a:solidFill>
              </a:rPr>
              <a:t> 3%</a:t>
            </a:r>
          </a:p>
          <a:p>
            <a:r>
              <a:rPr lang="ru-RU" b="1" dirty="0">
                <a:solidFill>
                  <a:schemeClr val="tx1"/>
                </a:solidFill>
              </a:rPr>
              <a:t>2. Йод</a:t>
            </a:r>
          </a:p>
          <a:p>
            <a:r>
              <a:rPr lang="ru-RU" b="1" dirty="0">
                <a:solidFill>
                  <a:schemeClr val="tx1"/>
                </a:solidFill>
              </a:rPr>
              <a:t>3. </a:t>
            </a:r>
            <a:r>
              <a:rPr lang="ru-RU" b="1" dirty="0" err="1" smtClean="0">
                <a:solidFill>
                  <a:schemeClr val="tx1"/>
                </a:solidFill>
              </a:rPr>
              <a:t>Розчин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брильянтовий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зелений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426883" y="3951800"/>
            <a:ext cx="2740742" cy="27964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Серцеві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засоби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для </a:t>
            </a:r>
            <a:r>
              <a:rPr lang="ru-RU" b="1" dirty="0" err="1" smtClean="0">
                <a:solidFill>
                  <a:srgbClr val="C00000"/>
                </a:solidFill>
              </a:rPr>
              <a:t>заспокоєння</a:t>
            </a:r>
            <a:r>
              <a:rPr lang="ru-RU" b="1" dirty="0" smtClean="0">
                <a:solidFill>
                  <a:srgbClr val="C00000"/>
                </a:solidFill>
              </a:rPr>
              <a:t> й </a:t>
            </a:r>
            <a:r>
              <a:rPr lang="ru-RU" b="1" dirty="0" err="1" smtClean="0">
                <a:solidFill>
                  <a:srgbClr val="C00000"/>
                </a:solidFill>
              </a:rPr>
              <a:t>підтримки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нормальної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роботи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серця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1. </a:t>
            </a:r>
            <a:r>
              <a:rPr lang="ru-RU" b="1" dirty="0" err="1">
                <a:solidFill>
                  <a:schemeClr val="tx1"/>
                </a:solidFill>
              </a:rPr>
              <a:t>Нітрогліцерин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2. </a:t>
            </a:r>
            <a:r>
              <a:rPr lang="ru-RU" b="1" dirty="0" err="1" smtClean="0">
                <a:solidFill>
                  <a:schemeClr val="tx1"/>
                </a:solidFill>
              </a:rPr>
              <a:t>Настоянка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 err="1" smtClean="0">
                <a:solidFill>
                  <a:schemeClr val="tx1"/>
                </a:solidFill>
              </a:rPr>
              <a:t>валеріани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3. </a:t>
            </a:r>
            <a:r>
              <a:rPr lang="ru-RU" b="1" dirty="0" err="1">
                <a:solidFill>
                  <a:schemeClr val="tx1"/>
                </a:solidFill>
              </a:rPr>
              <a:t>Корвалол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4. </a:t>
            </a:r>
            <a:r>
              <a:rPr lang="ru-RU" b="1" dirty="0" err="1">
                <a:solidFill>
                  <a:schemeClr val="tx1"/>
                </a:solidFill>
              </a:rPr>
              <a:t>Валідол</a:t>
            </a:r>
            <a:endParaRPr lang="ru-RU" b="1" dirty="0" smtClean="0">
              <a:solidFill>
                <a:schemeClr val="tx1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644300" y="3951800"/>
            <a:ext cx="2740742" cy="23408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Засоби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зупинення</a:t>
            </a:r>
            <a:endParaRPr lang="ru-RU" b="1" dirty="0">
              <a:solidFill>
                <a:srgbClr val="C00000"/>
              </a:solidFill>
            </a:endParaRPr>
          </a:p>
          <a:p>
            <a:pPr algn="ctr"/>
            <a:r>
              <a:rPr lang="ru-RU" b="1" dirty="0" err="1">
                <a:solidFill>
                  <a:srgbClr val="C00000"/>
                </a:solidFill>
              </a:rPr>
              <a:t>кровотечі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1. </a:t>
            </a:r>
            <a:r>
              <a:rPr lang="ru-RU" b="1" dirty="0" err="1">
                <a:solidFill>
                  <a:schemeClr val="tx1"/>
                </a:solidFill>
              </a:rPr>
              <a:t>Гумовий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джгут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2. Бинт</a:t>
            </a:r>
          </a:p>
          <a:p>
            <a:r>
              <a:rPr lang="ru-RU" b="1" dirty="0">
                <a:solidFill>
                  <a:schemeClr val="tx1"/>
                </a:solidFill>
              </a:rPr>
              <a:t>3. </a:t>
            </a:r>
            <a:r>
              <a:rPr lang="ru-RU" b="1" dirty="0" err="1">
                <a:solidFill>
                  <a:schemeClr val="tx1"/>
                </a:solidFill>
              </a:rPr>
              <a:t>Лейкопластир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4. </a:t>
            </a:r>
            <a:r>
              <a:rPr lang="ru-RU" b="1" dirty="0" err="1" smtClean="0">
                <a:solidFill>
                  <a:schemeClr val="tx1"/>
                </a:solidFill>
              </a:rPr>
              <a:t>Гумові</a:t>
            </a:r>
            <a:r>
              <a:rPr lang="ru-RU" b="1" dirty="0" smtClean="0">
                <a:solidFill>
                  <a:schemeClr val="tx1"/>
                </a:solidFill>
              </a:rPr>
              <a:t> рукавички</a:t>
            </a:r>
          </a:p>
        </p:txBody>
      </p:sp>
    </p:spTree>
    <p:extLst>
      <p:ext uri="{BB962C8B-B14F-4D97-AF65-F5344CB8AC3E}">
        <p14:creationId xmlns:p14="http://schemas.microsoft.com/office/powerpoint/2010/main" val="186377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2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752304" y="365125"/>
            <a:ext cx="6601496" cy="1325563"/>
          </a:xfrm>
        </p:spPr>
        <p:txBody>
          <a:bodyPr/>
          <a:lstStyle/>
          <a:p>
            <a:r>
              <a:rPr lang="uk-UA" altLang="uk-UA" b="1" dirty="0" smtClean="0"/>
              <a:t>Ситуаційна задача: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uk-UA" dirty="0">
                <a:solidFill>
                  <a:srgbClr val="FF0000"/>
                </a:solidFill>
              </a:rPr>
              <a:t>Ваша сусідка попросила допомогти її синові безпечно дістатися до дитячого садка.</a:t>
            </a:r>
          </a:p>
          <a:p>
            <a:pPr marL="0" indent="0">
              <a:buNone/>
              <a:defRPr/>
            </a:pPr>
            <a:r>
              <a:rPr lang="uk-UA" dirty="0">
                <a:solidFill>
                  <a:srgbClr val="FF0000"/>
                </a:solidFill>
              </a:rPr>
              <a:t>Вам треба проїхати кілька зупинок автобусом. Зайшовши до салону, треба вибрати Найбезпечніше місце в автобусі.</a:t>
            </a:r>
          </a:p>
          <a:p>
            <a:pPr marL="0" indent="0">
              <a:buNone/>
              <a:defRPr/>
            </a:pPr>
            <a:r>
              <a:rPr lang="uk-UA" dirty="0"/>
              <a:t> Є три вільних місця:</a:t>
            </a:r>
          </a:p>
          <a:p>
            <a:pPr marL="0" indent="0">
              <a:buNone/>
              <a:defRPr/>
            </a:pPr>
            <a:r>
              <a:rPr lang="uk-UA" dirty="0"/>
              <a:t>а. у середній частині автобуса,</a:t>
            </a:r>
          </a:p>
          <a:p>
            <a:pPr marL="0" indent="0">
              <a:buNone/>
              <a:defRPr/>
            </a:pPr>
            <a:r>
              <a:rPr lang="uk-UA" dirty="0" smtClean="0"/>
              <a:t>б</a:t>
            </a:r>
            <a:r>
              <a:rPr lang="uk-UA" dirty="0"/>
              <a:t>. сидіння біля кабіни водія,</a:t>
            </a:r>
          </a:p>
          <a:p>
            <a:pPr marL="0" indent="0">
              <a:buNone/>
              <a:defRPr/>
            </a:pPr>
            <a:r>
              <a:rPr lang="uk-UA" dirty="0" smtClean="0"/>
              <a:t>в</a:t>
            </a:r>
            <a:r>
              <a:rPr lang="uk-UA" dirty="0"/>
              <a:t>. місце на задньому майданчику.</a:t>
            </a:r>
          </a:p>
          <a:p>
            <a:pPr>
              <a:defRPr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5038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500" b="1" dirty="0" smtClean="0">
                <a:solidFill>
                  <a:schemeClr val="bg1"/>
                </a:solidFill>
              </a:rPr>
              <a:t>50-51</a:t>
            </a:r>
            <a:endParaRPr lang="ru-RU" sz="25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31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425003" y="646715"/>
            <a:ext cx="11359168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Зіткнення </a:t>
            </a:r>
            <a:r>
              <a:rPr lang="uk-U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технічних засобів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Пасажири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повинні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швидко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згрупуватися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лягти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на </a:t>
            </a:r>
            <a:r>
              <a:rPr lang="ru-RU" sz="3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підлогу</a:t>
            </a:r>
            <a:r>
              <a:rPr lang="ru-RU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чи</a:t>
            </a:r>
            <a:r>
              <a:rPr lang="ru-RU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сидіння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захистити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голову руками,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напружити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м’язи</a:t>
            </a:r>
            <a:endParaRPr lang="ru-RU" sz="32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Після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зупинки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транспортного </a:t>
            </a:r>
            <a:r>
              <a:rPr lang="ru-RU" sz="3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засобу</a:t>
            </a:r>
            <a:r>
              <a:rPr lang="ru-RU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потрібно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швидко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і </a:t>
            </a:r>
            <a:r>
              <a:rPr lang="ru-RU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без </a:t>
            </a:r>
            <a:r>
              <a:rPr lang="ru-RU" sz="3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паніки</a:t>
            </a:r>
            <a:r>
              <a:rPr lang="ru-RU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вийти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із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салону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Якщо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двері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не </a:t>
            </a:r>
            <a:r>
              <a:rPr lang="ru-RU" sz="3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відчиняються</a:t>
            </a:r>
            <a:r>
              <a:rPr lang="ru-RU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</a:t>
            </a:r>
            <a:r>
              <a:rPr lang="ru-RU" sz="3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потрібно</a:t>
            </a:r>
            <a:r>
              <a:rPr lang="ru-RU" sz="32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скористатися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аварійними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виходами</a:t>
            </a:r>
            <a:endParaRPr lang="ru-RU" sz="32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Надати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допомогу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слабким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пасажирам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за потреби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скористатися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аптечкою, яка є у </a:t>
            </a:r>
            <a:r>
              <a:rPr lang="ru-RU" sz="32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водія</a:t>
            </a:r>
            <a:r>
              <a:rPr lang="ru-RU" sz="32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  <a:endParaRPr lang="ru-RU" sz="32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endParaRPr lang="uk-UA" sz="36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" name="Picture 6" descr="395x300_1_0__images_04april2009_AV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177307"/>
            <a:ext cx="3400023" cy="1545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910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3377395" y="1169138"/>
            <a:ext cx="8229600" cy="1483909"/>
          </a:xfrm>
        </p:spPr>
        <p:txBody>
          <a:bodyPr>
            <a:normAutofit fontScale="90000"/>
          </a:bodyPr>
          <a:lstStyle/>
          <a:p>
            <a:r>
              <a:rPr lang="uk-UA" altLang="uk-UA" b="1" dirty="0" smtClean="0">
                <a:solidFill>
                  <a:srgbClr val="FF0000"/>
                </a:solidFill>
              </a:rPr>
              <a:t>При лобовому зіткненні: </a:t>
            </a:r>
            <a:r>
              <a:rPr lang="uk-UA" altLang="uk-UA" sz="4000" b="1" dirty="0"/>
              <a:t>нагни голову, обхопи її руками, уприся ліктями в переднє сидіння</a:t>
            </a:r>
          </a:p>
        </p:txBody>
      </p:sp>
      <p:pic>
        <p:nvPicPr>
          <p:cNvPr id="31747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537" b="53168"/>
          <a:stretch>
            <a:fillRect/>
          </a:stretch>
        </p:blipFill>
        <p:spPr>
          <a:xfrm>
            <a:off x="3575051" y="3094038"/>
            <a:ext cx="5980113" cy="3522662"/>
          </a:xfrm>
        </p:spPr>
      </p:pic>
    </p:spTree>
    <p:extLst>
      <p:ext uri="{BB962C8B-B14F-4D97-AF65-F5344CB8AC3E}">
        <p14:creationId xmlns:p14="http://schemas.microsoft.com/office/powerpoint/2010/main" val="232747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3152619" y="974501"/>
            <a:ext cx="8229600" cy="1845971"/>
          </a:xfrm>
        </p:spPr>
        <p:txBody>
          <a:bodyPr>
            <a:normAutofit fontScale="90000"/>
          </a:bodyPr>
          <a:lstStyle/>
          <a:p>
            <a:r>
              <a:rPr lang="uk-UA" altLang="uk-UA" b="1" dirty="0">
                <a:solidFill>
                  <a:srgbClr val="FF0000"/>
                </a:solidFill>
              </a:rPr>
              <a:t>У разі удару ззаду </a:t>
            </a:r>
            <a:r>
              <a:rPr lang="uk-UA" altLang="uk-UA" sz="3600" b="1" dirty="0"/>
              <a:t>треба встигнути зісковзнути вниз, опертися головою в спинку свого сидіння, а ногами – в переднє сидіння </a:t>
            </a:r>
          </a:p>
        </p:txBody>
      </p:sp>
      <p:pic>
        <p:nvPicPr>
          <p:cNvPr id="32771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1778"/>
          <a:stretch>
            <a:fillRect/>
          </a:stretch>
        </p:blipFill>
        <p:spPr>
          <a:xfrm>
            <a:off x="3287714" y="3357564"/>
            <a:ext cx="5191125" cy="3240087"/>
          </a:xfrm>
        </p:spPr>
      </p:pic>
    </p:spTree>
    <p:extLst>
      <p:ext uri="{BB962C8B-B14F-4D97-AF65-F5344CB8AC3E}">
        <p14:creationId xmlns:p14="http://schemas.microsoft.com/office/powerpoint/2010/main" val="266355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3572345" y="617917"/>
            <a:ext cx="8229600" cy="2008188"/>
          </a:xfrm>
        </p:spPr>
        <p:txBody>
          <a:bodyPr/>
          <a:lstStyle/>
          <a:p>
            <a:r>
              <a:rPr lang="uk-UA" altLang="uk-UA" sz="4000" b="1" dirty="0">
                <a:solidFill>
                  <a:srgbClr val="FF0000"/>
                </a:solidFill>
              </a:rPr>
              <a:t>При боковому зіткненні: </a:t>
            </a:r>
            <a:r>
              <a:rPr lang="uk-UA" altLang="uk-UA" sz="3200" b="1" dirty="0"/>
              <a:t>ногами упрись у підлогу, а руками міцно тримайся за переднє сидіння, сховавши між ними голову</a:t>
            </a:r>
          </a:p>
        </p:txBody>
      </p:sp>
      <p:pic>
        <p:nvPicPr>
          <p:cNvPr id="33795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9" b="8344"/>
          <a:stretch>
            <a:fillRect/>
          </a:stretch>
        </p:blipFill>
        <p:spPr>
          <a:xfrm>
            <a:off x="2208214" y="3213101"/>
            <a:ext cx="8074025" cy="3095625"/>
          </a:xfrm>
        </p:spPr>
      </p:pic>
    </p:spTree>
    <p:extLst>
      <p:ext uri="{BB962C8B-B14F-4D97-AF65-F5344CB8AC3E}">
        <p14:creationId xmlns:p14="http://schemas.microsoft.com/office/powerpoint/2010/main" val="43511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3626564" y="566672"/>
            <a:ext cx="7732601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Пожежа в </a:t>
            </a:r>
            <a:r>
              <a:rPr lang="uk-UA" sz="3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салоні</a:t>
            </a:r>
          </a:p>
          <a:p>
            <a:pPr algn="ctr">
              <a:defRPr/>
            </a:pPr>
            <a:endParaRPr lang="uk-UA" sz="36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uk-UA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Закрити рот і ніс підручними матеріалами; організовано покинути салон.</a:t>
            </a:r>
          </a:p>
        </p:txBody>
      </p:sp>
      <p:pic>
        <p:nvPicPr>
          <p:cNvPr id="27651" name="Picture 5" descr="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693" y="3348507"/>
            <a:ext cx="5329237" cy="330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327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Перегляд відео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10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A1430FDE-C425-4FCC-98A2-CB9FE90C86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416645" y="2891409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994" y="4560165"/>
            <a:ext cx="2752725" cy="1666875"/>
          </a:xfrm>
          <a:prstGeom prst="rect">
            <a:avLst/>
          </a:prstGeom>
        </p:spPr>
      </p:pic>
      <p:pic>
        <p:nvPicPr>
          <p:cNvPr id="3076" name="Picture 4" descr="Відео | ВСП “АГРАРНО-ЕКОНОМІЧНИЙ ФАХОВИЙ КОЛЕДЖ ПДАУ”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50" y="1000863"/>
            <a:ext cx="2908532" cy="189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обота рятувальних служб при падінні транспортного засобу в воду дубляж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35414" y="1271015"/>
            <a:ext cx="8779802" cy="4938639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28004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14" name="Прямокутник: округлені кути 5">
            <a:extLst>
              <a:ext uri="{FF2B5EF4-FFF2-40B4-BE49-F238E27FC236}">
                <a16:creationId xmlns:a16="http://schemas.microsoft.com/office/drawing/2014/main" id="{1355F926-84C1-4534-9CB2-319E2B5CC316}"/>
              </a:ext>
            </a:extLst>
          </p:cNvPr>
          <p:cNvSpPr/>
          <p:nvPr/>
        </p:nvSpPr>
        <p:spPr>
          <a:xfrm>
            <a:off x="3355596" y="2025748"/>
            <a:ext cx="8490040" cy="3371136"/>
          </a:xfrm>
          <a:prstGeom prst="round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Усім, усім добрий день!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</a:rPr>
              <a:t>Геть з дороги, наша лінь!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</a:rPr>
              <a:t>Хай не заважає працювати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</a:rPr>
              <a:t>Гарним хлопцям і дівчатам</a:t>
            </a:r>
          </a:p>
        </p:txBody>
      </p:sp>
      <p:pic>
        <p:nvPicPr>
          <p:cNvPr id="15" name="Picture 2" descr="Vektor Kreslené děti čtení knihy #63519665 | fotobanka Fotky&amp;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29" y="2212596"/>
            <a:ext cx="2717678" cy="299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21000" t="23750" r="44875" b="16400"/>
          <a:stretch/>
        </p:blipFill>
        <p:spPr>
          <a:xfrm>
            <a:off x="2996571" y="1287254"/>
            <a:ext cx="5563345" cy="5488450"/>
          </a:xfrm>
          <a:prstGeom prst="rect">
            <a:avLst/>
          </a:prstGeom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0020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Дай </a:t>
            </a:r>
            <a:r>
              <a:rPr lang="ru-RU" sz="2000" b="1" dirty="0" err="1">
                <a:solidFill>
                  <a:schemeClr val="bg1"/>
                </a:solidFill>
              </a:rPr>
              <a:t>відповіді</a:t>
            </a:r>
            <a:r>
              <a:rPr lang="ru-RU" sz="2000" b="1" dirty="0">
                <a:solidFill>
                  <a:schemeClr val="bg1"/>
                </a:solidFill>
              </a:rPr>
              <a:t> на </a:t>
            </a:r>
            <a:r>
              <a:rPr lang="ru-RU" sz="2000" b="1" dirty="0" err="1">
                <a:solidFill>
                  <a:schemeClr val="bg1"/>
                </a:solidFill>
              </a:rPr>
              <a:t>запитання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5</a:t>
            </a:r>
            <a:r>
              <a:rPr lang="uk-UA" sz="4000" b="1" dirty="0" smtClean="0">
                <a:solidFill>
                  <a:schemeClr val="bg1"/>
                </a:solidFill>
              </a:rPr>
              <a:t>1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40" y="3799574"/>
            <a:ext cx="3063240" cy="306324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15239" t="12582" r="15138" b="22396"/>
          <a:stretch/>
        </p:blipFill>
        <p:spPr>
          <a:xfrm>
            <a:off x="59468" y="1197864"/>
            <a:ext cx="2340864" cy="2186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262" y="2197375"/>
            <a:ext cx="1789744" cy="1789744"/>
          </a:xfrm>
          <a:prstGeom prst="rect">
            <a:avLst/>
          </a:prstGeom>
        </p:spPr>
      </p:pic>
      <p:pic>
        <p:nvPicPr>
          <p:cNvPr id="9" name="Рисунок 8">
            <a:hlinkClick r:id="rId6"/>
            <a:extLst>
              <a:ext uri="{FF2B5EF4-FFF2-40B4-BE49-F238E27FC236}">
                <a16:creationId xmlns:a16="http://schemas.microsoft.com/office/drawing/2014/main" id="{4F6AEC70-186A-22DB-619F-792252807A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84" y="1287254"/>
            <a:ext cx="2752156" cy="26998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51825" t="31067" r="33175" b="41466"/>
          <a:stretch/>
        </p:blipFill>
        <p:spPr>
          <a:xfrm>
            <a:off x="187354" y="3616262"/>
            <a:ext cx="1828800" cy="188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7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96981" y="660043"/>
            <a:ext cx="10457087" cy="453231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rmAutofit lnSpcReduction="10000"/>
          </a:bodyPr>
          <a:lstStyle/>
          <a:p>
            <a:pPr marL="0" indent="0" algn="ctr">
              <a:buClr>
                <a:srgbClr val="86D1EC"/>
              </a:buClr>
              <a:buSzPct val="90000"/>
              <a:buNone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uk-UA" sz="4000" b="1" dirty="0" smtClean="0">
                <a:solidFill>
                  <a:srgbClr val="C00000"/>
                </a:solidFill>
              </a:rPr>
              <a:t>                 Падіння </a:t>
            </a:r>
            <a:r>
              <a:rPr lang="uk-UA" sz="4000" b="1" dirty="0">
                <a:solidFill>
                  <a:srgbClr val="C00000"/>
                </a:solidFill>
              </a:rPr>
              <a:t>технічних засобів у </a:t>
            </a:r>
            <a:r>
              <a:rPr lang="uk-UA" sz="4000" b="1" dirty="0" smtClean="0">
                <a:solidFill>
                  <a:srgbClr val="C00000"/>
                </a:solidFill>
              </a:rPr>
              <a:t>воду</a:t>
            </a:r>
            <a:endParaRPr lang="uk-UA" sz="3600" b="1" dirty="0"/>
          </a:p>
          <a:p>
            <a:pPr marL="608013" indent="-608013">
              <a:buClr>
                <a:srgbClr val="86D1EC"/>
              </a:buClr>
              <a:buSzPct val="90000"/>
              <a:tabLst>
                <a:tab pos="1177925" algn="l"/>
                <a:tab pos="2092325" algn="l"/>
                <a:tab pos="3006725" algn="l"/>
                <a:tab pos="3921125" algn="l"/>
                <a:tab pos="4835525" algn="l"/>
                <a:tab pos="5749925" algn="l"/>
                <a:tab pos="6664325" algn="l"/>
                <a:tab pos="7578725" algn="l"/>
                <a:tab pos="8493125" algn="l"/>
                <a:tab pos="9407525" algn="l"/>
                <a:tab pos="10321925" algn="l"/>
              </a:tabLst>
              <a:defRPr/>
            </a:pPr>
            <a:r>
              <a:rPr lang="ru-RU" sz="4000" b="1" dirty="0"/>
              <a:t>Не </a:t>
            </a:r>
            <a:r>
              <a:rPr lang="ru-RU" sz="4000" b="1" dirty="0" err="1"/>
              <a:t>можна</a:t>
            </a:r>
            <a:r>
              <a:rPr lang="ru-RU" sz="4000" b="1" dirty="0"/>
              <a:t> </a:t>
            </a:r>
            <a:r>
              <a:rPr lang="ru-RU" sz="4000" b="1" dirty="0" err="1"/>
              <a:t>швидко</a:t>
            </a:r>
            <a:r>
              <a:rPr lang="ru-RU" sz="4000" b="1" dirty="0"/>
              <a:t> </a:t>
            </a:r>
            <a:r>
              <a:rPr lang="ru-RU" sz="4000" b="1" dirty="0" err="1"/>
              <a:t>відчиняти</a:t>
            </a:r>
            <a:r>
              <a:rPr lang="ru-RU" sz="4000" b="1" dirty="0"/>
              <a:t> </a:t>
            </a:r>
            <a:r>
              <a:rPr lang="ru-RU" sz="4000" b="1" dirty="0" err="1"/>
              <a:t>двері</a:t>
            </a:r>
            <a:r>
              <a:rPr lang="ru-RU" sz="4000" b="1" dirty="0"/>
              <a:t> салону </a:t>
            </a:r>
            <a:r>
              <a:rPr lang="ru-RU" sz="4000" b="1" dirty="0" err="1" smtClean="0"/>
              <a:t>автомобіля</a:t>
            </a:r>
            <a:r>
              <a:rPr lang="ru-RU" sz="4000" b="1" dirty="0" smtClean="0"/>
              <a:t>, </a:t>
            </a:r>
            <a:r>
              <a:rPr lang="ru-RU" sz="4000" b="1" dirty="0" err="1" smtClean="0"/>
              <a:t>аби</a:t>
            </a:r>
            <a:r>
              <a:rPr lang="ru-RU" sz="4000" b="1" dirty="0" smtClean="0"/>
              <a:t> </a:t>
            </a:r>
            <a:r>
              <a:rPr lang="ru-RU" sz="4000" b="1" dirty="0"/>
              <a:t>не </a:t>
            </a:r>
            <a:r>
              <a:rPr lang="ru-RU" sz="4000" b="1" dirty="0" err="1"/>
              <a:t>було</a:t>
            </a:r>
            <a:r>
              <a:rPr lang="ru-RU" sz="4000" b="1" dirty="0"/>
              <a:t> сильного </a:t>
            </a:r>
            <a:r>
              <a:rPr lang="ru-RU" sz="4000" b="1" dirty="0" err="1"/>
              <a:t>зустрічного</a:t>
            </a:r>
            <a:r>
              <a:rPr lang="ru-RU" sz="4000" b="1" dirty="0"/>
              <a:t> потоку води. </a:t>
            </a:r>
            <a:r>
              <a:rPr lang="ru-RU" sz="4000" b="1" dirty="0" err="1"/>
              <a:t>Слід</a:t>
            </a:r>
            <a:r>
              <a:rPr lang="ru-RU" sz="4000" b="1" dirty="0"/>
              <a:t> </a:t>
            </a:r>
            <a:r>
              <a:rPr lang="ru-RU" sz="4000" b="1" dirty="0" err="1"/>
              <a:t>почекати</a:t>
            </a:r>
            <a:r>
              <a:rPr lang="ru-RU" sz="4000" b="1" dirty="0"/>
              <a:t> </a:t>
            </a:r>
            <a:r>
              <a:rPr lang="ru-RU" sz="4000" b="1" dirty="0" err="1"/>
              <a:t>часткового</a:t>
            </a:r>
            <a:r>
              <a:rPr lang="ru-RU" sz="4000" b="1" dirty="0"/>
              <a:t> </a:t>
            </a:r>
            <a:r>
              <a:rPr lang="ru-RU" sz="4000" b="1" dirty="0" err="1" smtClean="0"/>
              <a:t>заповнення</a:t>
            </a:r>
            <a:r>
              <a:rPr lang="ru-RU" sz="4000" b="1" dirty="0" smtClean="0"/>
              <a:t> салону </a:t>
            </a:r>
            <a:r>
              <a:rPr lang="ru-RU" sz="4000" b="1" dirty="0"/>
              <a:t>водою. </a:t>
            </a:r>
            <a:r>
              <a:rPr lang="ru-RU" sz="4000" b="1" dirty="0" err="1"/>
              <a:t>Після</a:t>
            </a:r>
            <a:r>
              <a:rPr lang="ru-RU" sz="4000" b="1" dirty="0"/>
              <a:t> </a:t>
            </a:r>
            <a:r>
              <a:rPr lang="ru-RU" sz="4000" b="1" dirty="0" err="1"/>
              <a:t>відкриття</a:t>
            </a:r>
            <a:r>
              <a:rPr lang="ru-RU" sz="4000" b="1" dirty="0"/>
              <a:t> </a:t>
            </a:r>
            <a:r>
              <a:rPr lang="ru-RU" sz="4000" b="1" dirty="0" err="1"/>
              <a:t>виходів</a:t>
            </a:r>
            <a:r>
              <a:rPr lang="ru-RU" sz="4000" b="1" dirty="0"/>
              <a:t> </a:t>
            </a:r>
            <a:r>
              <a:rPr lang="ru-RU" sz="4000" b="1" dirty="0" err="1"/>
              <a:t>набрати</a:t>
            </a:r>
            <a:r>
              <a:rPr lang="ru-RU" sz="4000" b="1" dirty="0"/>
              <a:t> </a:t>
            </a:r>
            <a:r>
              <a:rPr lang="ru-RU" sz="4000" b="1" dirty="0" err="1"/>
              <a:t>повітря</a:t>
            </a:r>
            <a:r>
              <a:rPr lang="ru-RU" sz="4000" b="1" dirty="0"/>
              <a:t> </a:t>
            </a:r>
            <a:r>
              <a:rPr lang="ru-RU" sz="4000" b="1" dirty="0" smtClean="0"/>
              <a:t>в </a:t>
            </a:r>
            <a:r>
              <a:rPr lang="ru-RU" sz="4000" b="1" dirty="0" err="1" smtClean="0"/>
              <a:t>легені</a:t>
            </a:r>
            <a:r>
              <a:rPr lang="ru-RU" sz="4000" b="1" dirty="0"/>
              <a:t>, </a:t>
            </a:r>
            <a:r>
              <a:rPr lang="ru-RU" sz="4000" b="1" dirty="0" err="1"/>
              <a:t>затримати</a:t>
            </a:r>
            <a:r>
              <a:rPr lang="ru-RU" sz="4000" b="1" dirty="0"/>
              <a:t> </a:t>
            </a:r>
            <a:r>
              <a:rPr lang="ru-RU" sz="4000" b="1" dirty="0" err="1"/>
              <a:t>дихання</a:t>
            </a:r>
            <a:r>
              <a:rPr lang="ru-RU" sz="4000" b="1" dirty="0"/>
              <a:t> </a:t>
            </a:r>
            <a:r>
              <a:rPr lang="ru-RU" sz="4000" b="1" dirty="0" smtClean="0"/>
              <a:t>та </a:t>
            </a:r>
            <a:r>
              <a:rPr lang="ru-RU" sz="4000" b="1" dirty="0" err="1" smtClean="0"/>
              <a:t>спливати</a:t>
            </a:r>
            <a:r>
              <a:rPr lang="ru-RU" sz="4000" b="1" dirty="0" smtClean="0"/>
              <a:t> </a:t>
            </a:r>
            <a:r>
              <a:rPr lang="ru-RU" sz="4000" b="1" dirty="0"/>
              <a:t>на </a:t>
            </a:r>
            <a:r>
              <a:rPr lang="ru-RU" sz="4000" b="1" dirty="0" err="1" smtClean="0"/>
              <a:t>поверхню</a:t>
            </a:r>
            <a:endParaRPr lang="uk-UA" sz="4000" b="1" dirty="0" smtClean="0"/>
          </a:p>
        </p:txBody>
      </p:sp>
      <p:pic>
        <p:nvPicPr>
          <p:cNvPr id="25604" name="Picture 4" descr="flood-car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225" y="4237151"/>
            <a:ext cx="4870696" cy="244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448499"/>
      </p:ext>
    </p:extLst>
  </p:cSld>
  <p:clrMapOvr>
    <a:masterClrMapping/>
  </p:clrMapOvr>
  <p:transition advTm="10240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Овал 11"/>
          <p:cNvSpPr/>
          <p:nvPr/>
        </p:nvSpPr>
        <p:spPr>
          <a:xfrm>
            <a:off x="2988248" y="2469899"/>
            <a:ext cx="4692712" cy="4297680"/>
          </a:xfrm>
          <a:prstGeom prst="ellipse">
            <a:avLst/>
          </a:prstGeom>
          <a:solidFill>
            <a:srgbClr val="F3CDEF"/>
          </a:solidFill>
          <a:ln w="28575">
            <a:solidFill>
              <a:srgbClr val="D65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500" b="1" dirty="0" smtClean="0">
              <a:solidFill>
                <a:schemeClr val="tx1"/>
              </a:solidFill>
            </a:endParaRPr>
          </a:p>
          <a:p>
            <a:endParaRPr lang="ru-RU" sz="1500" b="1" dirty="0">
              <a:solidFill>
                <a:schemeClr val="tx1"/>
              </a:solidFill>
            </a:endParaRPr>
          </a:p>
          <a:p>
            <a:endParaRPr lang="ru-RU" sz="1500" b="1" dirty="0" smtClean="0">
              <a:solidFill>
                <a:schemeClr val="tx1"/>
              </a:solidFill>
            </a:endParaRPr>
          </a:p>
          <a:p>
            <a:endParaRPr lang="ru-RU" sz="1500" b="1" dirty="0">
              <a:solidFill>
                <a:schemeClr val="tx1"/>
              </a:solidFill>
            </a:endParaRPr>
          </a:p>
          <a:p>
            <a:endParaRPr lang="ru-RU" sz="1500" b="1" dirty="0" smtClean="0">
              <a:solidFill>
                <a:schemeClr val="tx1"/>
              </a:solidFill>
            </a:endParaRPr>
          </a:p>
          <a:p>
            <a:endParaRPr lang="ru-RU" sz="1500" b="1" dirty="0">
              <a:solidFill>
                <a:schemeClr val="tx1"/>
              </a:solidFill>
            </a:endParaRPr>
          </a:p>
          <a:p>
            <a:endParaRPr lang="ru-RU" sz="1500" b="1" dirty="0" smtClean="0">
              <a:solidFill>
                <a:schemeClr val="tx1"/>
              </a:solidFill>
            </a:endParaRPr>
          </a:p>
          <a:p>
            <a:endParaRPr lang="ru-RU" sz="1500" b="1" dirty="0">
              <a:solidFill>
                <a:schemeClr val="tx1"/>
              </a:solidFill>
            </a:endParaRPr>
          </a:p>
          <a:p>
            <a:endParaRPr lang="ru-RU" sz="1500" b="1" dirty="0" smtClean="0">
              <a:solidFill>
                <a:schemeClr val="tx1"/>
              </a:solidFill>
            </a:endParaRPr>
          </a:p>
          <a:p>
            <a:endParaRPr lang="ru-RU" sz="1500" b="1" dirty="0">
              <a:solidFill>
                <a:schemeClr val="tx1"/>
              </a:solidFill>
            </a:endParaRPr>
          </a:p>
          <a:p>
            <a:endParaRPr lang="ru-RU" sz="1500" b="1" dirty="0" smtClean="0">
              <a:solidFill>
                <a:schemeClr val="tx1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975200" y="1546701"/>
            <a:ext cx="5463288" cy="4058621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uk-UA" sz="1500" dirty="0">
              <a:solidFill>
                <a:schemeClr val="tx1"/>
              </a:solidFill>
            </a:endParaRPr>
          </a:p>
        </p:txBody>
      </p:sp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1014231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Визнач </a:t>
            </a:r>
            <a:r>
              <a:rPr lang="ru-RU" sz="2000" b="1" dirty="0" err="1">
                <a:solidFill>
                  <a:schemeClr val="bg1"/>
                </a:solidFill>
              </a:rPr>
              <a:t>рівень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сформованості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власних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навичок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учасника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дорожнього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руху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Доповни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висловлювання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які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характеризують</a:t>
            </a:r>
            <a:r>
              <a:rPr lang="ru-RU" sz="2000" b="1" dirty="0">
                <a:solidFill>
                  <a:schemeClr val="bg1"/>
                </a:solidFill>
              </a:rPr>
              <a:t> тебе як </a:t>
            </a:r>
            <a:r>
              <a:rPr lang="ru-RU" sz="2000" b="1" dirty="0" err="1" smtClean="0">
                <a:solidFill>
                  <a:schemeClr val="bg1"/>
                </a:solidFill>
              </a:rPr>
              <a:t>відповідального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учасника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дорожнього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руху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88" y="4113201"/>
            <a:ext cx="1649174" cy="2659959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52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230720" y="1508760"/>
            <a:ext cx="5603152" cy="409656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500" dirty="0" smtClean="0">
                <a:solidFill>
                  <a:schemeClr val="tx1"/>
                </a:solidFill>
              </a:rPr>
              <a:t>  </a:t>
            </a:r>
            <a:endParaRPr lang="uk-UA" sz="1500" dirty="0">
              <a:solidFill>
                <a:schemeClr val="tx1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286633" y="3080673"/>
            <a:ext cx="2250844" cy="21122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5000" b="1" dirty="0" smtClean="0">
                <a:solidFill>
                  <a:srgbClr val="FF0000"/>
                </a:solidFill>
              </a:rPr>
              <a:t>Я </a:t>
            </a:r>
            <a:endParaRPr lang="uk-UA" sz="150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0720" y="1635004"/>
            <a:ext cx="598285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СВІДОМИЙ ПІШОХІД</a:t>
            </a:r>
          </a:p>
          <a:p>
            <a:r>
              <a:rPr lang="uk-UA" dirty="0"/>
              <a:t>     </a:t>
            </a:r>
            <a:r>
              <a:rPr lang="uk-UA" dirty="0" smtClean="0"/>
              <a:t>              • </a:t>
            </a:r>
            <a:r>
              <a:rPr lang="uk-UA" dirty="0"/>
              <a:t>рухаюся тротуаром, </a:t>
            </a:r>
            <a:endParaRPr lang="uk-UA" dirty="0" smtClean="0"/>
          </a:p>
          <a:p>
            <a:r>
              <a:rPr lang="uk-UA" dirty="0"/>
              <a:t> </a:t>
            </a:r>
            <a:r>
              <a:rPr lang="uk-UA" dirty="0" smtClean="0"/>
              <a:t>           притримуючись …  боку</a:t>
            </a:r>
            <a:endParaRPr lang="uk-UA" dirty="0"/>
          </a:p>
          <a:p>
            <a:r>
              <a:rPr lang="uk-UA" dirty="0" smtClean="0"/>
              <a:t>       • </a:t>
            </a:r>
            <a:r>
              <a:rPr lang="uk-UA" dirty="0"/>
              <a:t>переходжу дорогу тільки …</a:t>
            </a:r>
          </a:p>
          <a:p>
            <a:r>
              <a:rPr lang="ru-RU" dirty="0"/>
              <a:t>   </a:t>
            </a:r>
            <a:r>
              <a:rPr lang="ru-RU" dirty="0" smtClean="0"/>
              <a:t>• </a:t>
            </a:r>
            <a:r>
              <a:rPr lang="ru-RU" dirty="0"/>
              <a:t>перш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переходити</a:t>
            </a:r>
            <a:r>
              <a:rPr lang="ru-RU" dirty="0"/>
              <a:t> дорогу, </a:t>
            </a:r>
            <a:r>
              <a:rPr lang="ru-RU" dirty="0" err="1"/>
              <a:t>дивлюся</a:t>
            </a:r>
            <a:r>
              <a:rPr lang="ru-RU" dirty="0"/>
              <a:t> … , </a:t>
            </a:r>
            <a:r>
              <a:rPr lang="uk-UA" dirty="0"/>
              <a:t>чи не </a:t>
            </a:r>
            <a:r>
              <a:rPr lang="uk-UA" dirty="0" smtClean="0"/>
              <a:t>  </a:t>
            </a:r>
          </a:p>
          <a:p>
            <a:r>
              <a:rPr lang="uk-UA" dirty="0"/>
              <a:t> </a:t>
            </a:r>
            <a:r>
              <a:rPr lang="uk-UA" dirty="0" smtClean="0"/>
              <a:t>наближається </a:t>
            </a:r>
            <a:r>
              <a:rPr lang="uk-UA" dirty="0"/>
              <a:t>автомобіль</a:t>
            </a:r>
          </a:p>
          <a:p>
            <a:r>
              <a:rPr lang="uk-UA" dirty="0" smtClean="0"/>
              <a:t>• </a:t>
            </a:r>
            <a:r>
              <a:rPr lang="uk-UA" dirty="0"/>
              <a:t>якщо дорога регулюється світлофором, </a:t>
            </a:r>
            <a:endParaRPr lang="uk-UA" dirty="0" smtClean="0"/>
          </a:p>
          <a:p>
            <a:r>
              <a:rPr lang="uk-UA" dirty="0" smtClean="0"/>
              <a:t>то переходжу дорогу </a:t>
            </a:r>
            <a:r>
              <a:rPr lang="uk-UA" dirty="0"/>
              <a:t>лише на … </a:t>
            </a:r>
            <a:endParaRPr lang="uk-UA" dirty="0" smtClean="0"/>
          </a:p>
          <a:p>
            <a:r>
              <a:rPr lang="uk-UA" dirty="0" smtClean="0"/>
              <a:t>сигнал </a:t>
            </a:r>
            <a:r>
              <a:rPr lang="uk-UA" dirty="0"/>
              <a:t>світлофора</a:t>
            </a:r>
          </a:p>
          <a:p>
            <a:r>
              <a:rPr lang="uk-UA" dirty="0" smtClean="0"/>
              <a:t>  • </a:t>
            </a:r>
            <a:r>
              <a:rPr lang="uk-UA" dirty="0"/>
              <a:t>якщо до переходу наближається </a:t>
            </a:r>
            <a:endParaRPr lang="uk-UA" dirty="0" smtClean="0"/>
          </a:p>
          <a:p>
            <a:r>
              <a:rPr lang="uk-UA" dirty="0"/>
              <a:t> </a:t>
            </a:r>
            <a:r>
              <a:rPr lang="uk-UA" dirty="0" smtClean="0"/>
              <a:t>      спецтранспорт </a:t>
            </a:r>
            <a:r>
              <a:rPr lang="uk-UA" dirty="0"/>
              <a:t>із </a:t>
            </a:r>
            <a:r>
              <a:rPr lang="uk-UA" dirty="0" smtClean="0"/>
              <a:t>звуковими </a:t>
            </a:r>
          </a:p>
          <a:p>
            <a:r>
              <a:rPr lang="uk-UA" dirty="0" smtClean="0"/>
              <a:t>             сигналами, я …</a:t>
            </a:r>
          </a:p>
          <a:p>
            <a:r>
              <a:rPr lang="ru-RU" dirty="0" smtClean="0"/>
              <a:t>                   • </a:t>
            </a:r>
            <a:r>
              <a:rPr lang="ru-RU" dirty="0"/>
              <a:t>у темну пору </a:t>
            </a:r>
            <a:r>
              <a:rPr lang="ru-RU" dirty="0" err="1"/>
              <a:t>доби</a:t>
            </a:r>
            <a:r>
              <a:rPr lang="ru-RU" dirty="0"/>
              <a:t> на </a:t>
            </a:r>
            <a:r>
              <a:rPr lang="ru-RU" dirty="0" smtClean="0"/>
              <a:t> </a:t>
            </a:r>
            <a:r>
              <a:rPr lang="uk-UA" dirty="0" smtClean="0"/>
              <a:t>моєму </a:t>
            </a:r>
          </a:p>
          <a:p>
            <a:r>
              <a:rPr lang="uk-UA" dirty="0"/>
              <a:t> </a:t>
            </a:r>
            <a:r>
              <a:rPr lang="uk-UA" dirty="0" smtClean="0"/>
              <a:t>                                одязі завжди є </a:t>
            </a:r>
            <a:r>
              <a:rPr lang="uk-UA" dirty="0"/>
              <a:t>…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98580" y="1635004"/>
            <a:ext cx="497104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</a:t>
            </a:r>
            <a:r>
              <a:rPr lang="ru-RU" b="1" dirty="0" smtClean="0"/>
              <a:t>                         СВІДОМИЙ</a:t>
            </a:r>
            <a:endParaRPr lang="ru-RU" b="1" dirty="0"/>
          </a:p>
          <a:p>
            <a:r>
              <a:rPr lang="ru-RU" b="1" dirty="0" smtClean="0"/>
              <a:t>                          ПАСАЖИР</a:t>
            </a:r>
            <a:endParaRPr lang="ru-RU" b="1" dirty="0"/>
          </a:p>
          <a:p>
            <a:r>
              <a:rPr lang="ru-RU" dirty="0"/>
              <a:t>• </a:t>
            </a:r>
            <a:r>
              <a:rPr lang="ru-RU" dirty="0" err="1"/>
              <a:t>чекаю</a:t>
            </a:r>
            <a:r>
              <a:rPr lang="ru-RU" dirty="0"/>
              <a:t> на </a:t>
            </a:r>
            <a:r>
              <a:rPr lang="ru-RU" dirty="0" err="1" smtClean="0"/>
              <a:t>громадський</a:t>
            </a:r>
            <a:r>
              <a:rPr lang="ru-RU" dirty="0" smtClean="0"/>
              <a:t> </a:t>
            </a:r>
            <a:r>
              <a:rPr lang="ru-RU" dirty="0"/>
              <a:t>транспорт на …</a:t>
            </a:r>
          </a:p>
          <a:p>
            <a:r>
              <a:rPr lang="ru-RU" dirty="0"/>
              <a:t>• на </a:t>
            </a:r>
            <a:r>
              <a:rPr lang="ru-RU" dirty="0" err="1"/>
              <a:t>зупинці</a:t>
            </a:r>
            <a:r>
              <a:rPr lang="ru-RU" dirty="0"/>
              <a:t> </a:t>
            </a:r>
            <a:r>
              <a:rPr lang="ru-RU" dirty="0" err="1" smtClean="0"/>
              <a:t>поводжуся</a:t>
            </a:r>
            <a:r>
              <a:rPr lang="ru-RU" dirty="0" smtClean="0"/>
              <a:t> </a:t>
            </a:r>
            <a:r>
              <a:rPr lang="ru-RU" dirty="0"/>
              <a:t>…</a:t>
            </a:r>
          </a:p>
          <a:p>
            <a:r>
              <a:rPr lang="ru-RU" dirty="0"/>
              <a:t>• </a:t>
            </a:r>
            <a:r>
              <a:rPr lang="ru-RU" dirty="0" err="1"/>
              <a:t>заходжу</a:t>
            </a:r>
            <a:r>
              <a:rPr lang="ru-RU" dirty="0"/>
              <a:t> в автобус </a:t>
            </a:r>
            <a:r>
              <a:rPr lang="ru-RU" dirty="0" err="1" smtClean="0"/>
              <a:t>завжди</a:t>
            </a:r>
            <a:r>
              <a:rPr lang="ru-RU" dirty="0" smtClean="0"/>
              <a:t> </a:t>
            </a:r>
            <a:r>
              <a:rPr lang="ru-RU" dirty="0"/>
              <a:t>через … </a:t>
            </a:r>
            <a:r>
              <a:rPr lang="ru-RU" dirty="0" err="1"/>
              <a:t>двері</a:t>
            </a:r>
            <a:endParaRPr lang="ru-RU" dirty="0"/>
          </a:p>
          <a:p>
            <a:r>
              <a:rPr lang="ru-RU" dirty="0" smtClean="0"/>
              <a:t>       • </a:t>
            </a:r>
            <a:r>
              <a:rPr lang="ru-RU" dirty="0"/>
              <a:t>у </a:t>
            </a:r>
            <a:r>
              <a:rPr lang="ru-RU" dirty="0" err="1"/>
              <a:t>транспорті</a:t>
            </a:r>
            <a:r>
              <a:rPr lang="ru-RU" dirty="0"/>
              <a:t> </a:t>
            </a:r>
            <a:r>
              <a:rPr lang="ru-RU" dirty="0" err="1" smtClean="0"/>
              <a:t>завжди</a:t>
            </a:r>
            <a:r>
              <a:rPr lang="ru-RU" dirty="0" smtClean="0"/>
              <a:t> </a:t>
            </a:r>
            <a:r>
              <a:rPr lang="ru-RU" dirty="0" err="1" smtClean="0"/>
              <a:t>тримаюся</a:t>
            </a:r>
            <a:r>
              <a:rPr lang="ru-RU" dirty="0" smtClean="0"/>
              <a:t> </a:t>
            </a:r>
            <a:r>
              <a:rPr lang="ru-RU" dirty="0"/>
              <a:t>за …</a:t>
            </a:r>
          </a:p>
          <a:p>
            <a:r>
              <a:rPr lang="ru-RU" dirty="0" smtClean="0"/>
              <a:t>           • </a:t>
            </a:r>
            <a:r>
              <a:rPr lang="ru-RU" dirty="0"/>
              <a:t>у </a:t>
            </a:r>
            <a:r>
              <a:rPr lang="ru-RU" dirty="0" err="1"/>
              <a:t>громадському</a:t>
            </a:r>
            <a:r>
              <a:rPr lang="ru-RU" dirty="0"/>
              <a:t> </a:t>
            </a:r>
            <a:r>
              <a:rPr lang="ru-RU" dirty="0" err="1" smtClean="0"/>
              <a:t>транспорті</a:t>
            </a:r>
            <a:r>
              <a:rPr lang="ru-RU" dirty="0" smtClean="0"/>
              <a:t> </a:t>
            </a:r>
            <a:r>
              <a:rPr lang="ru-RU" dirty="0" err="1"/>
              <a:t>ніколи</a:t>
            </a:r>
            <a:r>
              <a:rPr lang="ru-RU" dirty="0"/>
              <a:t> не …</a:t>
            </a:r>
          </a:p>
          <a:p>
            <a:r>
              <a:rPr lang="ru-RU" dirty="0" smtClean="0"/>
              <a:t>            • </a:t>
            </a:r>
            <a:r>
              <a:rPr lang="ru-RU" dirty="0" err="1"/>
              <a:t>якщо</a:t>
            </a:r>
            <a:r>
              <a:rPr lang="ru-RU" dirty="0"/>
              <a:t> </a:t>
            </a:r>
            <a:r>
              <a:rPr lang="ru-RU" dirty="0" err="1"/>
              <a:t>мені</a:t>
            </a:r>
            <a:r>
              <a:rPr lang="ru-RU" dirty="0"/>
              <a:t> </a:t>
            </a:r>
            <a:r>
              <a:rPr lang="ru-RU" dirty="0" err="1" smtClean="0"/>
              <a:t>потрібно</a:t>
            </a:r>
            <a:r>
              <a:rPr lang="ru-RU" dirty="0" smtClean="0"/>
              <a:t> перейти </a:t>
            </a:r>
            <a:r>
              <a:rPr lang="ru-RU" dirty="0"/>
              <a:t>на </a:t>
            </a:r>
            <a:r>
              <a:rPr lang="ru-RU" dirty="0" err="1"/>
              <a:t>інший</a:t>
            </a:r>
            <a:r>
              <a:rPr lang="ru-RU" dirty="0"/>
              <a:t> </a:t>
            </a:r>
            <a:r>
              <a:rPr lang="ru-RU" dirty="0" smtClean="0"/>
              <a:t>              </a:t>
            </a:r>
          </a:p>
          <a:p>
            <a:r>
              <a:rPr lang="ru-RU" dirty="0"/>
              <a:t> </a:t>
            </a:r>
            <a:r>
              <a:rPr lang="ru-RU" dirty="0" smtClean="0"/>
              <a:t>             </a:t>
            </a:r>
            <a:r>
              <a:rPr lang="ru-RU" dirty="0" err="1" smtClean="0"/>
              <a:t>бік</a:t>
            </a:r>
            <a:r>
              <a:rPr lang="ru-RU" dirty="0" smtClean="0"/>
              <a:t> </a:t>
            </a:r>
            <a:r>
              <a:rPr lang="ru-RU" dirty="0" err="1" smtClean="0"/>
              <a:t>вулиці</a:t>
            </a:r>
            <a:r>
              <a:rPr lang="ru-RU" dirty="0" smtClean="0"/>
              <a:t> </a:t>
            </a:r>
            <a:r>
              <a:rPr lang="ru-RU" dirty="0" err="1"/>
              <a:t>після</a:t>
            </a:r>
            <a:r>
              <a:rPr lang="ru-RU" dirty="0"/>
              <a:t> </a:t>
            </a:r>
            <a:r>
              <a:rPr lang="ru-RU" dirty="0" err="1" smtClean="0"/>
              <a:t>виходу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/>
              <a:t>транспорту, 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smtClean="0"/>
              <a:t>             я </a:t>
            </a:r>
            <a:r>
              <a:rPr lang="ru-RU" dirty="0"/>
              <a:t>…</a:t>
            </a:r>
            <a:endParaRPr lang="uk-UA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355596" y="5021386"/>
            <a:ext cx="6096000" cy="161582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/>
          </a:p>
          <a:p>
            <a:r>
              <a:rPr lang="ru-RU" b="1" dirty="0"/>
              <a:t>                НАДАЮ ДОПОМОГУ</a:t>
            </a:r>
          </a:p>
          <a:p>
            <a:r>
              <a:rPr lang="ru-RU" dirty="0"/>
              <a:t>     </a:t>
            </a:r>
            <a:r>
              <a:rPr lang="ru-RU" sz="1500" dirty="0"/>
              <a:t>• </a:t>
            </a:r>
            <a:r>
              <a:rPr lang="ru-RU" sz="1500" dirty="0" err="1"/>
              <a:t>самотужки</a:t>
            </a:r>
            <a:endParaRPr lang="ru-RU" sz="1500" dirty="0"/>
          </a:p>
          <a:p>
            <a:r>
              <a:rPr lang="ru-RU" sz="1500" dirty="0"/>
              <a:t>     </a:t>
            </a:r>
            <a:r>
              <a:rPr lang="ru-RU" sz="1500" dirty="0" smtClean="0"/>
              <a:t>  • </a:t>
            </a:r>
            <a:r>
              <a:rPr lang="ru-RU" sz="1500" dirty="0" err="1"/>
              <a:t>звертаюсь</a:t>
            </a:r>
            <a:r>
              <a:rPr lang="ru-RU" sz="1500" dirty="0"/>
              <a:t> по </a:t>
            </a:r>
            <a:r>
              <a:rPr lang="ru-RU" sz="1500" dirty="0" err="1"/>
              <a:t>допомогу</a:t>
            </a:r>
            <a:r>
              <a:rPr lang="ru-RU" sz="1500" dirty="0"/>
              <a:t> до </a:t>
            </a:r>
            <a:r>
              <a:rPr lang="ru-RU" sz="1500" dirty="0" err="1" smtClean="0"/>
              <a:t>дорослих</a:t>
            </a:r>
            <a:endParaRPr lang="ru-RU" sz="1500" dirty="0"/>
          </a:p>
          <a:p>
            <a:r>
              <a:rPr lang="ru-RU" sz="1500" dirty="0"/>
              <a:t>     </a:t>
            </a:r>
            <a:r>
              <a:rPr lang="ru-RU" sz="1500" dirty="0" smtClean="0"/>
              <a:t>      • </a:t>
            </a:r>
            <a:r>
              <a:rPr lang="ru-RU" sz="1500" dirty="0" err="1"/>
              <a:t>самостійно</a:t>
            </a:r>
            <a:r>
              <a:rPr lang="ru-RU" sz="1500" dirty="0"/>
              <a:t> </a:t>
            </a:r>
            <a:r>
              <a:rPr lang="ru-RU" sz="1500" dirty="0" err="1"/>
              <a:t>викликаю</a:t>
            </a:r>
            <a:r>
              <a:rPr lang="ru-RU" sz="1500" dirty="0"/>
              <a:t> </a:t>
            </a:r>
            <a:r>
              <a:rPr lang="ru-RU" sz="1500" dirty="0" err="1"/>
              <a:t>необхідні</a:t>
            </a:r>
            <a:r>
              <a:rPr lang="ru-RU" sz="1500" dirty="0"/>
              <a:t>            </a:t>
            </a:r>
          </a:p>
          <a:p>
            <a:r>
              <a:rPr lang="ru-RU" sz="1500" dirty="0"/>
              <a:t>                 </a:t>
            </a:r>
            <a:r>
              <a:rPr lang="ru-RU" sz="1500" dirty="0" smtClean="0"/>
              <a:t>      </a:t>
            </a:r>
            <a:r>
              <a:rPr lang="ru-RU" sz="1500" dirty="0" err="1" smtClean="0"/>
              <a:t>служби</a:t>
            </a:r>
            <a:r>
              <a:rPr lang="ru-RU" sz="1500" dirty="0" smtClean="0"/>
              <a:t> </a:t>
            </a:r>
            <a:r>
              <a:rPr lang="ru-RU" sz="1500" dirty="0" err="1"/>
              <a:t>порятунку</a:t>
            </a:r>
            <a:endParaRPr lang="uk-UA" sz="1500" dirty="0"/>
          </a:p>
        </p:txBody>
      </p:sp>
    </p:spTree>
    <p:extLst>
      <p:ext uri="{BB962C8B-B14F-4D97-AF65-F5344CB8AC3E}">
        <p14:creationId xmlns:p14="http://schemas.microsoft.com/office/powerpoint/2010/main" val="42552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id="{F35B1DC1-1FB4-485D-B536-AB95778CE417}"/>
              </a:ext>
            </a:extLst>
          </p:cNvPr>
          <p:cNvSpPr/>
          <p:nvPr/>
        </p:nvSpPr>
        <p:spPr>
          <a:xfrm>
            <a:off x="5822576" y="1250576"/>
            <a:ext cx="6064624" cy="537882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rgbClr val="2F3242"/>
                </a:solidFill>
              </a:rPr>
              <a:t>Опрацювати </a:t>
            </a:r>
            <a:r>
              <a:rPr lang="uk-UA" sz="3000" b="1" dirty="0">
                <a:solidFill>
                  <a:srgbClr val="2F3242"/>
                </a:solidFill>
              </a:rPr>
              <a:t>матеріал </a:t>
            </a:r>
            <a:r>
              <a:rPr lang="uk-UA" sz="3000" b="1" dirty="0" smtClean="0">
                <a:solidFill>
                  <a:srgbClr val="2F3242"/>
                </a:solidFill>
              </a:rPr>
              <a:t>ст. 47 -52</a:t>
            </a:r>
            <a:endParaRPr lang="ru-RU" sz="3000" b="1" dirty="0">
              <a:solidFill>
                <a:srgbClr val="2F3242"/>
              </a:solidFill>
            </a:endParaRPr>
          </a:p>
          <a:p>
            <a:pPr algn="ctr"/>
            <a:endParaRPr lang="uk-UA" sz="3000" i="1" dirty="0">
              <a:solidFill>
                <a:srgbClr val="2F3242"/>
              </a:solidFill>
            </a:endParaRPr>
          </a:p>
          <a:p>
            <a:pPr algn="ctr"/>
            <a:r>
              <a:rPr lang="uk-UA" sz="3000" i="1" dirty="0">
                <a:solidFill>
                  <a:srgbClr val="2F3242"/>
                </a:solidFill>
              </a:rPr>
              <a:t>Короткий запис в щоденник</a:t>
            </a:r>
          </a:p>
          <a:p>
            <a:pPr algn="ctr"/>
            <a:r>
              <a:rPr lang="uk-UA" sz="3000" dirty="0" smtClean="0">
                <a:solidFill>
                  <a:srgbClr val="2F3242"/>
                </a:solidFill>
              </a:rPr>
              <a:t>с.47-52.</a:t>
            </a:r>
            <a:endParaRPr lang="uk-UA" sz="3000" dirty="0">
              <a:solidFill>
                <a:srgbClr val="2F324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Рефлексія.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uk-UA" sz="2000" b="1" dirty="0">
                <a:solidFill>
                  <a:schemeClr val="bg1"/>
                </a:solidFill>
              </a:rPr>
              <a:t>Оберіть відповідну цеглинку </a:t>
            </a:r>
            <a:r>
              <a:rPr lang="en-US" sz="2000" b="1" dirty="0">
                <a:solidFill>
                  <a:schemeClr val="bg1"/>
                </a:solidFill>
              </a:rPr>
              <a:t>LEGO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" name="Дата 1">
            <a:extLst>
              <a:ext uri="{FF2B5EF4-FFF2-40B4-BE49-F238E27FC236}">
                <a16:creationId xmlns:a16="http://schemas.microsoft.com/office/drawing/2014/main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763" y="1316565"/>
            <a:ext cx="3435637" cy="2576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344" y="4096709"/>
            <a:ext cx="3445165" cy="25838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4" y="4096711"/>
            <a:ext cx="3445163" cy="25838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64" y="1316565"/>
            <a:ext cx="3438508" cy="257888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154" y="1405059"/>
            <a:ext cx="3438508" cy="25788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142" y="4101702"/>
            <a:ext cx="3438508" cy="25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6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Скачать - Большой смайлик улыбки — стоковая иллюстрация #12221489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398" y1="29688" x2="33398" y2="29688"/>
                        <a14:foregroundMark x1="62012" y1="29199" x2="62012" y2="29199"/>
                        <a14:foregroundMark x1="25488" y1="50586" x2="25488" y2="50586"/>
                        <a14:foregroundMark x1="31641" y1="51855" x2="31641" y2="51855"/>
                        <a14:foregroundMark x1="38770" y1="54688" x2="38770" y2="54688"/>
                        <a14:foregroundMark x1="58691" y1="58496" x2="58691" y2="58496"/>
                        <a14:foregroundMark x1="71973" y1="54395" x2="71973" y2="54395"/>
                        <a14:foregroundMark x1="77539" y1="51660" x2="77539" y2="51660"/>
                        <a14:foregroundMark x1="79883" y1="47266" x2="79883" y2="47266"/>
                        <a14:foregroundMark x1="81152" y1="53125" x2="81152" y2="53125"/>
                        <a14:foregroundMark x1="75488" y1="59766" x2="75488" y2="59766"/>
                        <a14:foregroundMark x1="68066" y1="66699" x2="68066" y2="66699"/>
                        <a14:foregroundMark x1="58691" y1="71289" x2="58691" y2="71289"/>
                        <a14:foregroundMark x1="46973" y1="73340" x2="46973" y2="73340"/>
                        <a14:foregroundMark x1="34473" y1="68945" x2="34473" y2="68945"/>
                        <a14:foregroundMark x1="27832" y1="62598" x2="27832" y2="62598"/>
                        <a14:foregroundMark x1="21973" y1="54395" x2="21973" y2="54395"/>
                        <a14:foregroundMark x1="21680" y1="45996" x2="21680" y2="45996"/>
                        <a14:foregroundMark x1="42383" y1="60840" x2="42383" y2="60840"/>
                        <a14:foregroundMark x1="57422" y1="62598" x2="57422" y2="62598"/>
                        <a14:foregroundMark x1="43848" y1="70801" x2="43848" y2="70801"/>
                        <a14:foregroundMark x1="43066" y1="64941" x2="43066" y2="64941"/>
                        <a14:foregroundMark x1="47168" y1="59082" x2="47168" y2="59082"/>
                        <a14:foregroundMark x1="69922" y1="51367" x2="69922" y2="51367"/>
                        <a14:foregroundMark x1="66797" y1="71582" x2="66797" y2="71582"/>
                        <a14:foregroundMark x1="75000" y1="63672" x2="75000" y2="63672"/>
                        <a14:foregroundMark x1="30078" y1="55957" x2="30078" y2="55957"/>
                        <a14:foregroundMark x1="32129" y1="68262" x2="32129" y2="68262"/>
                        <a14:foregroundMark x1="41602" y1="73535" x2="41602" y2="73535"/>
                        <a14:foregroundMark x1="46973" y1="65137" x2="46973" y2="65137"/>
                        <a14:foregroundMark x1="54590" y1="59766" x2="54590" y2="59766"/>
                        <a14:foregroundMark x1="54590" y1="72559" x2="54590" y2="72559"/>
                        <a14:foregroundMark x1="75488" y1="46777" x2="75488" y2="46777"/>
                        <a14:foregroundMark x1="25293" y1="60840" x2="25293" y2="60840"/>
                        <a14:foregroundMark x1="36230" y1="71777" x2="36230" y2="71777"/>
                        <a14:foregroundMark x1="38770" y1="61035" x2="38770" y2="61035"/>
                        <a14:foregroundMark x1="62793" y1="55469" x2="62793" y2="55469"/>
                        <a14:foregroundMark x1="62500" y1="61328" x2="62500" y2="61328"/>
                        <a14:foregroundMark x1="56152" y1="75391" x2="56152" y2="75391"/>
                        <a14:foregroundMark x1="46387" y1="75586" x2="46387" y2="75586"/>
                        <a14:foregroundMark x1="61230" y1="72070" x2="61230" y2="720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62" y="2679188"/>
            <a:ext cx="3963600" cy="366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Психологічна налаштування на урок. Вправа «Спіймай настрій»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3405316" y="1773591"/>
            <a:ext cx="8468405" cy="3488794"/>
          </a:xfrm>
          <a:prstGeom prst="wedgeRoundRectCallout">
            <a:avLst>
              <a:gd name="adj1" fmla="val -73507"/>
              <a:gd name="adj2" fmla="val -48949"/>
              <a:gd name="adj3" fmla="val 16667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FF00"/>
                </a:solidFill>
              </a:rPr>
              <a:t>Посміхніться одне одному, «зніміть» посмішку зі свого обличчя та «киньте» своєму сусідові. «Спіймайте» посмішку, «прикрасьте» нею своє обличчя. </a:t>
            </a:r>
          </a:p>
        </p:txBody>
      </p:sp>
      <p:pic>
        <p:nvPicPr>
          <p:cNvPr id="17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89" y="2770304"/>
            <a:ext cx="2623263" cy="378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95" y="2770148"/>
            <a:ext cx="3729933" cy="348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762" y="2599238"/>
            <a:ext cx="5384923" cy="382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Прикольные картинки смайлы приветствие | hockeytape.r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14" l="0" r="99701">
                        <a14:foregroundMark x1="56320" y1="27571" x2="56320" y2="27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57"/>
          <a:stretch/>
        </p:blipFill>
        <p:spPr bwMode="auto">
          <a:xfrm>
            <a:off x="3400925" y="2370703"/>
            <a:ext cx="6947971" cy="393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Большие смайлики png на прозрачном фоне - Женский сайт СЖС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93" y="1245634"/>
            <a:ext cx="5619235" cy="504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ая прямоугольная выноска 17"/>
          <p:cNvSpPr/>
          <p:nvPr/>
        </p:nvSpPr>
        <p:spPr>
          <a:xfrm>
            <a:off x="3400925" y="1768199"/>
            <a:ext cx="8472796" cy="3494186"/>
          </a:xfrm>
          <a:prstGeom prst="wedgeRoundRectCallout">
            <a:avLst>
              <a:gd name="adj1" fmla="val -72898"/>
              <a:gd name="adj2" fmla="val -47875"/>
              <a:gd name="adj3" fmla="val 16667"/>
            </a:avLst>
          </a:prstGeom>
          <a:solidFill>
            <a:srgbClr val="1694E9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Тож починаємо працювати у гарному настрої. Будемо: уважні, розумні, організовані, кмітливі. </a:t>
            </a:r>
          </a:p>
          <a:p>
            <a:pPr algn="ctr"/>
            <a:r>
              <a:rPr lang="uk-UA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урок пройшов цікаво, всі берімося до справи!</a:t>
            </a:r>
          </a:p>
        </p:txBody>
      </p:sp>
    </p:spTree>
    <p:extLst>
      <p:ext uri="{BB962C8B-B14F-4D97-AF65-F5344CB8AC3E}">
        <p14:creationId xmlns:p14="http://schemas.microsoft.com/office/powerpoint/2010/main" val="386843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Запам'ятай!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7AD322-B33C-407A-878D-BCD8F27E84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026" y="1600200"/>
            <a:ext cx="2191350" cy="4959626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D4EF735-0A72-41DF-9EC4-188D7C661255}"/>
              </a:ext>
            </a:extLst>
          </p:cNvPr>
          <p:cNvSpPr/>
          <p:nvPr/>
        </p:nvSpPr>
        <p:spPr>
          <a:xfrm>
            <a:off x="173736" y="1510748"/>
            <a:ext cx="8622792" cy="3454444"/>
          </a:xfrm>
          <a:prstGeom prst="roundRect">
            <a:avLst/>
          </a:prstGeom>
          <a:solidFill>
            <a:srgbClr val="F17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500" b="1" dirty="0" smtClean="0">
                <a:solidFill>
                  <a:schemeClr val="bg1"/>
                </a:solidFill>
              </a:rPr>
              <a:t>     У </a:t>
            </a:r>
            <a:r>
              <a:rPr lang="ru-RU" sz="3500" b="1" dirty="0">
                <a:solidFill>
                  <a:schemeClr val="bg1"/>
                </a:solidFill>
              </a:rPr>
              <a:t>Правилах </a:t>
            </a:r>
            <a:r>
              <a:rPr lang="ru-RU" sz="3500" b="1" dirty="0" err="1">
                <a:solidFill>
                  <a:schemeClr val="bg1"/>
                </a:solidFill>
              </a:rPr>
              <a:t>дорожнього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руху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зазначено</a:t>
            </a:r>
            <a:r>
              <a:rPr lang="ru-RU" sz="3500" b="1" dirty="0">
                <a:solidFill>
                  <a:schemeClr val="bg1"/>
                </a:solidFill>
              </a:rPr>
              <a:t>, </a:t>
            </a:r>
            <a:r>
              <a:rPr lang="ru-RU" sz="3500" b="1" dirty="0" err="1">
                <a:solidFill>
                  <a:schemeClr val="bg1"/>
                </a:solidFill>
              </a:rPr>
              <a:t>що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 smtClean="0">
                <a:solidFill>
                  <a:srgbClr val="FFFF00"/>
                </a:solidFill>
              </a:rPr>
              <a:t>дорожньо-транспортна</a:t>
            </a:r>
            <a:r>
              <a:rPr lang="ru-RU" sz="3500" b="1" dirty="0" smtClean="0">
                <a:solidFill>
                  <a:srgbClr val="FFFF00"/>
                </a:solidFill>
              </a:rPr>
              <a:t> </a:t>
            </a:r>
            <a:r>
              <a:rPr lang="ru-RU" sz="3500" b="1" dirty="0" err="1" smtClean="0">
                <a:solidFill>
                  <a:srgbClr val="FFFF00"/>
                </a:solidFill>
              </a:rPr>
              <a:t>пригода</a:t>
            </a:r>
            <a:r>
              <a:rPr lang="ru-RU" sz="3500" b="1" dirty="0" smtClean="0">
                <a:solidFill>
                  <a:srgbClr val="FFFF00"/>
                </a:solidFill>
              </a:rPr>
              <a:t> (ДТП) </a:t>
            </a:r>
            <a:r>
              <a:rPr lang="ru-RU" sz="3500" b="1" dirty="0">
                <a:solidFill>
                  <a:schemeClr val="bg1"/>
                </a:solidFill>
              </a:rPr>
              <a:t>— </a:t>
            </a:r>
            <a:r>
              <a:rPr lang="ru-RU" sz="3500" b="1" dirty="0" err="1">
                <a:solidFill>
                  <a:schemeClr val="bg1"/>
                </a:solidFill>
              </a:rPr>
              <a:t>це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подія</a:t>
            </a:r>
            <a:r>
              <a:rPr lang="ru-RU" sz="3500" b="1" dirty="0">
                <a:solidFill>
                  <a:schemeClr val="bg1"/>
                </a:solidFill>
              </a:rPr>
              <a:t>, </a:t>
            </a:r>
            <a:r>
              <a:rPr lang="ru-RU" sz="3500" b="1" dirty="0" err="1">
                <a:solidFill>
                  <a:schemeClr val="bg1"/>
                </a:solidFill>
              </a:rPr>
              <a:t>що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сталася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під</a:t>
            </a:r>
            <a:r>
              <a:rPr lang="ru-RU" sz="3500" b="1" dirty="0">
                <a:solidFill>
                  <a:schemeClr val="bg1"/>
                </a:solidFill>
              </a:rPr>
              <a:t> час </a:t>
            </a:r>
            <a:r>
              <a:rPr lang="ru-RU" sz="3500" b="1" dirty="0" err="1">
                <a:solidFill>
                  <a:schemeClr val="bg1"/>
                </a:solidFill>
              </a:rPr>
              <a:t>руху</a:t>
            </a:r>
            <a:r>
              <a:rPr lang="ru-RU" sz="3500" b="1" dirty="0">
                <a:solidFill>
                  <a:schemeClr val="bg1"/>
                </a:solidFill>
              </a:rPr>
              <a:t> транспортного </a:t>
            </a:r>
            <a:r>
              <a:rPr lang="ru-RU" sz="3500" b="1" dirty="0" err="1" smtClean="0">
                <a:solidFill>
                  <a:schemeClr val="bg1"/>
                </a:solidFill>
              </a:rPr>
              <a:t>засобу</a:t>
            </a:r>
            <a:r>
              <a:rPr lang="ru-RU" sz="3500" b="1" dirty="0" smtClean="0">
                <a:solidFill>
                  <a:schemeClr val="bg1"/>
                </a:solidFill>
              </a:rPr>
              <a:t> </a:t>
            </a:r>
            <a:r>
              <a:rPr lang="ru-RU" sz="3500" b="1" dirty="0">
                <a:solidFill>
                  <a:schemeClr val="bg1"/>
                </a:solidFill>
              </a:rPr>
              <a:t>й </a:t>
            </a:r>
            <a:r>
              <a:rPr lang="ru-RU" sz="3500" b="1" dirty="0" err="1">
                <a:solidFill>
                  <a:schemeClr val="bg1"/>
                </a:solidFill>
              </a:rPr>
              <a:t>унаслідок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якої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загинули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або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поранені</a:t>
            </a:r>
            <a:r>
              <a:rPr lang="ru-RU" sz="3500" b="1" dirty="0">
                <a:solidFill>
                  <a:schemeClr val="bg1"/>
                </a:solidFill>
              </a:rPr>
              <a:t> люди чи </a:t>
            </a:r>
            <a:r>
              <a:rPr lang="ru-RU" sz="3500" b="1" dirty="0" err="1">
                <a:solidFill>
                  <a:schemeClr val="bg1"/>
                </a:solidFill>
              </a:rPr>
              <a:t>завдані</a:t>
            </a:r>
            <a:r>
              <a:rPr lang="ru-RU" sz="3500" b="1" dirty="0">
                <a:solidFill>
                  <a:schemeClr val="bg1"/>
                </a:solidFill>
              </a:rPr>
              <a:t> </a:t>
            </a:r>
            <a:r>
              <a:rPr lang="ru-RU" sz="3500" b="1" dirty="0" err="1" smtClean="0">
                <a:solidFill>
                  <a:schemeClr val="bg1"/>
                </a:solidFill>
              </a:rPr>
              <a:t>матеріальні</a:t>
            </a:r>
            <a:r>
              <a:rPr lang="ru-RU" sz="3500" b="1" dirty="0" smtClean="0">
                <a:solidFill>
                  <a:schemeClr val="bg1"/>
                </a:solidFill>
              </a:rPr>
              <a:t> </a:t>
            </a:r>
            <a:r>
              <a:rPr lang="ru-RU" sz="3500" b="1" dirty="0" err="1">
                <a:solidFill>
                  <a:schemeClr val="bg1"/>
                </a:solidFill>
              </a:rPr>
              <a:t>збитки</a:t>
            </a:r>
            <a:r>
              <a:rPr lang="ru-RU" sz="3500" b="1" dirty="0">
                <a:solidFill>
                  <a:schemeClr val="bg1"/>
                </a:solidFill>
              </a:rPr>
              <a:t>.</a:t>
            </a:r>
            <a:endParaRPr lang="uk-UA" sz="35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47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772127" y="3573190"/>
            <a:ext cx="3463881" cy="451028"/>
          </a:xfrm>
          <a:prstGeom prst="flowChartProcess">
            <a:avLst/>
          </a:prstGeom>
          <a:solidFill>
            <a:schemeClr val="hlink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algn="ctr" eaLnBrk="1" hangingPunct="1"/>
            <a:r>
              <a:rPr lang="uk-UA" altLang="uk-UA" sz="2800" b="1" dirty="0"/>
              <a:t>Зіткнення</a:t>
            </a:r>
          </a:p>
        </p:txBody>
      </p:sp>
      <p:sp>
        <p:nvSpPr>
          <p:cNvPr id="20484" name="AutoShape 3"/>
          <p:cNvSpPr>
            <a:spLocks noChangeArrowheads="1"/>
          </p:cNvSpPr>
          <p:nvPr/>
        </p:nvSpPr>
        <p:spPr bwMode="auto">
          <a:xfrm>
            <a:off x="7691907" y="5798801"/>
            <a:ext cx="3886200" cy="762000"/>
          </a:xfrm>
          <a:prstGeom prst="flowChartProcess">
            <a:avLst/>
          </a:prstGeom>
          <a:solidFill>
            <a:schemeClr val="hlink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algn="ctr" eaLnBrk="1" hangingPunct="1"/>
            <a:r>
              <a:rPr lang="uk-UA" altLang="uk-UA" sz="2400" b="1" dirty="0" smtClean="0"/>
              <a:t>Наїзд</a:t>
            </a:r>
            <a:endParaRPr lang="uk-UA" altLang="uk-UA" sz="2400" b="1" dirty="0"/>
          </a:p>
        </p:txBody>
      </p:sp>
      <p:sp>
        <p:nvSpPr>
          <p:cNvPr id="20486" name="AutoShape 5"/>
          <p:cNvSpPr>
            <a:spLocks noChangeArrowheads="1"/>
          </p:cNvSpPr>
          <p:nvPr/>
        </p:nvSpPr>
        <p:spPr bwMode="auto">
          <a:xfrm>
            <a:off x="4133512" y="4938291"/>
            <a:ext cx="3735480" cy="580361"/>
          </a:xfrm>
          <a:prstGeom prst="flowChartProcess">
            <a:avLst/>
          </a:prstGeom>
          <a:solidFill>
            <a:schemeClr val="hlink"/>
          </a:solidFill>
          <a:ln w="9360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algn="ctr" eaLnBrk="1" hangingPunct="1"/>
            <a:r>
              <a:rPr lang="uk-UA" altLang="uk-UA" sz="2400" b="1" dirty="0"/>
              <a:t>Перекидання</a:t>
            </a:r>
          </a:p>
        </p:txBody>
      </p:sp>
      <p:sp>
        <p:nvSpPr>
          <p:cNvPr id="20488" name="AutoShape 7"/>
          <p:cNvSpPr>
            <a:spLocks noChangeArrowheads="1"/>
          </p:cNvSpPr>
          <p:nvPr/>
        </p:nvSpPr>
        <p:spPr bwMode="auto">
          <a:xfrm>
            <a:off x="4236009" y="556862"/>
            <a:ext cx="7342098" cy="763610"/>
          </a:xfrm>
          <a:prstGeom prst="flowChartProcess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90000" tIns="46800" rIns="90000" bIns="46800" anchor="ctr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cs typeface="Arial Unicode MS" charset="0"/>
              </a:defRPr>
            </a:lvl9pPr>
          </a:lstStyle>
          <a:p>
            <a:pPr algn="ctr" eaLnBrk="1" hangingPunct="1"/>
            <a:r>
              <a:rPr lang="uk-UA" altLang="uk-UA" sz="4800" b="1" dirty="0">
                <a:solidFill>
                  <a:srgbClr val="C00000"/>
                </a:solidFill>
              </a:rPr>
              <a:t>Види ДТП</a:t>
            </a:r>
          </a:p>
        </p:txBody>
      </p:sp>
      <p:pic>
        <p:nvPicPr>
          <p:cNvPr id="4098" name="Picture 2" descr="ДТП на Рівненщині: після зіткнення ВАЗа й іномарки четверо людей травмовані  | ОГ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28" y="1320472"/>
            <a:ext cx="3463881" cy="225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3512" y="2459865"/>
            <a:ext cx="3735480" cy="24784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1907" y="3386877"/>
            <a:ext cx="3886200" cy="245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09165"/>
      </p:ext>
    </p:extLst>
  </p:cSld>
  <p:clrMapOvr>
    <a:masterClrMapping/>
  </p:clrMapOvr>
  <p:transition>
    <p:push/>
  </p:transition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title"/>
          </p:nvPr>
        </p:nvSpPr>
        <p:spPr>
          <a:xfrm>
            <a:off x="4131972" y="638399"/>
            <a:ext cx="5475667" cy="912813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 anchor="ctr">
            <a:norm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uk-UA" b="1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Наслідки ДТП:</a:t>
            </a: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57400" y="2133601"/>
            <a:ext cx="8229600" cy="453072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90000" tIns="46800" rIns="90000" bIns="46800" rtlCol="0">
            <a:normAutofit/>
          </a:bodyPr>
          <a:lstStyle/>
          <a:p>
            <a:pPr marL="341313" indent="-341313">
              <a:spcBef>
                <a:spcPts val="1100"/>
              </a:spcBef>
              <a:buClr>
                <a:srgbClr val="86D1EC"/>
              </a:buClr>
              <a:buBlip>
                <a:blip r:embed="rId3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uk-UA" sz="4400" b="1" dirty="0"/>
              <a:t>травмування людей;</a:t>
            </a:r>
          </a:p>
          <a:p>
            <a:pPr marL="341313" indent="-341313">
              <a:spcBef>
                <a:spcPts val="1100"/>
              </a:spcBef>
              <a:buClr>
                <a:srgbClr val="86D1EC"/>
              </a:buClr>
              <a:buBlip>
                <a:blip r:embed="rId3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uk-UA" sz="4400" b="1" dirty="0"/>
              <a:t>розбитий автотранспорт;</a:t>
            </a:r>
          </a:p>
          <a:p>
            <a:pPr marL="341313" indent="-341313">
              <a:spcBef>
                <a:spcPts val="1100"/>
              </a:spcBef>
              <a:buClr>
                <a:srgbClr val="86D1EC"/>
              </a:buClr>
              <a:buBlip>
                <a:blip r:embed="rId3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uk-UA" sz="4400" b="1" dirty="0"/>
              <a:t>психологічні травми;</a:t>
            </a:r>
          </a:p>
          <a:p>
            <a:pPr marL="341313" indent="-341313">
              <a:spcBef>
                <a:spcPts val="1100"/>
              </a:spcBef>
              <a:buClr>
                <a:srgbClr val="86D1EC"/>
              </a:buClr>
              <a:buBlip>
                <a:blip r:embed="rId3"/>
              </a:buBlip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uk-UA" sz="4400" b="1" dirty="0"/>
              <a:t>загибель людей.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657" y="3837904"/>
            <a:ext cx="3771683" cy="256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67134"/>
      </p:ext>
    </p:extLst>
  </p:cSld>
  <p:clrMapOvr>
    <a:masterClrMapping/>
  </p:clrMapOvr>
  <p:transition advTm="7168"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8504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Розглянь малюнки. На яких із них зображено ситуації, що можуть спричинити ДТП? Чи можна уникнути ДТП на дорогах? Як саме?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080" y="4889790"/>
            <a:ext cx="1088319" cy="1755354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47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730" t="14053" r="3857" b="10908"/>
          <a:stretch/>
        </p:blipFill>
        <p:spPr>
          <a:xfrm>
            <a:off x="829955" y="1329266"/>
            <a:ext cx="4531524" cy="229322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862" t="6153" r="2966" b="4783"/>
          <a:stretch/>
        </p:blipFill>
        <p:spPr>
          <a:xfrm>
            <a:off x="6637473" y="1329266"/>
            <a:ext cx="3539799" cy="2293225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3415" t="5580" r="5824" b="7074"/>
          <a:stretch/>
        </p:blipFill>
        <p:spPr>
          <a:xfrm>
            <a:off x="1688299" y="3957022"/>
            <a:ext cx="3673180" cy="2526074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3321" t="10417" r="3855" b="7776"/>
          <a:stretch/>
        </p:blipFill>
        <p:spPr>
          <a:xfrm>
            <a:off x="5862574" y="3957022"/>
            <a:ext cx="3780962" cy="2526074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0427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02.11.2022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6" name="Гімнастика для очей №3">
            <a:hlinkClick r:id="" action="ppaction://media"/>
            <a:extLst>
              <a:ext uri="{FF2B5EF4-FFF2-40B4-BE49-F238E27FC236}">
                <a16:creationId xmlns:a16="http://schemas.microsoft.com/office/drawing/2014/main" id="{AE698C23-FA07-4F72-8703-4A3820C09B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9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5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09114" y="365125"/>
            <a:ext cx="7644685" cy="1325563"/>
          </a:xfrm>
          <a:extLst/>
        </p:spPr>
        <p:txBody>
          <a:bodyPr>
            <a:normAutofit/>
          </a:bodyPr>
          <a:lstStyle/>
          <a:p>
            <a:pPr algn="ctr">
              <a:defRPr/>
            </a:pPr>
            <a:r>
              <a:rPr lang="uk-UA" b="1" dirty="0" smtClean="0">
                <a:solidFill>
                  <a:srgbClr val="FF0000"/>
                </a:solidFill>
              </a:rPr>
              <a:t>Засоби безпеки в громадському транспорті</a:t>
            </a:r>
            <a:endParaRPr lang="uk-UA" b="1" dirty="0">
              <a:solidFill>
                <a:srgbClr val="FF0000"/>
              </a:solidFill>
            </a:endParaRPr>
          </a:p>
        </p:txBody>
      </p:sp>
      <p:pic>
        <p:nvPicPr>
          <p:cNvPr id="2662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9" y="2060575"/>
            <a:ext cx="6594475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85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6932</TotalTime>
  <Words>854</Words>
  <Application>Microsoft Office PowerPoint</Application>
  <PresentationFormat>Широкоэкранный</PresentationFormat>
  <Paragraphs>173</Paragraphs>
  <Slides>24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Arial Unicode MS</vt:lpstr>
      <vt:lpstr>Calibri</vt:lpstr>
      <vt:lpstr>Calibri Light</vt:lpstr>
      <vt:lpstr>Monotype Corsiva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Наслідки ДТП:</vt:lpstr>
      <vt:lpstr>Презентация PowerPoint</vt:lpstr>
      <vt:lpstr>Презентация PowerPoint</vt:lpstr>
      <vt:lpstr>Засоби безпеки в громадському транспорті</vt:lpstr>
      <vt:lpstr>Презентация PowerPoint</vt:lpstr>
      <vt:lpstr>Презентация PowerPoint</vt:lpstr>
      <vt:lpstr>Ситуаційна задача:</vt:lpstr>
      <vt:lpstr>Презентация PowerPoint</vt:lpstr>
      <vt:lpstr>Презентация PowerPoint</vt:lpstr>
      <vt:lpstr>При лобовому зіткненні: нагни голову, обхопи її руками, уприся ліктями в переднє сидіння</vt:lpstr>
      <vt:lpstr>У разі удару ззаду треба встигнути зісковзнути вниз, опертися головою в спинку свого сидіння, а ногами – в переднє сидіння </vt:lpstr>
      <vt:lpstr>При боковому зіткненні: ногами упрись у підлогу, а руками міцно тримайся за переднє сидіння, сховавши між ними голову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admin</cp:lastModifiedBy>
  <cp:revision>2013</cp:revision>
  <dcterms:created xsi:type="dcterms:W3CDTF">2018-01-05T16:38:53Z</dcterms:created>
  <dcterms:modified xsi:type="dcterms:W3CDTF">2022-11-02T17:25:10Z</dcterms:modified>
</cp:coreProperties>
</file>