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738" r:id="rId2"/>
    <p:sldId id="1808" r:id="rId3"/>
    <p:sldId id="1809" r:id="rId4"/>
    <p:sldId id="1821" r:id="rId5"/>
    <p:sldId id="1824" r:id="rId6"/>
    <p:sldId id="1822" r:id="rId7"/>
    <p:sldId id="1823" r:id="rId8"/>
    <p:sldId id="1813" r:id="rId9"/>
    <p:sldId id="1825" r:id="rId10"/>
    <p:sldId id="1826" r:id="rId11"/>
    <p:sldId id="1834" r:id="rId12"/>
    <p:sldId id="1835" r:id="rId13"/>
    <p:sldId id="1827" r:id="rId14"/>
    <p:sldId id="1836" r:id="rId15"/>
    <p:sldId id="1828" r:id="rId16"/>
    <p:sldId id="1829" r:id="rId17"/>
    <p:sldId id="1838" r:id="rId18"/>
    <p:sldId id="1810" r:id="rId19"/>
    <p:sldId id="1840" r:id="rId20"/>
    <p:sldId id="1830" r:id="rId21"/>
    <p:sldId id="1831" r:id="rId22"/>
    <p:sldId id="1832" r:id="rId23"/>
    <p:sldId id="1833" r:id="rId24"/>
    <p:sldId id="1837" r:id="rId25"/>
    <p:sldId id="1798" r:id="rId26"/>
    <p:sldId id="1814" r:id="rId27"/>
    <p:sldId id="1839" r:id="rId28"/>
    <p:sldId id="1007" r:id="rId29"/>
    <p:sldId id="181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35110"/>
    <a:srgbClr val="D3514F"/>
    <a:srgbClr val="FF4747"/>
    <a:srgbClr val="F1059D"/>
    <a:srgbClr val="F17D66"/>
    <a:srgbClr val="2F3242"/>
    <a:srgbClr val="92193A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26D62-0A69-489C-AD8A-DBBB454FE6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1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41F5A-B942-463D-BFFB-A6C0BF2A95D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9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F5CA3-AACC-4614-BF69-00E689DA5E5C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0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57DF8-A1C4-4191-9BCE-6255C9741248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6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B527B-8C9A-436C-98CD-9931061FA41E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0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2E25-D864-431C-9803-DC1DF816B3B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0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3D5AF-C886-45A1-B5DC-5A526CB61C15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7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2A21-8E22-4A57-9D96-C14531AB52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BF2D6-4F70-474E-8189-F1C29A9FD44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№</a:t>
            </a:r>
            <a:r>
              <a:rPr lang="uk-UA" sz="4800" b="1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 13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0619" y="4922255"/>
            <a:ext cx="90988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>
                <a:solidFill>
                  <a:srgbClr val="2F3242"/>
                </a:solidFill>
              </a:rPr>
              <a:t>Дорожній </a:t>
            </a:r>
            <a:r>
              <a:rPr lang="ru-RU" sz="5500" b="1" dirty="0" err="1">
                <a:solidFill>
                  <a:srgbClr val="2F3242"/>
                </a:solidFill>
              </a:rPr>
              <a:t>рух</a:t>
            </a:r>
            <a:r>
              <a:rPr lang="ru-RU" sz="5500" b="1" dirty="0">
                <a:solidFill>
                  <a:srgbClr val="2F3242"/>
                </a:solidFill>
              </a:rPr>
              <a:t> та </a:t>
            </a:r>
            <a:r>
              <a:rPr lang="ru-RU" sz="5500" b="1" dirty="0" err="1">
                <a:solidFill>
                  <a:srgbClr val="2F3242"/>
                </a:solidFill>
              </a:rPr>
              <a:t>безпека</a:t>
            </a:r>
            <a:r>
              <a:rPr lang="ru-RU" sz="5500" b="1" dirty="0">
                <a:solidFill>
                  <a:srgbClr val="2F3242"/>
                </a:solidFill>
              </a:rPr>
              <a:t>.     Я </a:t>
            </a:r>
            <a:r>
              <a:rPr lang="ru-RU" sz="5500" b="1" dirty="0" err="1" smtClean="0">
                <a:solidFill>
                  <a:srgbClr val="2F3242"/>
                </a:solidFill>
              </a:rPr>
              <a:t>пішохід</a:t>
            </a:r>
            <a:endParaRPr lang="ru-RU" sz="5500" b="1" dirty="0">
              <a:solidFill>
                <a:srgbClr val="2F324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95" y="219101"/>
            <a:ext cx="3778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Здоров'я, безпека та добробут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white"/>
                </a:solidFill>
                <a:latin typeface="Calibri" panose="020F0502020204030204"/>
              </a:rPr>
              <a:t>5 клас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48" y="320040"/>
            <a:ext cx="7136384" cy="4014216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576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орисні поради від поліції: що таке флікер, як його виготовити та де краще  розміщувати на одягу дитини -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290" y="1262130"/>
            <a:ext cx="9009362" cy="548640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773630" y="403762"/>
            <a:ext cx="8135201" cy="6828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cap="all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Засоби</a:t>
            </a:r>
            <a:r>
              <a:rPr lang="ru-RU" b="1" cap="all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cap="all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безпеки</a:t>
            </a:r>
            <a:r>
              <a:rPr lang="ru-RU" b="1" cap="all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cap="all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пішохода</a:t>
            </a:r>
            <a:endParaRPr lang="ru-RU" b="1" cap="all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89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 descr="Зображення, що містить конструктор, іграшка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700B0F4F-AF29-44F2-8594-7D2602D4A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615" y="1287887"/>
            <a:ext cx="10296658" cy="5198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8656A-3D22-40D0-AEDB-99A3714FDD40}"/>
              </a:ext>
            </a:extLst>
          </p:cNvPr>
          <p:cNvSpPr txBox="1"/>
          <p:nvPr/>
        </p:nvSpPr>
        <p:spPr>
          <a:xfrm>
            <a:off x="3966693" y="725510"/>
            <a:ext cx="5751090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4400" b="1" dirty="0">
                <a:solidFill>
                  <a:srgbClr val="C00000"/>
                </a:solidFill>
                <a:latin typeface="Times New Roman"/>
                <a:cs typeface="Times New Roman"/>
              </a:rPr>
              <a:t>Помічники пішохода</a:t>
            </a:r>
            <a:endParaRPr lang="uk-UA" sz="4400" b="1" dirty="0">
              <a:solidFill>
                <a:srgbClr val="C00000"/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7368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 descr="Зображення, що містить підлога, надворі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6DF578BC-5DE1-41BC-80FE-58BD9D6AB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862526"/>
            <a:ext cx="11848563" cy="48473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5410" y="231310"/>
            <a:ext cx="83416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Світлофор</a:t>
            </a:r>
            <a:r>
              <a:rPr lang="uk-UA" sz="2400" b="1" dirty="0" smtClean="0">
                <a:solidFill>
                  <a:srgbClr val="FF0000"/>
                </a:solidFill>
              </a:rPr>
              <a:t> – </a:t>
            </a:r>
            <a:r>
              <a:rPr lang="uk-UA" sz="2400" b="1" dirty="0" smtClean="0"/>
              <a:t>сигнальний електричний пристрій, ліхтар з червоними, зеленими і жовтими вікнами для регулювання руху на перехрестях, майданах і пішохідних переходах, для сигналізації на залізничних переїздах.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67535" y="2251880"/>
            <a:ext cx="333005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Види світлофорів: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0722" name="Picture 2" descr="ÐÐ°ÑÑÐ¸Ð½ÐºÐ¸ Ð¿Ð¾ Ð·Ð°Ð¿ÑÐ¾ÑÑ ÑÑÐ°Ð½ÑÐ¿Ð¾ÑÑÐ½ÑÐ¹ ÑÐ²ÐµÑÐ¾ÑÐ¾Ñ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195" y="3357348"/>
            <a:ext cx="3193576" cy="3352545"/>
          </a:xfrm>
          <a:prstGeom prst="rect">
            <a:avLst/>
          </a:prstGeom>
          <a:noFill/>
        </p:spPr>
      </p:pic>
      <p:pic>
        <p:nvPicPr>
          <p:cNvPr id="30724" name="Picture 4" descr="ÐÐ°ÑÑÐ¸Ð½ÐºÐ¸ Ð¿Ð¾ Ð·Ð°Ð¿ÑÐ¾ÑÑ Ð¿ÑÑÐ¾ÑÑÐ´Ð½Ð¸Ð¹ ÑÐ²ÑÑÐ»Ð¾ÑÐ¾Ñ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4620" y="3343701"/>
            <a:ext cx="3429000" cy="3418454"/>
          </a:xfrm>
          <a:prstGeom prst="rect">
            <a:avLst/>
          </a:prstGeom>
          <a:noFill/>
        </p:spPr>
      </p:pic>
      <p:pic>
        <p:nvPicPr>
          <p:cNvPr id="30726" name="Picture 6" descr="ÐÐ°ÑÑÐ¸Ð½ÐºÐ¸ Ð¿Ð¾ Ð·Ð°Ð¿ÑÐ¾ÑÑ Ð·Ð°Ð»ÑÐ·Ð½Ð¸ÑÐ½Ð¸Ð¹  ÑÐ²ÑÑÐ»Ð¾ÑÐ¾Ñ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75510" y="3302759"/>
            <a:ext cx="2961565" cy="34071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32512" y="2852382"/>
            <a:ext cx="2197289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транспортний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74774" y="2827361"/>
            <a:ext cx="2197289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пішохідний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187216" y="2772771"/>
            <a:ext cx="2197289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залізничний</a:t>
            </a:r>
            <a:endParaRPr lang="ru-RU" sz="2400" b="1" dirty="0"/>
          </a:p>
        </p:txBody>
      </p:sp>
      <p:pic>
        <p:nvPicPr>
          <p:cNvPr id="3072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0" y="0"/>
            <a:ext cx="1596788" cy="2497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132790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2836" y="403860"/>
            <a:ext cx="8229600" cy="582594"/>
          </a:xfrm>
        </p:spPr>
        <p:txBody>
          <a:bodyPr>
            <a:normAutofit fontScale="90000"/>
          </a:bodyPr>
          <a:lstStyle/>
          <a:p>
            <a:pPr marL="65405">
              <a:lnSpc>
                <a:spcPct val="115000"/>
              </a:lnSpc>
            </a:pP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Види пішохідних переходів</a:t>
            </a:r>
            <a:endParaRPr lang="uk-UA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881158" y="1254388"/>
            <a:ext cx="864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ідземні                     Наземні                         Надземні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Користуйся підземним та надземним переходами - Дошкільний навчальний заклад (ясла-садок) № 416 Харківської міської рад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36" y="1717493"/>
            <a:ext cx="3220636" cy="2199671"/>
          </a:xfrm>
          <a:prstGeom prst="rect">
            <a:avLst/>
          </a:prstGeom>
          <a:noFill/>
        </p:spPr>
      </p:pic>
      <p:pic>
        <p:nvPicPr>
          <p:cNvPr id="21510" name="Picture 6" descr="20 дитячих віршів про правила дорожнього руху, світлофор, підземний перехі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64" y="1717493"/>
            <a:ext cx="2926209" cy="2199671"/>
          </a:xfrm>
          <a:prstGeom prst="rect">
            <a:avLst/>
          </a:prstGeom>
          <a:noFill/>
        </p:spPr>
      </p:pic>
      <p:pic>
        <p:nvPicPr>
          <p:cNvPr id="21512" name="Picture 8" descr="Безпека дорожнього руху картинки для діте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8794" y="1687131"/>
            <a:ext cx="3045504" cy="2230033"/>
          </a:xfrm>
          <a:prstGeom prst="rect">
            <a:avLst/>
          </a:prstGeom>
          <a:noFill/>
        </p:spPr>
      </p:pic>
      <p:pic>
        <p:nvPicPr>
          <p:cNvPr id="21514" name="Picture 10" descr="Урок &quot;Складові дороги. Безпечний перехід проїжджої частини дороги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4061" y="4671826"/>
            <a:ext cx="2926209" cy="2086377"/>
          </a:xfrm>
          <a:prstGeom prst="rect">
            <a:avLst/>
          </a:prstGeom>
          <a:noFill/>
        </p:spPr>
      </p:pic>
      <p:pic>
        <p:nvPicPr>
          <p:cNvPr id="21516" name="Picture 12" descr="Пішохідні переход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49295" y="4632118"/>
            <a:ext cx="3143145" cy="2086377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881158" y="4063662"/>
            <a:ext cx="9543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Регульовані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Нерегульовані</a:t>
            </a:r>
            <a:endParaRPr lang="uk-UA" sz="2400" dirty="0"/>
          </a:p>
        </p:txBody>
      </p:sp>
      <p:pic>
        <p:nvPicPr>
          <p:cNvPr id="21518" name="Picture 14" descr="регулювальни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549" y="4671827"/>
            <a:ext cx="3536565" cy="2086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2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5" descr="Зображення, що містить підлога, надворі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6DF578BC-5DE1-41BC-80FE-58BD9D6AB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1313645"/>
            <a:ext cx="11668259" cy="5383369"/>
          </a:xfrm>
          <a:prstGeom prst="rect">
            <a:avLst/>
          </a:prstGeom>
        </p:spPr>
      </p:pic>
      <p:pic>
        <p:nvPicPr>
          <p:cNvPr id="5" name="Рисунок 5" descr="Зображення, що містить іграшка, конструктор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7DD8B92F-CCA6-44DA-9A9A-3615B17CF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7" r="7429" b="-2"/>
          <a:stretch/>
        </p:blipFill>
        <p:spPr>
          <a:xfrm>
            <a:off x="6544257" y="1313645"/>
            <a:ext cx="5536126" cy="538337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47B562B5-7FCA-4B44-B8ED-47B1C84CE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214" y="2631061"/>
            <a:ext cx="3827172" cy="25194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809E31-15BB-4B3C-9BB0-79506E2AF13A}"/>
              </a:ext>
            </a:extLst>
          </p:cNvPr>
          <p:cNvSpPr txBox="1"/>
          <p:nvPr/>
        </p:nvSpPr>
        <p:spPr>
          <a:xfrm>
            <a:off x="716925" y="1710743"/>
            <a:ext cx="5286777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800" b="1" dirty="0">
                <a:latin typeface="Times New Roman"/>
                <a:cs typeface="Calibri"/>
              </a:rPr>
              <a:t>Знак підземного переходу</a:t>
            </a:r>
            <a:r>
              <a:rPr lang="uk-UA" sz="2800" dirty="0">
                <a:latin typeface="Times New Roman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1170725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650" y="417514"/>
            <a:ext cx="5214974" cy="6540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Дорожня розмітка</a:t>
            </a:r>
            <a:endParaRPr lang="uk-UA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6396" y="1099903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Дорожня розмітка є найпростішим та ефективним засобом організації дорожнього руху. Розмітка являє собою лінії, написи та інші позначення, що наносяться на проїзну частину, бордюри та елементи дорожніх споруд.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Розділ 34. Дорожня розмітка - ПДР України 2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472" y="3071810"/>
            <a:ext cx="3571900" cy="3071834"/>
          </a:xfrm>
          <a:prstGeom prst="rect">
            <a:avLst/>
          </a:prstGeom>
          <a:noFill/>
        </p:spPr>
      </p:pic>
      <p:sp>
        <p:nvSpPr>
          <p:cNvPr id="22534" name="AutoShape 6" descr="Нові Правила дорожнього руху: Що змінилося з 1 листопада у ПДР (ФОТО) –  новини Харкова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22536" name="AutoShape 8" descr="Нові Правила дорожнього руху: Що змінилося з 1 листопада у ПДР (ФОТО) –  новини Харкова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22538" name="Picture 10" descr="Нові дорожні знаки з 1 листопада 2021 року » Слово і Діл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8" y="3071810"/>
            <a:ext cx="3786138" cy="3095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79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підлога, надворі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6DF578BC-5DE1-41BC-80FE-58BD9D6AB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7" y="1133341"/>
            <a:ext cx="11925838" cy="578154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141EA2B-DF27-4C80-8F9B-36DA0CE0A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6" r="2" b="20341"/>
          <a:stretch/>
        </p:blipFill>
        <p:spPr>
          <a:xfrm>
            <a:off x="7340957" y="2949262"/>
            <a:ext cx="4726547" cy="390873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875E01-2296-4CB1-882A-FC3ED86E417D}"/>
              </a:ext>
            </a:extLst>
          </p:cNvPr>
          <p:cNvSpPr txBox="1"/>
          <p:nvPr/>
        </p:nvSpPr>
        <p:spPr>
          <a:xfrm>
            <a:off x="6581749" y="360587"/>
            <a:ext cx="4465437" cy="22065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rgbClr val="C00000"/>
                </a:solidFill>
              </a:rPr>
              <a:t>Килимок-помічничок</a:t>
            </a:r>
            <a:r>
              <a:rPr lang="en-US" sz="3200" b="1" dirty="0">
                <a:solidFill>
                  <a:srgbClr val="C00000"/>
                </a:solidFill>
              </a:rPr>
              <a:t>,</a:t>
            </a:r>
            <a:endParaRPr lang="uk-UA" sz="3200" b="1" dirty="0">
              <a:solidFill>
                <a:srgbClr val="C00000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rgbClr val="C00000"/>
                </a:solidFill>
              </a:rPr>
              <a:t>Посмугований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бочок</a:t>
            </a:r>
            <a:r>
              <a:rPr lang="en-US" sz="3200" b="1" dirty="0">
                <a:solidFill>
                  <a:srgbClr val="C00000"/>
                </a:solidFill>
              </a:rPr>
              <a:t>,</a:t>
            </a:r>
            <a:endParaRPr lang="en-US" sz="3200" b="1" dirty="0">
              <a:solidFill>
                <a:srgbClr val="C00000"/>
              </a:solidFill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rgbClr val="C00000"/>
                </a:solidFill>
              </a:rPr>
              <a:t>На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дорозі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примостився</a:t>
            </a:r>
            <a:r>
              <a:rPr lang="en-US" sz="3200" b="1" dirty="0">
                <a:solidFill>
                  <a:srgbClr val="C00000"/>
                </a:solidFill>
              </a:rPr>
              <a:t>,</a:t>
            </a:r>
            <a:endParaRPr lang="en-US" sz="3200" b="1" dirty="0">
              <a:solidFill>
                <a:srgbClr val="C00000"/>
              </a:solidFill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rgbClr val="C00000"/>
                </a:solidFill>
              </a:rPr>
              <a:t>Пішоходові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згодився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endParaRPr lang="en-US" b="1" dirty="0">
              <a:solidFill>
                <a:srgbClr val="C00000"/>
              </a:solidFill>
              <a:cs typeface="Calibri" panose="020F0502020204030204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FD977800-9970-4F63-9137-4042D89DA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67" y="2361063"/>
            <a:ext cx="5945233" cy="43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736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Зображення, що містить підлога, надворі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6DF578BC-5DE1-41BC-80FE-58BD9D6AB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7" y="1133341"/>
            <a:ext cx="11983792" cy="5620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F31CDE-EF62-449B-A390-869244F20F43}"/>
              </a:ext>
            </a:extLst>
          </p:cNvPr>
          <p:cNvSpPr txBox="1"/>
          <p:nvPr/>
        </p:nvSpPr>
        <p:spPr>
          <a:xfrm>
            <a:off x="3991377" y="267914"/>
            <a:ext cx="6971763" cy="58477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3200" dirty="0">
                <a:latin typeface="Times new roman"/>
                <a:cs typeface="Calibri"/>
              </a:rPr>
              <a:t>Знаки, які повинні знати пішоходи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A201B08-B9F8-4DE3-A4B7-71F23BE70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031" y="4213806"/>
            <a:ext cx="2648218" cy="2637486"/>
          </a:xfrm>
          <a:prstGeom prst="rect">
            <a:avLst/>
          </a:prstGeom>
        </p:spPr>
      </p:pic>
      <p:pic>
        <p:nvPicPr>
          <p:cNvPr id="10" name="Рисунок 10" descr="Зображення, що містить знак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087EDE70-95D1-4420-A64D-D212409E2E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639" y="1759179"/>
            <a:ext cx="1895341" cy="18907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2B1B6-F259-436F-BD14-1E1537530EB7}"/>
              </a:ext>
            </a:extLst>
          </p:cNvPr>
          <p:cNvSpPr txBox="1"/>
          <p:nvPr/>
        </p:nvSpPr>
        <p:spPr>
          <a:xfrm>
            <a:off x="45076" y="1247104"/>
            <a:ext cx="286125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400">
                <a:latin typeface="Times New Roman"/>
                <a:cs typeface="Calibri"/>
              </a:rPr>
              <a:t>Пішохідний перехід</a:t>
            </a:r>
          </a:p>
        </p:txBody>
      </p:sp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9C53ADB0-0CEC-4D47-B84D-5FE2AAD9A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28" y="1804115"/>
            <a:ext cx="1853351" cy="1843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26F75F-FDA1-4DEA-9A22-9EFB4532BC1D}"/>
              </a:ext>
            </a:extLst>
          </p:cNvPr>
          <p:cNvSpPr txBox="1"/>
          <p:nvPr/>
        </p:nvSpPr>
        <p:spPr>
          <a:xfrm>
            <a:off x="3007217" y="1247104"/>
            <a:ext cx="230317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400" dirty="0">
                <a:latin typeface="Times New Roman"/>
                <a:cs typeface="Calibri"/>
              </a:rPr>
              <a:t>Пішохідна зона</a:t>
            </a:r>
          </a:p>
        </p:txBody>
      </p:sp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355B5DDB-A6CE-4AD2-9DD5-05D91FAAB0D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1809" y="1804394"/>
            <a:ext cx="1841679" cy="18110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B42F4A-BE4B-4BD1-B1D1-D674FB68F121}"/>
              </a:ext>
            </a:extLst>
          </p:cNvPr>
          <p:cNvSpPr txBox="1"/>
          <p:nvPr/>
        </p:nvSpPr>
        <p:spPr>
          <a:xfrm>
            <a:off x="5432739" y="1247104"/>
            <a:ext cx="3269087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400">
                <a:latin typeface="Times New Roman"/>
                <a:cs typeface="Calibri"/>
              </a:rPr>
              <a:t>Кінець пішохідної зони</a:t>
            </a:r>
          </a:p>
        </p:txBody>
      </p:sp>
      <p:pic>
        <p:nvPicPr>
          <p:cNvPr id="19" name="Рисунок 19">
            <a:extLst>
              <a:ext uri="{FF2B5EF4-FFF2-40B4-BE49-F238E27FC236}">
                <a16:creationId xmlns:a16="http://schemas.microsoft.com/office/drawing/2014/main" id="{6A04BA46-3424-4AB7-BBAB-B7B34C58AB0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3640" y="4729766"/>
            <a:ext cx="2024130" cy="20241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1BBE93-093F-4A82-BA84-CB48057319BB}"/>
              </a:ext>
            </a:extLst>
          </p:cNvPr>
          <p:cNvSpPr txBox="1"/>
          <p:nvPr/>
        </p:nvSpPr>
        <p:spPr>
          <a:xfrm>
            <a:off x="45076" y="4209245"/>
            <a:ext cx="286125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400">
                <a:latin typeface="Times New Roman"/>
                <a:cs typeface="Calibri"/>
              </a:rPr>
              <a:t>Пішохідна доріжка</a:t>
            </a:r>
          </a:p>
        </p:txBody>
      </p:sp>
      <p:pic>
        <p:nvPicPr>
          <p:cNvPr id="22" name="Рисунок 22">
            <a:extLst>
              <a:ext uri="{FF2B5EF4-FFF2-40B4-BE49-F238E27FC236}">
                <a16:creationId xmlns:a16="http://schemas.microsoft.com/office/drawing/2014/main" id="{DA11E7EA-D9A5-4E3F-A9C1-D8C607E1CE8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1160" y="4719034"/>
            <a:ext cx="2270975" cy="20348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7C9CD5-BF04-4F78-B9F9-9A2889E5F049}"/>
              </a:ext>
            </a:extLst>
          </p:cNvPr>
          <p:cNvSpPr txBox="1"/>
          <p:nvPr/>
        </p:nvSpPr>
        <p:spPr>
          <a:xfrm>
            <a:off x="2953555" y="4209245"/>
            <a:ext cx="3676917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2400" dirty="0">
                <a:latin typeface="Times New Roman"/>
                <a:cs typeface="Calibri"/>
              </a:rPr>
              <a:t>Рух пішоходів заборонено</a:t>
            </a:r>
          </a:p>
        </p:txBody>
      </p:sp>
      <p:pic>
        <p:nvPicPr>
          <p:cNvPr id="27" name="Рисунок 27">
            <a:extLst>
              <a:ext uri="{FF2B5EF4-FFF2-40B4-BE49-F238E27FC236}">
                <a16:creationId xmlns:a16="http://schemas.microsoft.com/office/drawing/2014/main" id="{3229BAEB-1733-4517-A474-BEB17EB5812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39031" y="1815127"/>
            <a:ext cx="1788016" cy="18218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BEDBE26-4207-443A-B944-A555001681A8}"/>
              </a:ext>
            </a:extLst>
          </p:cNvPr>
          <p:cNvSpPr txBox="1"/>
          <p:nvPr/>
        </p:nvSpPr>
        <p:spPr>
          <a:xfrm>
            <a:off x="8759782" y="933099"/>
            <a:ext cx="3269087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400" dirty="0">
                <a:latin typeface="Times New Roman"/>
                <a:cs typeface="Calibri"/>
              </a:rPr>
              <a:t>Підземний пішохідний перехід</a:t>
            </a:r>
          </a:p>
        </p:txBody>
      </p:sp>
      <p:pic>
        <p:nvPicPr>
          <p:cNvPr id="32" name="Рисунок 32" descr="Зображення, що містить картинка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49B30AF0-B454-4E1E-AD5B-7958008041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6331" y="4724937"/>
            <a:ext cx="1786942" cy="18298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266744-93B1-4BAE-ABC1-080E4D4D4040}"/>
              </a:ext>
            </a:extLst>
          </p:cNvPr>
          <p:cNvSpPr txBox="1"/>
          <p:nvPr/>
        </p:nvSpPr>
        <p:spPr>
          <a:xfrm>
            <a:off x="6709894" y="3833611"/>
            <a:ext cx="3269087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400">
                <a:latin typeface="Times New Roman"/>
                <a:cs typeface="Calibri"/>
              </a:rPr>
              <a:t>Надземний пішохідний перехід</a:t>
            </a:r>
          </a:p>
        </p:txBody>
      </p:sp>
    </p:spTree>
    <p:extLst>
      <p:ext uri="{BB962C8B-B14F-4D97-AF65-F5344CB8AC3E}">
        <p14:creationId xmlns:p14="http://schemas.microsoft.com/office/powerpoint/2010/main" val="40281024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" name="Гімнастика для очей №3">
            <a:hlinkClick r:id="" action="ppaction://media"/>
            <a:extLst>
              <a:ext uri="{FF2B5EF4-FFF2-40B4-BE49-F238E27FC236}">
                <a16:creationId xmlns:a16="http://schemas.microsoft.com/office/drawing/2014/main" id="{AE698C23-FA07-4F72-8703-4A3820C09B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Моня Маня. Правила дорожнього руху для дітей. Перехід дороги. Як правильно переходити дорогу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257577"/>
            <a:ext cx="12001187" cy="6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9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4" name="Прямокутник: округлені кути 5">
            <a:extLst>
              <a:ext uri="{FF2B5EF4-FFF2-40B4-BE49-F238E27FC236}">
                <a16:creationId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3355596" y="1510593"/>
            <a:ext cx="8490040" cy="3779758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ХОРОШОГО РАНКУ! ДОБРОГО ДНЯ!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ВЧИТИСЯ, ДІТИ НАСТАЛА ПОРА.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ДАВАЙТЕ ВСМІХНЕМОСЬ ОДИН ОДНОМУ ВСІ,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НЕХАЙ ВАМ ЩАСТИТЬ ЗАВЖДИ У ЖИТТІ!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Vektor Kreslené děti čtení knihy #63519665 | fotobanka Fotky&amp;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9" y="2212596"/>
            <a:ext cx="2717678" cy="29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2794" y="29115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Перехід  багатосмугової дороги</a:t>
            </a:r>
            <a:endParaRPr lang="uk-UA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65979" y="864291"/>
            <a:ext cx="8929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 переході багатосмугової дороги слід користуватися такими правилами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52795" y="1714489"/>
            <a:ext cx="5767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Якщо дорога регулюється світлофором: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09918" y="3857629"/>
            <a:ext cx="6158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Якщо дорога не регулюється світлофором: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66910" y="2357430"/>
            <a:ext cx="2357454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Можна переходити тільки на зелене світло сфітлофора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52992" y="2357430"/>
            <a:ext cx="2571768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Якщо не встигаєш перейти всі смуги,зупинись на осьовій лінії або острівці безпеки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53388" y="2285992"/>
            <a:ext cx="2428892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Дочекайся зеленого сигналу свтлофора і закінчи перехід 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38282" y="4500570"/>
            <a:ext cx="1714512" cy="2143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Зупинись.</a:t>
            </a:r>
          </a:p>
          <a:p>
            <a:pPr algn="ctr"/>
            <a:r>
              <a:rPr lang="uk-UA" b="1" dirty="0">
                <a:solidFill>
                  <a:srgbClr val="FFFF00"/>
                </a:solidFill>
              </a:rPr>
              <a:t>Уважно розглянь дорогу і прислухайся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67108" y="4500570"/>
            <a:ext cx="2143140" cy="2143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Подивись ліворуч. Можеш переходити тільки тоді , коли транспорту нема або він дуже далеко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24562" y="4500570"/>
            <a:ext cx="2500330" cy="2143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Обов</a:t>
            </a:r>
            <a:r>
              <a:rPr lang="en-US" b="1" dirty="0">
                <a:solidFill>
                  <a:srgbClr val="FFFF00"/>
                </a:solidFill>
              </a:rPr>
              <a:t>’</a:t>
            </a:r>
            <a:r>
              <a:rPr lang="uk-UA" b="1" dirty="0">
                <a:solidFill>
                  <a:srgbClr val="FFFF00"/>
                </a:solidFill>
              </a:rPr>
              <a:t>язково зупинись на осьовій лінії чи острівку безпеки. Подивись праворучЗнову прислухайся і уважно розглянь дорогу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67768" y="4429132"/>
            <a:ext cx="1785918" cy="2214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</a:rPr>
              <a:t>Заверши перехід  коли транспорту немає або він дуже далеко 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1158" y="2143117"/>
            <a:ext cx="42862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1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7240" y="2214555"/>
            <a:ext cx="42862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2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67636" y="2214555"/>
            <a:ext cx="42862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3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4214819"/>
            <a:ext cx="42859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1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4232" y="4286257"/>
            <a:ext cx="42862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2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81686" y="4286257"/>
            <a:ext cx="42862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3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6330" y="4357695"/>
            <a:ext cx="39305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4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2351496-75E1-467B-BF3F-75654A04D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2" y="1339403"/>
            <a:ext cx="11687578" cy="5409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71C6E7-8030-4772-AC87-9937FF218F0E}"/>
              </a:ext>
            </a:extLst>
          </p:cNvPr>
          <p:cNvSpPr txBox="1"/>
          <p:nvPr/>
        </p:nvSpPr>
        <p:spPr>
          <a:xfrm>
            <a:off x="4404575" y="415416"/>
            <a:ext cx="6134636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4400" b="1" dirty="0">
                <a:solidFill>
                  <a:srgbClr val="C00000"/>
                </a:solidFill>
                <a:latin typeface="Times New Roman"/>
                <a:cs typeface="Calibri"/>
              </a:rPr>
              <a:t>Правила для пішоходів</a:t>
            </a:r>
            <a:endParaRPr lang="uk-UA" b="1" dirty="0">
              <a:solidFill>
                <a:srgbClr val="FFFFFF"/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7943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Зображення, що містить електроніка, монітор, стіна, у приміщенн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CC908351-E764-438C-8153-EF20C38F0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" y="4063"/>
            <a:ext cx="12187705" cy="686060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4D22D04-E663-4B85-BF72-CD69DEDC4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293999"/>
            <a:ext cx="3226157" cy="3221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F7F2C-1D0B-40ED-AC6B-4A9BFCC846D8}"/>
              </a:ext>
            </a:extLst>
          </p:cNvPr>
          <p:cNvSpPr txBox="1"/>
          <p:nvPr/>
        </p:nvSpPr>
        <p:spPr>
          <a:xfrm>
            <a:off x="828541" y="1569076"/>
            <a:ext cx="10524185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uk-UA" sz="2400">
                <a:solidFill>
                  <a:schemeClr val="bg1"/>
                </a:solidFill>
                <a:latin typeface="Times New Roman"/>
                <a:cs typeface="Calibri"/>
              </a:rPr>
              <a:t>У темну пору доби пішоходи повинні мати </a:t>
            </a:r>
            <a:r>
              <a:rPr lang="uk-UA" sz="2400" err="1">
                <a:solidFill>
                  <a:schemeClr val="bg1"/>
                </a:solidFill>
                <a:latin typeface="Times New Roman"/>
                <a:cs typeface="Calibri"/>
              </a:rPr>
              <a:t>світловідбивальні</a:t>
            </a:r>
            <a:r>
              <a:rPr lang="uk-UA" sz="2400">
                <a:solidFill>
                  <a:schemeClr val="bg1"/>
                </a:solidFill>
                <a:latin typeface="Times New Roman"/>
                <a:cs typeface="Calibri"/>
              </a:rPr>
              <a:t> елементи.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8A882-6462-4EC1-A897-5F6AD48139C9}"/>
              </a:ext>
            </a:extLst>
          </p:cNvPr>
          <p:cNvSpPr txBox="1"/>
          <p:nvPr/>
        </p:nvSpPr>
        <p:spPr>
          <a:xfrm>
            <a:off x="828540" y="678287"/>
            <a:ext cx="10406129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uk-UA" sz="2400" dirty="0">
                <a:solidFill>
                  <a:schemeClr val="bg1"/>
                </a:solidFill>
                <a:latin typeface="Times New Roman"/>
                <a:cs typeface="Calibri"/>
              </a:rPr>
              <a:t>Пішоходи мають рухатися тротуарами або пішохідними доріжками, тримаючись правого боку.</a:t>
            </a:r>
            <a:endParaRPr lang="uk-UA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7E3834-7C7F-4630-8AF3-59CEE84E9866}"/>
              </a:ext>
            </a:extLst>
          </p:cNvPr>
          <p:cNvSpPr txBox="1"/>
          <p:nvPr/>
        </p:nvSpPr>
        <p:spPr>
          <a:xfrm>
            <a:off x="828541" y="2030568"/>
            <a:ext cx="10788204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uk-UA" sz="2400" dirty="0">
                <a:solidFill>
                  <a:schemeClr val="bg1"/>
                </a:solidFill>
                <a:latin typeface="Times New Roman"/>
                <a:cs typeface="Calibri"/>
              </a:rPr>
              <a:t>Пішоходи повинні переходити дорогу через "зебру" або </a:t>
            </a:r>
            <a:r>
              <a:rPr lang="uk-UA" sz="2400" dirty="0" smtClean="0">
                <a:solidFill>
                  <a:schemeClr val="bg1"/>
                </a:solidFill>
                <a:latin typeface="Times New Roman"/>
                <a:cs typeface="Calibri"/>
              </a:rPr>
              <a:t>на підземних </a:t>
            </a:r>
            <a:r>
              <a:rPr lang="uk-UA" sz="2400" dirty="0">
                <a:solidFill>
                  <a:schemeClr val="bg1"/>
                </a:solidFill>
                <a:latin typeface="Times New Roman"/>
                <a:cs typeface="Calibri"/>
              </a:rPr>
              <a:t>переходах.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D752CC-1B7E-43FC-BF1B-A0AFDB215F60}"/>
              </a:ext>
            </a:extLst>
          </p:cNvPr>
          <p:cNvSpPr txBox="1"/>
          <p:nvPr/>
        </p:nvSpPr>
        <p:spPr>
          <a:xfrm>
            <a:off x="828541" y="2631582"/>
            <a:ext cx="1091055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uk-UA" sz="2400">
                <a:solidFill>
                  <a:schemeClr val="bg1"/>
                </a:solidFill>
                <a:latin typeface="Times New Roman"/>
                <a:cs typeface="Calibri"/>
              </a:rPr>
              <a:t>Чекати транспортний засіб пішоходи повинні на тротуарах, посадкових майданчиках.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5C21F1-3597-40F4-8C18-C71F9E13E0E3}"/>
              </a:ext>
            </a:extLst>
          </p:cNvPr>
          <p:cNvSpPr txBox="1"/>
          <p:nvPr/>
        </p:nvSpPr>
        <p:spPr>
          <a:xfrm>
            <a:off x="2953555" y="3350653"/>
            <a:ext cx="827038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uk-UA" sz="2400">
                <a:solidFill>
                  <a:schemeClr val="bg1"/>
                </a:solidFill>
                <a:latin typeface="Times New Roman"/>
                <a:cs typeface="Calibri"/>
              </a:rPr>
              <a:t>У місцях, де рух регулюється, пішоходи мають керуватися сигналами світлофору.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E11184-58FA-437D-968F-4826B739B035}"/>
              </a:ext>
            </a:extLst>
          </p:cNvPr>
          <p:cNvSpPr txBox="1"/>
          <p:nvPr/>
        </p:nvSpPr>
        <p:spPr>
          <a:xfrm>
            <a:off x="2910625" y="4230709"/>
            <a:ext cx="8551572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uk-UA" sz="2400" dirty="0">
                <a:solidFill>
                  <a:schemeClr val="bg1"/>
                </a:solidFill>
                <a:latin typeface="Times New Roman"/>
                <a:cs typeface="Calibri"/>
              </a:rPr>
              <a:t>У місцях, де здійснюється ремонт дороги слід бути обережним та обходити ці місця.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EBD741-8D59-42DB-A5F1-5E2D6779937D}"/>
              </a:ext>
            </a:extLst>
          </p:cNvPr>
          <p:cNvSpPr txBox="1"/>
          <p:nvPr/>
        </p:nvSpPr>
        <p:spPr>
          <a:xfrm>
            <a:off x="2910625" y="5261019"/>
            <a:ext cx="1091055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uk-UA" sz="2400">
                <a:solidFill>
                  <a:schemeClr val="bg1"/>
                </a:solidFill>
                <a:latin typeface="Times New Roman"/>
                <a:cs typeface="Calibri"/>
              </a:rPr>
              <a:t>Пішохід повинен бути уважним у несприятливу погоду.</a:t>
            </a:r>
          </a:p>
        </p:txBody>
      </p:sp>
    </p:spTree>
    <p:extLst>
      <p:ext uri="{BB962C8B-B14F-4D97-AF65-F5344CB8AC3E}">
        <p14:creationId xmlns:p14="http://schemas.microsoft.com/office/powerpoint/2010/main" val="100318565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14876" y="2606722"/>
            <a:ext cx="2377124" cy="425127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875764" y="2171004"/>
            <a:ext cx="8502555" cy="4545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428930" y="326536"/>
            <a:ext cx="7574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</a:rPr>
              <a:t>Не поспішай переходити дорогу після того, як вийшов із транспорту на тротуар чи узбіччя. Роздивися, де  знаходиться перехід. Якщо його немає, то переходь, коли транспорт від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’</a:t>
            </a: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</a:rPr>
              <a:t>їде. Тоді дорога добре проглядається в обидва боки.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492992" cy="2265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07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електроніка, монітор, стіна, у приміщенн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6F049F6C-68FF-4192-BA7E-3C2C18427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" y="-6669"/>
            <a:ext cx="12187704" cy="6742549"/>
          </a:xfrm>
          <a:prstGeom prst="rect">
            <a:avLst/>
          </a:prstGeom>
        </p:spPr>
      </p:pic>
      <p:pic>
        <p:nvPicPr>
          <p:cNvPr id="8" name="Рисунок 8" descr="Зображення, що містить чашка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2043FB84-58D2-4735-BB23-FF3E36AE3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103" y="2304689"/>
            <a:ext cx="4675032" cy="3493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7D8303-2935-4F8C-9410-9BEDBAEF71FA}"/>
              </a:ext>
            </a:extLst>
          </p:cNvPr>
          <p:cNvSpPr txBox="1"/>
          <p:nvPr/>
        </p:nvSpPr>
        <p:spPr>
          <a:xfrm>
            <a:off x="3682172" y="646090"/>
            <a:ext cx="4707228" cy="52322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/>
                <a:cs typeface="Calibri"/>
              </a:rPr>
              <a:t>Пішоходам заборонено:</a:t>
            </a:r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829BFD-2862-48EE-A297-7AF03E11687F}"/>
              </a:ext>
            </a:extLst>
          </p:cNvPr>
          <p:cNvSpPr txBox="1"/>
          <p:nvPr/>
        </p:nvSpPr>
        <p:spPr>
          <a:xfrm>
            <a:off x="1175331" y="1443641"/>
            <a:ext cx="1026660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uk-UA" sz="2400" dirty="0">
                <a:solidFill>
                  <a:schemeClr val="bg1"/>
                </a:solidFill>
                <a:latin typeface="Times New Roman"/>
                <a:cs typeface="Calibri"/>
              </a:rPr>
              <a:t>Виходити на проїзну частину, не впевнившись у відсутності </a:t>
            </a:r>
            <a:r>
              <a:rPr lang="uk-UA" sz="2400" dirty="0" smtClean="0">
                <a:solidFill>
                  <a:schemeClr val="bg1"/>
                </a:solidFill>
                <a:latin typeface="Times New Roman"/>
                <a:cs typeface="Calibri"/>
              </a:rPr>
              <a:t>небезпеки.</a:t>
            </a:r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E7FDC-94D6-40D1-AFF9-A65C3932E533}"/>
              </a:ext>
            </a:extLst>
          </p:cNvPr>
          <p:cNvSpPr txBox="1"/>
          <p:nvPr/>
        </p:nvSpPr>
        <p:spPr>
          <a:xfrm>
            <a:off x="1175331" y="2033922"/>
            <a:ext cx="10266608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uk-UA" sz="2400" dirty="0">
                <a:solidFill>
                  <a:schemeClr val="bg1"/>
                </a:solidFill>
                <a:latin typeface="Times New Roman"/>
                <a:cs typeface="Calibri"/>
              </a:rPr>
              <a:t>Раптово виходити чи вибігати на проїзну частину, у тому числі на пішохідний </a:t>
            </a:r>
            <a:r>
              <a:rPr lang="uk-UA" sz="2400" dirty="0" smtClean="0">
                <a:solidFill>
                  <a:schemeClr val="bg1"/>
                </a:solidFill>
                <a:latin typeface="Times New Roman"/>
                <a:cs typeface="Calibri"/>
              </a:rPr>
              <a:t>перехід.</a:t>
            </a:r>
            <a:endParaRPr lang="uk-UA" sz="2400" dirty="0">
              <a:solidFill>
                <a:schemeClr val="bg1"/>
              </a:solidFill>
              <a:latin typeface="Times New Roman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D5F42-E811-4AEF-AC13-8C8410FA144E}"/>
              </a:ext>
            </a:extLst>
          </p:cNvPr>
          <p:cNvSpPr txBox="1"/>
          <p:nvPr/>
        </p:nvSpPr>
        <p:spPr>
          <a:xfrm>
            <a:off x="1175331" y="2903246"/>
            <a:ext cx="1026660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uk-UA" sz="2400" dirty="0">
                <a:solidFill>
                  <a:schemeClr val="bg1"/>
                </a:solidFill>
                <a:latin typeface="Times New Roman"/>
                <a:cs typeface="Calibri"/>
              </a:rPr>
              <a:t>Переходити проїзну частину поза пішохідним </a:t>
            </a:r>
            <a:r>
              <a:rPr lang="uk-UA" sz="2400" dirty="0" smtClean="0">
                <a:solidFill>
                  <a:schemeClr val="bg1"/>
                </a:solidFill>
                <a:latin typeface="Times New Roman"/>
                <a:cs typeface="Calibri"/>
              </a:rPr>
              <a:t>переходом.</a:t>
            </a:r>
            <a:endParaRPr lang="uk-UA" sz="2400" dirty="0">
              <a:solidFill>
                <a:schemeClr val="bg1"/>
              </a:solidFill>
              <a:latin typeface="Times New Roman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74EA1-8FFA-468F-8A71-4C84153EEDAA}"/>
              </a:ext>
            </a:extLst>
          </p:cNvPr>
          <p:cNvSpPr txBox="1"/>
          <p:nvPr/>
        </p:nvSpPr>
        <p:spPr>
          <a:xfrm>
            <a:off x="1175331" y="3439866"/>
            <a:ext cx="1026660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uk-UA" sz="2400" dirty="0">
                <a:solidFill>
                  <a:schemeClr val="bg1"/>
                </a:solidFill>
                <a:latin typeface="Times New Roman"/>
                <a:cs typeface="Calibri"/>
              </a:rPr>
              <a:t>Затримуватися чи зупинятися на пішохідному </a:t>
            </a:r>
            <a:r>
              <a:rPr lang="uk-UA" sz="2400" dirty="0" smtClean="0">
                <a:solidFill>
                  <a:schemeClr val="bg1"/>
                </a:solidFill>
                <a:latin typeface="Times New Roman"/>
                <a:cs typeface="Calibri"/>
              </a:rPr>
              <a:t>переході.</a:t>
            </a:r>
            <a:endParaRPr lang="uk-UA" sz="2400" dirty="0">
              <a:solidFill>
                <a:schemeClr val="bg1"/>
              </a:solidFill>
              <a:latin typeface="Times New Roman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E6C17-CE0D-478F-902F-79AAAAC2E34A}"/>
              </a:ext>
            </a:extLst>
          </p:cNvPr>
          <p:cNvSpPr txBox="1"/>
          <p:nvPr/>
        </p:nvSpPr>
        <p:spPr>
          <a:xfrm>
            <a:off x="3436513" y="3898005"/>
            <a:ext cx="470722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Times New Roman"/>
                <a:cs typeface="Calibri"/>
              </a:rPr>
              <a:t>Пам'ятай!!!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F17DC-5603-4DBC-8E12-45270278A314}"/>
              </a:ext>
            </a:extLst>
          </p:cNvPr>
          <p:cNvSpPr txBox="1"/>
          <p:nvPr/>
        </p:nvSpPr>
        <p:spPr>
          <a:xfrm>
            <a:off x="2502124" y="4734460"/>
            <a:ext cx="658539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/>
                <a:cs typeface="Calibri"/>
              </a:rPr>
              <a:t>Автомобіль не може зупинитися </a:t>
            </a:r>
            <a:r>
              <a:rPr lang="uk-UA" sz="2800" b="1" dirty="0" smtClean="0">
                <a:solidFill>
                  <a:srgbClr val="C00000"/>
                </a:solidFill>
                <a:latin typeface="Times New Roman"/>
                <a:cs typeface="Calibri"/>
              </a:rPr>
              <a:t>миттєво…</a:t>
            </a:r>
            <a:endParaRPr lang="uk-UA" sz="2800" b="1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037509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4847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малюнки</a:t>
            </a:r>
            <a:r>
              <a:rPr lang="ru-RU" sz="2000" b="1" dirty="0">
                <a:solidFill>
                  <a:schemeClr val="bg1"/>
                </a:solidFill>
              </a:rPr>
              <a:t>. Назви </a:t>
            </a:r>
            <a:r>
              <a:rPr lang="ru-RU" sz="2000" b="1" dirty="0" err="1">
                <a:solidFill>
                  <a:schemeClr val="bg1"/>
                </a:solidFill>
              </a:rPr>
              <a:t>учасників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дорожнього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місця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найнебезпечніші</a:t>
            </a:r>
            <a:r>
              <a:rPr lang="ru-RU" sz="2000" b="1" dirty="0">
                <a:solidFill>
                  <a:schemeClr val="bg1"/>
                </a:solidFill>
              </a:rPr>
              <a:t> для </a:t>
            </a:r>
            <a:r>
              <a:rPr lang="ru-RU" sz="2000" b="1" dirty="0" err="1">
                <a:solidFill>
                  <a:schemeClr val="bg1"/>
                </a:solidFill>
              </a:rPr>
              <a:t>пішоходів</a:t>
            </a:r>
            <a:r>
              <a:rPr lang="ru-RU" sz="2000" b="1" dirty="0">
                <a:solidFill>
                  <a:schemeClr val="bg1"/>
                </a:solidFill>
              </a:rPr>
              <a:t>? Чому?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474" y="3072384"/>
            <a:ext cx="1747188" cy="36758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425" t="24400" r="63925" b="20533"/>
          <a:stretch/>
        </p:blipFill>
        <p:spPr>
          <a:xfrm>
            <a:off x="675894" y="1291810"/>
            <a:ext cx="3567076" cy="318875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9000" t="24400" r="24968" b="20533"/>
          <a:stretch/>
        </p:blipFill>
        <p:spPr>
          <a:xfrm>
            <a:off x="6177507" y="1661375"/>
            <a:ext cx="3983924" cy="388819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7404" y="4528349"/>
            <a:ext cx="594106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500" dirty="0"/>
              <a:t>Хто порушує правила дорожнього руху?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500" dirty="0"/>
              <a:t>Що </a:t>
            </a:r>
            <a:r>
              <a:rPr lang="ru-RU" sz="2500" dirty="0" err="1"/>
              <a:t>може</a:t>
            </a:r>
            <a:r>
              <a:rPr lang="ru-RU" sz="2500" dirty="0"/>
              <a:t> </a:t>
            </a:r>
            <a:r>
              <a:rPr lang="ru-RU" sz="2500" dirty="0" err="1"/>
              <a:t>статися</a:t>
            </a:r>
            <a:r>
              <a:rPr lang="ru-RU" sz="2500" dirty="0"/>
              <a:t> з </a:t>
            </a:r>
            <a:r>
              <a:rPr lang="ru-RU" sz="2500" dirty="0" err="1"/>
              <a:t>порушниками</a:t>
            </a:r>
            <a:r>
              <a:rPr lang="ru-RU" sz="2500" dirty="0"/>
              <a:t> </a:t>
            </a:r>
            <a:r>
              <a:rPr lang="uk-UA" sz="2500" dirty="0"/>
              <a:t>правил дорожнього руху?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00676" y="5549566"/>
            <a:ext cx="594106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500" dirty="0"/>
              <a:t>Чому </a:t>
            </a:r>
            <a:r>
              <a:rPr lang="ru-RU" sz="2500" dirty="0" err="1"/>
              <a:t>пішоходи</a:t>
            </a:r>
            <a:r>
              <a:rPr lang="ru-RU" sz="2500" dirty="0"/>
              <a:t> не </a:t>
            </a:r>
            <a:r>
              <a:rPr lang="ru-RU" sz="2500" dirty="0" err="1"/>
              <a:t>переходять</a:t>
            </a:r>
            <a:r>
              <a:rPr lang="ru-RU" sz="2500" dirty="0"/>
              <a:t> дорогу?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500" dirty="0" err="1"/>
              <a:t>Сформулюй</a:t>
            </a:r>
            <a:r>
              <a:rPr lang="ru-RU" sz="2500" dirty="0"/>
              <a:t> правило, </a:t>
            </a:r>
            <a:r>
              <a:rPr lang="ru-RU" sz="2500" dirty="0" err="1"/>
              <a:t>якого</a:t>
            </a:r>
            <a:r>
              <a:rPr lang="ru-RU" sz="2500" dirty="0"/>
              <a:t> вони </a:t>
            </a:r>
            <a:r>
              <a:rPr lang="ru-RU" sz="2500" dirty="0" err="1"/>
              <a:t>дотримуються</a:t>
            </a:r>
            <a:r>
              <a:rPr lang="ru-RU" sz="2500" dirty="0"/>
              <a:t>.</a:t>
            </a:r>
            <a:endParaRPr lang="uk-UA" sz="2500" dirty="0"/>
          </a:p>
        </p:txBody>
      </p:sp>
    </p:spTree>
    <p:extLst>
      <p:ext uri="{BB962C8B-B14F-4D97-AF65-F5344CB8AC3E}">
        <p14:creationId xmlns:p14="http://schemas.microsoft.com/office/powerpoint/2010/main" val="15659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4847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малюнки</a:t>
            </a:r>
            <a:r>
              <a:rPr lang="ru-RU" sz="2000" b="1" dirty="0">
                <a:solidFill>
                  <a:schemeClr val="bg1"/>
                </a:solidFill>
              </a:rPr>
              <a:t>. Назви </a:t>
            </a:r>
            <a:r>
              <a:rPr lang="ru-RU" sz="2000" b="1" dirty="0" err="1">
                <a:solidFill>
                  <a:schemeClr val="bg1"/>
                </a:solidFill>
              </a:rPr>
              <a:t>учасників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дорожнього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місця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найнебезпечніші</a:t>
            </a:r>
            <a:r>
              <a:rPr lang="ru-RU" sz="2000" b="1" dirty="0">
                <a:solidFill>
                  <a:schemeClr val="bg1"/>
                </a:solidFill>
              </a:rPr>
              <a:t> для </a:t>
            </a:r>
            <a:r>
              <a:rPr lang="ru-RU" sz="2000" b="1" dirty="0" err="1">
                <a:solidFill>
                  <a:schemeClr val="bg1"/>
                </a:solidFill>
              </a:rPr>
              <a:t>пішоходів</a:t>
            </a:r>
            <a:r>
              <a:rPr lang="ru-RU" sz="2000" b="1" dirty="0">
                <a:solidFill>
                  <a:schemeClr val="bg1"/>
                </a:solidFill>
              </a:rPr>
              <a:t>? Чому?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404" y="4528349"/>
            <a:ext cx="594106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500" dirty="0" err="1"/>
              <a:t>Розкажи</a:t>
            </a:r>
            <a:r>
              <a:rPr lang="ru-RU" sz="2500" dirty="0"/>
              <a:t>, як правильно перейти дорогу </a:t>
            </a:r>
            <a:r>
              <a:rPr lang="ru-RU" sz="2500" dirty="0" err="1"/>
              <a:t>пішоходам</a:t>
            </a:r>
            <a:r>
              <a:rPr lang="ru-RU" sz="25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500" dirty="0" err="1"/>
              <a:t>Які</a:t>
            </a:r>
            <a:r>
              <a:rPr lang="ru-RU" sz="2500" dirty="0"/>
              <a:t> </a:t>
            </a:r>
            <a:r>
              <a:rPr lang="ru-RU" sz="2500" dirty="0" err="1"/>
              <a:t>види</a:t>
            </a:r>
            <a:r>
              <a:rPr lang="ru-RU" sz="2500" dirty="0"/>
              <a:t> </a:t>
            </a:r>
            <a:r>
              <a:rPr lang="ru-RU" sz="2500" dirty="0" err="1"/>
              <a:t>переходів</a:t>
            </a:r>
            <a:r>
              <a:rPr lang="ru-RU" sz="2500" dirty="0"/>
              <a:t> є </a:t>
            </a:r>
            <a:r>
              <a:rPr lang="ru-RU" sz="2500" dirty="0" err="1"/>
              <a:t>безпечними</a:t>
            </a:r>
            <a:r>
              <a:rPr lang="ru-RU" sz="2500" dirty="0"/>
              <a:t>?</a:t>
            </a:r>
            <a:endParaRPr lang="uk-UA" sz="25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27448" y="5611505"/>
            <a:ext cx="623421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500" dirty="0" err="1"/>
              <a:t>Навіщо</a:t>
            </a:r>
            <a:r>
              <a:rPr lang="ru-RU" sz="2500" dirty="0"/>
              <a:t> </a:t>
            </a:r>
            <a:r>
              <a:rPr lang="ru-RU" sz="2500" dirty="0" err="1"/>
              <a:t>дівчинці</a:t>
            </a:r>
            <a:r>
              <a:rPr lang="ru-RU" sz="2500" dirty="0"/>
              <a:t> </a:t>
            </a:r>
            <a:r>
              <a:rPr lang="ru-RU" sz="2500" dirty="0" err="1"/>
              <a:t>світловідбивний</a:t>
            </a:r>
            <a:r>
              <a:rPr lang="ru-RU" sz="2500" dirty="0"/>
              <a:t> брелок?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500" dirty="0"/>
              <a:t>Чи </a:t>
            </a:r>
            <a:r>
              <a:rPr lang="ru-RU" sz="2500" dirty="0" err="1"/>
              <a:t>використовуєш</a:t>
            </a:r>
            <a:r>
              <a:rPr lang="ru-RU" sz="2500" dirty="0"/>
              <a:t> </a:t>
            </a:r>
            <a:r>
              <a:rPr lang="ru-RU" sz="2500" dirty="0" err="1"/>
              <a:t>ти</a:t>
            </a:r>
            <a:r>
              <a:rPr lang="ru-RU" sz="2500" dirty="0"/>
              <a:t> </a:t>
            </a:r>
            <a:r>
              <a:rPr lang="ru-RU" sz="2500" dirty="0" err="1"/>
              <a:t>світловідбивачі</a:t>
            </a:r>
            <a:r>
              <a:rPr lang="ru-RU" sz="2500" dirty="0"/>
              <a:t> в темну пору </a:t>
            </a:r>
            <a:r>
              <a:rPr lang="ru-RU" sz="2500" dirty="0" err="1"/>
              <a:t>доби</a:t>
            </a:r>
            <a:r>
              <a:rPr lang="ru-RU" sz="2500" dirty="0"/>
              <a:t>?</a:t>
            </a:r>
            <a:endParaRPr lang="uk-UA" sz="2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375" t="42267" r="62050" b="15733"/>
          <a:stretch/>
        </p:blipFill>
        <p:spPr>
          <a:xfrm>
            <a:off x="584454" y="1304354"/>
            <a:ext cx="3899499" cy="322399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39600" t="42134" r="31825" b="15866"/>
          <a:stretch/>
        </p:blipFill>
        <p:spPr>
          <a:xfrm>
            <a:off x="5998464" y="2387510"/>
            <a:ext cx="3899499" cy="322399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543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я 6">
            <a:extLst>
              <a:ext uri="{FF2B5EF4-FFF2-40B4-BE49-F238E27FC236}">
                <a16:creationId xmlns:a16="http://schemas.microsoft.com/office/drawing/2014/main" id="{C795693D-BD6D-4231-9292-FB585D29A3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4196" y="1480685"/>
          <a:ext cx="11419036" cy="5076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9518">
                  <a:extLst>
                    <a:ext uri="{9D8B030D-6E8A-4147-A177-3AD203B41FA5}">
                      <a16:colId xmlns:a16="http://schemas.microsoft.com/office/drawing/2014/main" val="1015782268"/>
                    </a:ext>
                  </a:extLst>
                </a:gridCol>
                <a:gridCol w="5709518">
                  <a:extLst>
                    <a:ext uri="{9D8B030D-6E8A-4147-A177-3AD203B41FA5}">
                      <a16:colId xmlns:a16="http://schemas.microsoft.com/office/drawing/2014/main" val="3151416387"/>
                    </a:ext>
                  </a:extLst>
                </a:gridCol>
              </a:tblGrid>
              <a:tr h="390466">
                <a:tc>
                  <a:txBody>
                    <a:bodyPr/>
                    <a:lstStyle/>
                    <a:p>
                      <a:r>
                        <a:rPr lang="uk-UA" dirty="0"/>
                        <a:t>Завдання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Зразок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558161"/>
                  </a:ext>
                </a:extLst>
              </a:tr>
              <a:tr h="552038">
                <a:tc>
                  <a:txBody>
                    <a:bodyPr/>
                    <a:lstStyle/>
                    <a:p>
                      <a:r>
                        <a:rPr lang="uk-UA" sz="2800" dirty="0">
                          <a:latin typeface="Times New Roman"/>
                        </a:rPr>
                        <a:t>1.Іменник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>
                          <a:latin typeface="Times New Roman"/>
                        </a:rPr>
                        <a:t>Пішохід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18701"/>
                  </a:ext>
                </a:extLst>
              </a:tr>
              <a:tr h="996364">
                <a:tc>
                  <a:txBody>
                    <a:bodyPr/>
                    <a:lstStyle/>
                    <a:p>
                      <a:r>
                        <a:rPr lang="uk-UA" sz="2800" dirty="0">
                          <a:latin typeface="Times New Roman"/>
                        </a:rPr>
                        <a:t>2.Два-три прикметники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217712"/>
                  </a:ext>
                </a:extLst>
              </a:tr>
              <a:tr h="552038">
                <a:tc>
                  <a:txBody>
                    <a:bodyPr/>
                    <a:lstStyle/>
                    <a:p>
                      <a:r>
                        <a:rPr lang="uk-UA" sz="2800" dirty="0">
                          <a:latin typeface="Times New Roman"/>
                        </a:rPr>
                        <a:t>3.Три дієслова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230230"/>
                  </a:ext>
                </a:extLst>
              </a:tr>
              <a:tr h="1467617">
                <a:tc>
                  <a:txBody>
                    <a:bodyPr/>
                    <a:lstStyle/>
                    <a:p>
                      <a:r>
                        <a:rPr lang="uk-UA" sz="2800" dirty="0">
                          <a:latin typeface="Times New Roman"/>
                        </a:rPr>
                        <a:t>4.Речення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125834"/>
                  </a:ext>
                </a:extLst>
              </a:tr>
              <a:tr h="1117543">
                <a:tc>
                  <a:txBody>
                    <a:bodyPr/>
                    <a:lstStyle/>
                    <a:p>
                      <a:r>
                        <a:rPr lang="uk-UA" sz="2800" dirty="0">
                          <a:latin typeface="Times New Roman"/>
                        </a:rPr>
                        <a:t>5.Синонім до першого іменника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707485"/>
                  </a:ext>
                </a:extLst>
              </a:tr>
            </a:tbl>
          </a:graphicData>
        </a:graphic>
      </p:graphicFrame>
      <p:sp>
        <p:nvSpPr>
          <p:cNvPr id="5" name="Облако 4"/>
          <p:cNvSpPr/>
          <p:nvPr/>
        </p:nvSpPr>
        <p:spPr>
          <a:xfrm>
            <a:off x="3925559" y="33253"/>
            <a:ext cx="6509982" cy="144743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u="sng" dirty="0" smtClean="0">
                <a:solidFill>
                  <a:srgbClr val="C00000"/>
                </a:solidFill>
                <a:latin typeface="Times New Roman"/>
                <a:cs typeface="Calibri"/>
              </a:rPr>
              <a:t>Складання </a:t>
            </a:r>
            <a:r>
              <a:rPr lang="uk-UA" sz="2800" b="1" u="sng" dirty="0" err="1" smtClean="0">
                <a:solidFill>
                  <a:srgbClr val="C00000"/>
                </a:solidFill>
                <a:latin typeface="Times New Roman"/>
                <a:cs typeface="Calibri"/>
              </a:rPr>
              <a:t>сенканів</a:t>
            </a:r>
            <a:endParaRPr lang="uk-UA" sz="2800" b="1" u="sng" dirty="0">
              <a:solidFill>
                <a:srgbClr val="C00000"/>
              </a:solidFill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1840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2F3242"/>
                </a:solidFill>
              </a:rPr>
              <a:t>Опрацювати матеріал параграфу 6.</a:t>
            </a:r>
            <a:endParaRPr lang="ru-RU" sz="3000" b="1" dirty="0">
              <a:solidFill>
                <a:srgbClr val="2F3242"/>
              </a:solidFill>
            </a:endParaRPr>
          </a:p>
          <a:p>
            <a:pPr algn="ctr"/>
            <a:endParaRPr lang="uk-UA" sz="3000" i="1" dirty="0">
              <a:solidFill>
                <a:srgbClr val="2F3242"/>
              </a:solidFill>
            </a:endParaRPr>
          </a:p>
          <a:p>
            <a:pPr algn="ctr"/>
            <a:r>
              <a:rPr lang="uk-UA" sz="3000" i="1" dirty="0">
                <a:solidFill>
                  <a:srgbClr val="2F3242"/>
                </a:solidFill>
              </a:rPr>
              <a:t>Короткий запис в щоденник</a:t>
            </a:r>
          </a:p>
          <a:p>
            <a:pPr algn="ctr"/>
            <a:r>
              <a:rPr lang="uk-UA" sz="3000" dirty="0" smtClean="0">
                <a:solidFill>
                  <a:srgbClr val="2F3242"/>
                </a:solidFill>
              </a:rPr>
              <a:t>с.43-44.</a:t>
            </a:r>
            <a:endParaRPr lang="uk-UA" sz="3000" dirty="0">
              <a:solidFill>
                <a:srgbClr val="2F324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63" y="1316565"/>
            <a:ext cx="3435637" cy="2576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44" y="4096709"/>
            <a:ext cx="3445165" cy="2583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4" y="4096711"/>
            <a:ext cx="3445163" cy="2583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4" y="1316565"/>
            <a:ext cx="3438508" cy="2578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54" y="1405059"/>
            <a:ext cx="3438508" cy="25788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42" y="4101702"/>
            <a:ext cx="3438508" cy="25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качать - Большой смайлик улыбки — стоковая иллюстрация #12221489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398" y1="29688" x2="33398" y2="29688"/>
                        <a14:foregroundMark x1="62012" y1="29199" x2="62012" y2="29199"/>
                        <a14:foregroundMark x1="25488" y1="50586" x2="25488" y2="50586"/>
                        <a14:foregroundMark x1="31641" y1="51855" x2="31641" y2="51855"/>
                        <a14:foregroundMark x1="38770" y1="54688" x2="38770" y2="54688"/>
                        <a14:foregroundMark x1="58691" y1="58496" x2="58691" y2="58496"/>
                        <a14:foregroundMark x1="71973" y1="54395" x2="71973" y2="54395"/>
                        <a14:foregroundMark x1="77539" y1="51660" x2="77539" y2="51660"/>
                        <a14:foregroundMark x1="79883" y1="47266" x2="79883" y2="47266"/>
                        <a14:foregroundMark x1="81152" y1="53125" x2="81152" y2="53125"/>
                        <a14:foregroundMark x1="75488" y1="59766" x2="75488" y2="59766"/>
                        <a14:foregroundMark x1="68066" y1="66699" x2="68066" y2="66699"/>
                        <a14:foregroundMark x1="58691" y1="71289" x2="58691" y2="71289"/>
                        <a14:foregroundMark x1="46973" y1="73340" x2="46973" y2="73340"/>
                        <a14:foregroundMark x1="34473" y1="68945" x2="34473" y2="68945"/>
                        <a14:foregroundMark x1="27832" y1="62598" x2="27832" y2="62598"/>
                        <a14:foregroundMark x1="21973" y1="54395" x2="21973" y2="54395"/>
                        <a14:foregroundMark x1="21680" y1="45996" x2="21680" y2="45996"/>
                        <a14:foregroundMark x1="42383" y1="60840" x2="42383" y2="60840"/>
                        <a14:foregroundMark x1="57422" y1="62598" x2="57422" y2="62598"/>
                        <a14:foregroundMark x1="43848" y1="70801" x2="43848" y2="70801"/>
                        <a14:foregroundMark x1="43066" y1="64941" x2="43066" y2="64941"/>
                        <a14:foregroundMark x1="47168" y1="59082" x2="47168" y2="59082"/>
                        <a14:foregroundMark x1="69922" y1="51367" x2="69922" y2="51367"/>
                        <a14:foregroundMark x1="66797" y1="71582" x2="66797" y2="71582"/>
                        <a14:foregroundMark x1="75000" y1="63672" x2="75000" y2="63672"/>
                        <a14:foregroundMark x1="30078" y1="55957" x2="30078" y2="55957"/>
                        <a14:foregroundMark x1="32129" y1="68262" x2="32129" y2="68262"/>
                        <a14:foregroundMark x1="41602" y1="73535" x2="41602" y2="73535"/>
                        <a14:foregroundMark x1="46973" y1="65137" x2="46973" y2="65137"/>
                        <a14:foregroundMark x1="54590" y1="59766" x2="54590" y2="59766"/>
                        <a14:foregroundMark x1="54590" y1="72559" x2="54590" y2="72559"/>
                        <a14:foregroundMark x1="75488" y1="46777" x2="75488" y2="46777"/>
                        <a14:foregroundMark x1="25293" y1="60840" x2="25293" y2="60840"/>
                        <a14:foregroundMark x1="36230" y1="71777" x2="36230" y2="71777"/>
                        <a14:foregroundMark x1="38770" y1="61035" x2="38770" y2="61035"/>
                        <a14:foregroundMark x1="62793" y1="55469" x2="62793" y2="55469"/>
                        <a14:foregroundMark x1="62500" y1="61328" x2="62500" y2="61328"/>
                        <a14:foregroundMark x1="56152" y1="75391" x2="56152" y2="75391"/>
                        <a14:foregroundMark x1="46387" y1="75586" x2="46387" y2="75586"/>
                        <a14:foregroundMark x1="61230" y1="72070" x2="61230" y2="7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679188"/>
            <a:ext cx="3963600" cy="36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Психологічна налаштування на урок. Вправа «Спіймай настрій»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405316" y="1773591"/>
            <a:ext cx="8468405" cy="3488794"/>
          </a:xfrm>
          <a:prstGeom prst="wedgeRoundRectCallout">
            <a:avLst>
              <a:gd name="adj1" fmla="val -73507"/>
              <a:gd name="adj2" fmla="val -48949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Посміхніться одне одному, «зніміть» посмішку зі свого обличчя та «киньте» своєму сусідові. «Спіймайте» посмішку, «прикрасьте» нею своє обличчя. </a:t>
            </a: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9" y="2770304"/>
            <a:ext cx="2623263" cy="378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95" y="2770148"/>
            <a:ext cx="3729933" cy="34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599238"/>
            <a:ext cx="5384923" cy="38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кольные картинки смайлы приветствие | hockeytape.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14" l="0" r="99701">
                        <a14:foregroundMark x1="56320" y1="27571" x2="56320" y2="2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/>
          <a:stretch/>
        </p:blipFill>
        <p:spPr bwMode="auto">
          <a:xfrm>
            <a:off x="3400925" y="2370703"/>
            <a:ext cx="6947971" cy="39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93" y="1245634"/>
            <a:ext cx="5619235" cy="50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3400925" y="1768199"/>
            <a:ext cx="8472796" cy="3494186"/>
          </a:xfrm>
          <a:prstGeom prst="wedgeRoundRectCallout">
            <a:avLst>
              <a:gd name="adj1" fmla="val -72898"/>
              <a:gd name="adj2" fmla="val -47875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починаємо працювати у гарному настрої. Будемо: уважні, розумні, організовані, кмітливі. </a:t>
            </a:r>
          </a:p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урок пройшов цікаво,</a:t>
            </a:r>
          </a:p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всі берімося до справи!</a:t>
            </a:r>
          </a:p>
        </p:txBody>
      </p:sp>
    </p:spTree>
    <p:extLst>
      <p:ext uri="{BB962C8B-B14F-4D97-AF65-F5344CB8AC3E}">
        <p14:creationId xmlns:p14="http://schemas.microsoft.com/office/powerpoint/2010/main" val="38684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5F51CC5E-BF86-4262-9486-ECFDAAA7F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631" y="2562895"/>
            <a:ext cx="7849672" cy="3992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CC96A-C3B8-494D-A35A-090BFEEC544E}"/>
              </a:ext>
            </a:extLst>
          </p:cNvPr>
          <p:cNvSpPr txBox="1"/>
          <p:nvPr/>
        </p:nvSpPr>
        <p:spPr>
          <a:xfrm>
            <a:off x="3597146" y="379946"/>
            <a:ext cx="8502554" cy="181588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800" b="1" dirty="0">
                <a:latin typeface="Times New Roman"/>
                <a:cs typeface="Calibri"/>
              </a:rPr>
              <a:t>Кожен учень, вирушаючи до школи чи на прогулянку, стає учасником дорожнього руху як </a:t>
            </a:r>
            <a:r>
              <a:rPr lang="uk-UA" sz="2800" b="1" dirty="0" smtClean="0">
                <a:latin typeface="Times New Roman"/>
                <a:cs typeface="Calibri"/>
              </a:rPr>
              <a:t>пішохід, велосипедист чи пасажир, а тому повинен чітко дотримуватися правил дорожнього руху.</a:t>
            </a:r>
            <a:endParaRPr lang="uk-UA" sz="2800" b="1" dirty="0">
              <a:latin typeface="Times New Roman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9447" y="2562895"/>
            <a:ext cx="32411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Учасник дорожнього руху </a:t>
            </a:r>
            <a:r>
              <a:rPr lang="uk-UA" sz="2400" b="1" dirty="0"/>
              <a:t>— це особа, яка безпосередньо бере участь у процесі руху на дорозі як пішохід, водій, пасажир або погонич тварин.</a:t>
            </a:r>
          </a:p>
        </p:txBody>
      </p:sp>
    </p:spTree>
    <p:extLst>
      <p:ext uri="{BB962C8B-B14F-4D97-AF65-F5344CB8AC3E}">
        <p14:creationId xmlns:p14="http://schemas.microsoft.com/office/powerpoint/2010/main" val="41409865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8485" y="595203"/>
            <a:ext cx="8135201" cy="6828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cap="all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Безпека</a:t>
            </a:r>
            <a:r>
              <a:rPr lang="ru-RU" b="1" cap="all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cap="all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пішоходів</a:t>
            </a:r>
            <a:endParaRPr lang="ru-RU" b="1" cap="all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9287" y="1984167"/>
            <a:ext cx="4500900" cy="3231654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600" b="1" i="1" dirty="0" err="1" smtClean="0"/>
              <a:t>Піш</a:t>
            </a:r>
            <a:r>
              <a:rPr lang="uk-UA" sz="3600" b="1" i="1" dirty="0" smtClean="0"/>
              <a:t>о</a:t>
            </a:r>
            <a:r>
              <a:rPr lang="ru-RU" sz="3600" b="1" i="1" dirty="0" smtClean="0"/>
              <a:t>х</a:t>
            </a:r>
            <a:r>
              <a:rPr lang="uk-UA" sz="3600" b="1" i="1" dirty="0" smtClean="0"/>
              <a:t>о</a:t>
            </a:r>
            <a:r>
              <a:rPr lang="ru-RU" sz="3600" b="1" i="1" dirty="0" err="1" smtClean="0"/>
              <a:t>ди</a:t>
            </a:r>
            <a:r>
              <a:rPr lang="ru-RU" sz="3600" b="1" i="1" dirty="0" smtClean="0"/>
              <a:t> </a:t>
            </a:r>
            <a:r>
              <a:rPr lang="ru-RU" sz="3600" dirty="0"/>
              <a:t>— </a:t>
            </a:r>
            <a:r>
              <a:rPr lang="ru-RU" sz="3600" dirty="0" err="1"/>
              <a:t>це</a:t>
            </a:r>
            <a:r>
              <a:rPr lang="ru-RU" sz="3600" dirty="0"/>
              <a:t> </a:t>
            </a:r>
            <a:r>
              <a:rPr lang="ru-RU" sz="3600" dirty="0" smtClean="0"/>
              <a:t>л</a:t>
            </a:r>
            <a:r>
              <a:rPr lang="uk-UA" sz="3600" dirty="0" smtClean="0"/>
              <a:t>ю</a:t>
            </a:r>
            <a:r>
              <a:rPr lang="ru-RU" sz="3600" dirty="0" err="1" smtClean="0"/>
              <a:t>ди</a:t>
            </a:r>
            <a:r>
              <a:rPr lang="ru-RU" sz="3600" dirty="0"/>
              <a:t>, </a:t>
            </a:r>
            <a:r>
              <a:rPr lang="ru-RU" sz="3600" dirty="0" err="1"/>
              <a:t>які</a:t>
            </a:r>
            <a:r>
              <a:rPr lang="ru-RU" sz="3600" dirty="0"/>
              <a:t> </a:t>
            </a:r>
            <a:r>
              <a:rPr lang="ru-RU" sz="3600" dirty="0" smtClean="0"/>
              <a:t>берут</a:t>
            </a:r>
            <a:r>
              <a:rPr lang="uk-UA" sz="3600" dirty="0" smtClean="0"/>
              <a:t>ь </a:t>
            </a:r>
            <a:r>
              <a:rPr lang="ru-RU" sz="3600" dirty="0" err="1" smtClean="0"/>
              <a:t>участ</a:t>
            </a:r>
            <a:r>
              <a:rPr lang="uk-UA" sz="3600" dirty="0" smtClean="0"/>
              <a:t>і </a:t>
            </a:r>
            <a:r>
              <a:rPr lang="ru-RU" sz="3600" dirty="0" smtClean="0"/>
              <a:t>у д</a:t>
            </a:r>
            <a:r>
              <a:rPr lang="uk-UA" sz="3600" dirty="0" smtClean="0"/>
              <a:t>о</a:t>
            </a:r>
            <a:r>
              <a:rPr lang="ru-RU" sz="3600" dirty="0" smtClean="0"/>
              <a:t>р</a:t>
            </a:r>
            <a:r>
              <a:rPr lang="uk-UA" sz="3600" dirty="0" smtClean="0"/>
              <a:t>о</a:t>
            </a:r>
            <a:r>
              <a:rPr lang="ru-RU" sz="3600" dirty="0" err="1" smtClean="0"/>
              <a:t>жн</a:t>
            </a:r>
            <a:r>
              <a:rPr lang="uk-UA" sz="3600" dirty="0" err="1" smtClean="0"/>
              <a:t>ьо</a:t>
            </a:r>
            <a:r>
              <a:rPr lang="ru-RU" sz="3600" dirty="0" err="1" smtClean="0"/>
              <a:t>му</a:t>
            </a:r>
            <a:r>
              <a:rPr lang="ru-RU" sz="3600" dirty="0" smtClean="0"/>
              <a:t> </a:t>
            </a:r>
            <a:r>
              <a:rPr lang="ru-RU" sz="3600" dirty="0" err="1" smtClean="0"/>
              <a:t>русі</a:t>
            </a:r>
            <a:r>
              <a:rPr lang="ru-RU" sz="3600" dirty="0" smtClean="0"/>
              <a:t> п</a:t>
            </a:r>
            <a:r>
              <a:rPr lang="uk-UA" sz="3600" dirty="0" smtClean="0"/>
              <a:t>о</a:t>
            </a:r>
            <a:r>
              <a:rPr lang="ru-RU" sz="3600" dirty="0" smtClean="0"/>
              <a:t>за </a:t>
            </a:r>
            <a:r>
              <a:rPr lang="ru-RU" sz="3600" dirty="0" err="1" smtClean="0"/>
              <a:t>трансп</a:t>
            </a:r>
            <a:r>
              <a:rPr lang="uk-UA" sz="3600" dirty="0" smtClean="0"/>
              <a:t>о</a:t>
            </a:r>
            <a:r>
              <a:rPr lang="ru-RU" sz="3600" dirty="0" err="1" smtClean="0"/>
              <a:t>ртними</a:t>
            </a:r>
            <a:r>
              <a:rPr lang="ru-RU" sz="3600" dirty="0" smtClean="0"/>
              <a:t> </a:t>
            </a:r>
            <a:r>
              <a:rPr lang="ru-RU" sz="3600" dirty="0" err="1" smtClean="0"/>
              <a:t>зас</a:t>
            </a:r>
            <a:r>
              <a:rPr lang="uk-UA" sz="3600" dirty="0" smtClean="0"/>
              <a:t>о</a:t>
            </a:r>
            <a:r>
              <a:rPr lang="ru-RU" sz="3600" dirty="0" err="1" smtClean="0"/>
              <a:t>бами</a:t>
            </a:r>
            <a:r>
              <a:rPr lang="ru-RU" sz="3600" dirty="0" smtClean="0"/>
              <a:t>.</a:t>
            </a:r>
          </a:p>
          <a:p>
            <a:pPr algn="just"/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48" y="1468925"/>
            <a:ext cx="6357938" cy="490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44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7346697-0844-40C4-B049-88AAA1D2D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4" b="5138"/>
          <a:stretch/>
        </p:blipFill>
        <p:spPr>
          <a:xfrm>
            <a:off x="128788" y="347730"/>
            <a:ext cx="11970653" cy="6510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707F9-5D7F-4469-8D1E-3FD803F75BAA}"/>
              </a:ext>
            </a:extLst>
          </p:cNvPr>
          <p:cNvSpPr txBox="1"/>
          <p:nvPr/>
        </p:nvSpPr>
        <p:spPr>
          <a:xfrm>
            <a:off x="7700050" y="4047592"/>
            <a:ext cx="4399392" cy="1072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Вправа "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Мозковий</a:t>
            </a:r>
            <a:r>
              <a:rPr lang="en-US" sz="3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штурм</a:t>
            </a:r>
            <a:r>
              <a:rPr lang="en-US" sz="3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</a:t>
            </a:r>
            <a:endParaRPr lang="en-US" sz="3200" b="1" dirty="0">
              <a:solidFill>
                <a:schemeClr val="tx1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945551-B944-4DF9-8BD8-FE8028301CF1}"/>
              </a:ext>
            </a:extLst>
          </p:cNvPr>
          <p:cNvSpPr txBox="1"/>
          <p:nvPr/>
        </p:nvSpPr>
        <p:spPr>
          <a:xfrm>
            <a:off x="2076852" y="1355133"/>
            <a:ext cx="8355035" cy="22467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ru-RU" sz="2800" dirty="0">
                <a:latin typeface="Times New Roman"/>
                <a:cs typeface="Calibri"/>
              </a:rPr>
              <a:t> Як </a:t>
            </a:r>
            <a:r>
              <a:rPr lang="ru-RU" sz="2800" dirty="0" err="1">
                <a:latin typeface="Times New Roman"/>
                <a:cs typeface="Calibri"/>
              </a:rPr>
              <a:t>ви</a:t>
            </a:r>
            <a:r>
              <a:rPr lang="ru-RU" sz="2800" dirty="0">
                <a:latin typeface="Times New Roman"/>
                <a:cs typeface="Calibri"/>
              </a:rPr>
              <a:t> </a:t>
            </a:r>
            <a:r>
              <a:rPr lang="ru-RU" sz="2800" dirty="0" err="1">
                <a:latin typeface="Times New Roman"/>
                <a:cs typeface="Calibri"/>
              </a:rPr>
              <a:t>вважаєте</a:t>
            </a:r>
            <a:r>
              <a:rPr lang="ru-RU" sz="2800" dirty="0">
                <a:latin typeface="Times New Roman"/>
                <a:cs typeface="Calibri"/>
              </a:rPr>
              <a:t>, </a:t>
            </a:r>
            <a:r>
              <a:rPr lang="ru-RU" sz="2800" dirty="0" err="1">
                <a:latin typeface="Times New Roman"/>
                <a:cs typeface="Calibri"/>
              </a:rPr>
              <a:t>чи</a:t>
            </a:r>
            <a:r>
              <a:rPr lang="ru-RU" sz="2800" dirty="0">
                <a:latin typeface="Times New Roman"/>
                <a:cs typeface="Calibri"/>
              </a:rPr>
              <a:t> </a:t>
            </a:r>
            <a:r>
              <a:rPr lang="ru-RU" sz="2800" dirty="0" err="1">
                <a:latin typeface="Times New Roman"/>
                <a:cs typeface="Calibri"/>
              </a:rPr>
              <a:t>завжди</a:t>
            </a:r>
            <a:r>
              <a:rPr lang="ru-RU" sz="2800" dirty="0">
                <a:latin typeface="Times New Roman"/>
                <a:cs typeface="Calibri"/>
              </a:rPr>
              <a:t> </a:t>
            </a:r>
            <a:r>
              <a:rPr lang="ru-RU" sz="2800" dirty="0" err="1">
                <a:latin typeface="Times New Roman"/>
                <a:cs typeface="Calibri"/>
              </a:rPr>
              <a:t>виконання</a:t>
            </a:r>
            <a:r>
              <a:rPr lang="ru-RU" sz="2800" dirty="0">
                <a:latin typeface="Times New Roman"/>
                <a:cs typeface="Calibri"/>
              </a:rPr>
              <a:t> </a:t>
            </a:r>
            <a:r>
              <a:rPr lang="ru-RU" sz="2800" dirty="0" err="1">
                <a:latin typeface="Times New Roman"/>
                <a:cs typeface="Calibri"/>
              </a:rPr>
              <a:t>пішоходом</a:t>
            </a:r>
            <a:r>
              <a:rPr lang="ru-RU" sz="2800" dirty="0">
                <a:latin typeface="Times New Roman"/>
                <a:cs typeface="Calibri"/>
              </a:rPr>
              <a:t> правил </a:t>
            </a:r>
            <a:r>
              <a:rPr lang="ru-RU" sz="2800" dirty="0" err="1">
                <a:latin typeface="Times New Roman"/>
                <a:cs typeface="Calibri"/>
              </a:rPr>
              <a:t>дорожнього</a:t>
            </a:r>
            <a:r>
              <a:rPr lang="ru-RU" sz="2800" dirty="0">
                <a:latin typeface="Times New Roman"/>
                <a:cs typeface="Calibri"/>
              </a:rPr>
              <a:t> </a:t>
            </a:r>
            <a:r>
              <a:rPr lang="ru-RU" sz="2800" dirty="0" err="1">
                <a:latin typeface="Times New Roman"/>
                <a:cs typeface="Calibri"/>
              </a:rPr>
              <a:t>руху</a:t>
            </a:r>
            <a:r>
              <a:rPr lang="ru-RU" sz="2800" dirty="0">
                <a:latin typeface="Times New Roman"/>
                <a:cs typeface="Calibri"/>
              </a:rPr>
              <a:t> є </a:t>
            </a:r>
            <a:r>
              <a:rPr lang="ru-RU" sz="2800" dirty="0" err="1">
                <a:latin typeface="Times New Roman"/>
                <a:cs typeface="Calibri"/>
              </a:rPr>
              <a:t>запорукою</a:t>
            </a:r>
            <a:r>
              <a:rPr lang="ru-RU" sz="2800" dirty="0">
                <a:latin typeface="Times New Roman"/>
                <a:cs typeface="Calibri"/>
              </a:rPr>
              <a:t> </a:t>
            </a:r>
            <a:r>
              <a:rPr lang="ru-RU" sz="2800" dirty="0" err="1">
                <a:latin typeface="Times New Roman"/>
                <a:cs typeface="Calibri"/>
              </a:rPr>
              <a:t>безпеки</a:t>
            </a:r>
            <a:r>
              <a:rPr lang="ru-RU" sz="2800" dirty="0" smtClean="0">
                <a:latin typeface="Times New Roman"/>
                <a:cs typeface="Calibri"/>
              </a:rPr>
              <a:t>?</a:t>
            </a:r>
          </a:p>
          <a:p>
            <a:r>
              <a:rPr lang="uk-UA" sz="2800" dirty="0">
                <a:latin typeface="Times New Roman"/>
                <a:cs typeface="Calibri"/>
              </a:rPr>
              <a:t> </a:t>
            </a:r>
            <a:endParaRPr lang="uk-UA" sz="2800" dirty="0" smtClean="0">
              <a:latin typeface="Times New Roman"/>
              <a:cs typeface="Calibri"/>
            </a:endParaRPr>
          </a:p>
          <a:p>
            <a:pPr marL="457200" indent="-457200">
              <a:buFont typeface="Wingdings"/>
              <a:buChar char="Ø"/>
            </a:pPr>
            <a:r>
              <a:rPr lang="ru-RU" sz="2800" dirty="0" err="1">
                <a:latin typeface="Times New Roman"/>
                <a:cs typeface="Calibri"/>
              </a:rPr>
              <a:t>Чи</a:t>
            </a:r>
            <a:r>
              <a:rPr lang="ru-RU" sz="2800" dirty="0">
                <a:latin typeface="Times New Roman"/>
                <a:cs typeface="Calibri"/>
              </a:rPr>
              <a:t> </a:t>
            </a:r>
            <a:r>
              <a:rPr lang="ru-RU" sz="2800" dirty="0" err="1">
                <a:latin typeface="Times New Roman"/>
                <a:cs typeface="Calibri"/>
              </a:rPr>
              <a:t>бувають</a:t>
            </a:r>
            <a:r>
              <a:rPr lang="ru-RU" sz="2800" dirty="0">
                <a:latin typeface="Times New Roman"/>
                <a:cs typeface="Calibri"/>
              </a:rPr>
              <a:t> </a:t>
            </a:r>
            <a:r>
              <a:rPr lang="ru-RU" sz="2800" dirty="0" err="1">
                <a:latin typeface="Times New Roman"/>
                <a:cs typeface="Calibri"/>
              </a:rPr>
              <a:t>ситуації</a:t>
            </a:r>
            <a:r>
              <a:rPr lang="ru-RU" sz="2800" dirty="0">
                <a:latin typeface="Times New Roman"/>
                <a:cs typeface="Calibri"/>
              </a:rPr>
              <a:t>, коли, </a:t>
            </a:r>
            <a:r>
              <a:rPr lang="ru-RU" sz="2800" dirty="0" err="1">
                <a:latin typeface="Times New Roman"/>
                <a:cs typeface="Calibri"/>
              </a:rPr>
              <a:t>навіть</a:t>
            </a:r>
            <a:r>
              <a:rPr lang="ru-RU" sz="2800" dirty="0">
                <a:latin typeface="Times New Roman"/>
                <a:cs typeface="Calibri"/>
              </a:rPr>
              <a:t> </a:t>
            </a:r>
            <a:r>
              <a:rPr lang="ru-RU" sz="2800" dirty="0" err="1">
                <a:latin typeface="Times New Roman"/>
                <a:cs typeface="Calibri"/>
              </a:rPr>
              <a:t>виконуючи</a:t>
            </a:r>
            <a:r>
              <a:rPr lang="ru-RU" sz="2800" dirty="0">
                <a:latin typeface="Times New Roman"/>
                <a:cs typeface="Calibri"/>
              </a:rPr>
              <a:t> правила, </a:t>
            </a:r>
            <a:r>
              <a:rPr lang="ru-RU" sz="2800" dirty="0" err="1">
                <a:latin typeface="Times New Roman"/>
                <a:cs typeface="Calibri"/>
              </a:rPr>
              <a:t>можна</a:t>
            </a:r>
            <a:r>
              <a:rPr lang="ru-RU" sz="2800" dirty="0">
                <a:latin typeface="Times New Roman"/>
                <a:cs typeface="Calibri"/>
              </a:rPr>
              <a:t> </a:t>
            </a:r>
            <a:r>
              <a:rPr lang="ru-RU" sz="2800" dirty="0" err="1">
                <a:latin typeface="Times New Roman"/>
                <a:cs typeface="Calibri"/>
              </a:rPr>
              <a:t>потрапити</a:t>
            </a:r>
            <a:r>
              <a:rPr lang="ru-RU" sz="2800" dirty="0">
                <a:latin typeface="Times New Roman"/>
                <a:cs typeface="Calibri"/>
              </a:rPr>
              <a:t> в </a:t>
            </a:r>
            <a:r>
              <a:rPr lang="ru-RU" sz="2800" dirty="0" err="1">
                <a:latin typeface="Times New Roman"/>
                <a:cs typeface="Calibri"/>
              </a:rPr>
              <a:t>небезпеку</a:t>
            </a:r>
            <a:r>
              <a:rPr lang="ru-RU" sz="2800" dirty="0">
                <a:latin typeface="Times New Roman"/>
                <a:cs typeface="Calibri"/>
              </a:rPr>
              <a:t>?</a:t>
            </a:r>
            <a:endParaRPr lang="uk-UA" sz="2800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66920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493914"/>
            <a:ext cx="8178085" cy="93564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</a:rPr>
              <a:t>Пастки</a:t>
            </a:r>
            <a:r>
              <a:rPr lang="ru-RU" b="1" dirty="0" smtClean="0">
                <a:solidFill>
                  <a:srgbClr val="FF0000"/>
                </a:solidFill>
              </a:rPr>
              <a:t>» </a:t>
            </a:r>
            <a:r>
              <a:rPr lang="ru-RU" b="1" dirty="0">
                <a:solidFill>
                  <a:srgbClr val="FF0000"/>
                </a:solidFill>
              </a:rPr>
              <a:t>на дорогах для </a:t>
            </a:r>
            <a:r>
              <a:rPr lang="ru-RU" b="1" dirty="0" err="1" smtClean="0">
                <a:solidFill>
                  <a:srgbClr val="FF0000"/>
                </a:solidFill>
              </a:rPr>
              <a:t>пішоходів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/>
              <a:t>Безлюдні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вулиці</a:t>
            </a:r>
            <a:endParaRPr lang="ru-RU" sz="3600" b="1" dirty="0" smtClean="0"/>
          </a:p>
          <a:p>
            <a:r>
              <a:rPr lang="ru-RU" sz="3600" b="1" dirty="0" err="1" smtClean="0"/>
              <a:t>Припарковані</a:t>
            </a:r>
            <a:r>
              <a:rPr lang="ru-RU" sz="3600" b="1" dirty="0" smtClean="0"/>
              <a:t> </a:t>
            </a:r>
            <a:r>
              <a:rPr lang="ru-RU" sz="3600" b="1" dirty="0" err="1"/>
              <a:t>біля</a:t>
            </a:r>
            <a:r>
              <a:rPr lang="ru-RU" sz="3600" b="1" dirty="0"/>
              <a:t> </a:t>
            </a:r>
            <a:r>
              <a:rPr lang="ru-RU" sz="3600" b="1" dirty="0" err="1"/>
              <a:t>узбіччя</a:t>
            </a:r>
            <a:r>
              <a:rPr lang="ru-RU" sz="3600" b="1" dirty="0"/>
              <a:t> </a:t>
            </a:r>
            <a:r>
              <a:rPr lang="ru-RU" sz="3600" b="1" dirty="0" err="1" smtClean="0"/>
              <a:t>машини</a:t>
            </a:r>
            <a:endParaRPr lang="ru-RU" sz="3600" b="1" dirty="0" smtClean="0"/>
          </a:p>
          <a:p>
            <a:r>
              <a:rPr lang="ru-RU" sz="3600" b="1" dirty="0" smtClean="0"/>
              <a:t> </a:t>
            </a:r>
            <a:r>
              <a:rPr lang="ru-RU" sz="3600" b="1" dirty="0" err="1" smtClean="0"/>
              <a:t>Гальмівний</a:t>
            </a:r>
            <a:r>
              <a:rPr lang="ru-RU" sz="3600" b="1" dirty="0" smtClean="0"/>
              <a:t> шлях </a:t>
            </a:r>
          </a:p>
          <a:p>
            <a:r>
              <a:rPr lang="ru-RU" sz="3600" b="1" dirty="0" err="1" smtClean="0"/>
              <a:t>Обмежений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огляд</a:t>
            </a:r>
            <a:r>
              <a:rPr lang="ru-RU" sz="3600" b="1" dirty="0" smtClean="0"/>
              <a:t> </a:t>
            </a:r>
            <a:endParaRPr lang="uk-UA" sz="36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261" y="3511707"/>
            <a:ext cx="4986539" cy="26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Робота з </a:t>
            </a:r>
            <a:r>
              <a:rPr lang="ru-RU" sz="2000" b="1" dirty="0" err="1">
                <a:solidFill>
                  <a:schemeClr val="bg1"/>
                </a:solidFill>
              </a:rPr>
              <a:t>ілюстрацією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80" y="4889790"/>
            <a:ext cx="1088319" cy="1755354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12864" y="2551883"/>
            <a:ext cx="517479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500" dirty="0"/>
              <a:t>Чому </a:t>
            </a:r>
            <a:r>
              <a:rPr lang="ru-RU" sz="2500" dirty="0" err="1"/>
              <a:t>діти</a:t>
            </a:r>
            <a:r>
              <a:rPr lang="ru-RU" sz="2500" dirty="0"/>
              <a:t> </a:t>
            </a:r>
            <a:r>
              <a:rPr lang="ru-RU" sz="2500" dirty="0" err="1"/>
              <a:t>обговорюють</a:t>
            </a:r>
            <a:r>
              <a:rPr lang="ru-RU" sz="2500" dirty="0"/>
              <a:t> </a:t>
            </a:r>
            <a:r>
              <a:rPr lang="ru-RU" sz="2500" dirty="0" err="1"/>
              <a:t>колір</a:t>
            </a:r>
            <a:r>
              <a:rPr lang="ru-RU" sz="2500" dirty="0"/>
              <a:t> </a:t>
            </a:r>
            <a:r>
              <a:rPr lang="ru-RU" sz="2500" dirty="0" err="1"/>
              <a:t>свого</a:t>
            </a:r>
            <a:r>
              <a:rPr lang="ru-RU" sz="2500" dirty="0"/>
              <a:t> </a:t>
            </a:r>
            <a:r>
              <a:rPr lang="ru-RU" sz="2500" dirty="0" err="1"/>
              <a:t>одягу</a:t>
            </a:r>
            <a:r>
              <a:rPr lang="ru-RU" sz="2500" dirty="0"/>
              <a:t>? На </a:t>
            </a:r>
            <a:r>
              <a:rPr lang="ru-RU" sz="2500" dirty="0" err="1"/>
              <a:t>що</a:t>
            </a:r>
            <a:r>
              <a:rPr lang="ru-RU" sz="2500" dirty="0"/>
              <a:t> </a:t>
            </a:r>
            <a:r>
              <a:rPr lang="ru-RU" sz="2500" dirty="0" err="1"/>
              <a:t>він</a:t>
            </a:r>
            <a:r>
              <a:rPr lang="ru-RU" sz="2500" dirty="0"/>
              <a:t> </a:t>
            </a:r>
            <a:r>
              <a:rPr lang="ru-RU" sz="2500" dirty="0" err="1"/>
              <a:t>впливає</a:t>
            </a:r>
            <a:r>
              <a:rPr lang="ru-RU" sz="2500" dirty="0"/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500" dirty="0"/>
              <a:t>Чи </a:t>
            </a:r>
            <a:r>
              <a:rPr lang="ru-RU" sz="2500" dirty="0" err="1"/>
              <a:t>сприяє</a:t>
            </a:r>
            <a:r>
              <a:rPr lang="ru-RU" sz="2500" dirty="0"/>
              <a:t> </a:t>
            </a:r>
            <a:r>
              <a:rPr lang="ru-RU" sz="2500" dirty="0" err="1"/>
              <a:t>колір</a:t>
            </a:r>
            <a:r>
              <a:rPr lang="ru-RU" sz="2500" dirty="0"/>
              <a:t> </a:t>
            </a:r>
            <a:r>
              <a:rPr lang="ru-RU" sz="2500" dirty="0" err="1"/>
              <a:t>одягу</a:t>
            </a:r>
            <a:r>
              <a:rPr lang="ru-RU" sz="2500" dirty="0"/>
              <a:t> </a:t>
            </a:r>
            <a:r>
              <a:rPr lang="ru-RU" sz="2500" dirty="0" err="1"/>
              <a:t>підвищенню</a:t>
            </a:r>
            <a:r>
              <a:rPr lang="ru-RU" sz="2500" dirty="0"/>
              <a:t> </a:t>
            </a:r>
            <a:r>
              <a:rPr lang="ru-RU" sz="2500" dirty="0" err="1"/>
              <a:t>безпеки</a:t>
            </a:r>
            <a:r>
              <a:rPr lang="ru-RU" sz="2500" dirty="0"/>
              <a:t> </a:t>
            </a:r>
            <a:r>
              <a:rPr lang="ru-RU" sz="2500" dirty="0" err="1"/>
              <a:t>пішохода</a:t>
            </a:r>
            <a:r>
              <a:rPr lang="ru-RU" sz="2500" dirty="0"/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500" dirty="0"/>
              <a:t>Що </a:t>
            </a:r>
            <a:r>
              <a:rPr lang="ru-RU" sz="2500" dirty="0" err="1"/>
              <a:t>ще</a:t>
            </a:r>
            <a:r>
              <a:rPr lang="ru-RU" sz="2500" dirty="0"/>
              <a:t> </a:t>
            </a:r>
            <a:r>
              <a:rPr lang="ru-RU" sz="2500" dirty="0" err="1"/>
              <a:t>впливає</a:t>
            </a:r>
            <a:r>
              <a:rPr lang="ru-RU" sz="2500" dirty="0"/>
              <a:t> на </a:t>
            </a:r>
            <a:r>
              <a:rPr lang="ru-RU" sz="2500" dirty="0" err="1"/>
              <a:t>безпеку</a:t>
            </a:r>
            <a:r>
              <a:rPr lang="ru-RU" sz="2500" dirty="0"/>
              <a:t> </a:t>
            </a:r>
            <a:r>
              <a:rPr lang="ru-RU" sz="2500" dirty="0" err="1"/>
              <a:t>всіх</a:t>
            </a:r>
            <a:r>
              <a:rPr lang="ru-RU" sz="2500" dirty="0"/>
              <a:t> </a:t>
            </a:r>
            <a:r>
              <a:rPr lang="ru-RU" sz="2500" dirty="0" err="1"/>
              <a:t>учасників</a:t>
            </a:r>
            <a:r>
              <a:rPr lang="ru-RU" sz="2500" dirty="0"/>
              <a:t> </a:t>
            </a:r>
            <a:r>
              <a:rPr lang="ru-RU" sz="2500" dirty="0" err="1"/>
              <a:t>дорожнього</a:t>
            </a:r>
            <a:r>
              <a:rPr lang="ru-RU" sz="2500" dirty="0"/>
              <a:t> </a:t>
            </a:r>
            <a:r>
              <a:rPr lang="ru-RU" sz="2500" dirty="0" err="1"/>
              <a:t>руху</a:t>
            </a:r>
            <a:r>
              <a:rPr lang="ru-RU" sz="2500" dirty="0"/>
              <a:t>?</a:t>
            </a:r>
            <a:endParaRPr lang="uk-UA" sz="25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76" y="1303071"/>
            <a:ext cx="5739088" cy="541253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2" name="Овальная выноска 11"/>
          <p:cNvSpPr/>
          <p:nvPr/>
        </p:nvSpPr>
        <p:spPr>
          <a:xfrm>
            <a:off x="70337" y="1192771"/>
            <a:ext cx="2489983" cy="1285254"/>
          </a:xfrm>
          <a:prstGeom prst="wedgeEllipseCallout">
            <a:avLst>
              <a:gd name="adj1" fmla="val 33836"/>
              <a:gd name="adj2" fmla="val 833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Я так </a:t>
            </a:r>
            <a:r>
              <a:rPr lang="ru-RU" sz="1500" dirty="0" err="1"/>
              <a:t>одяглася</a:t>
            </a:r>
            <a:r>
              <a:rPr lang="ru-RU" sz="1500" dirty="0"/>
              <a:t>,</a:t>
            </a:r>
          </a:p>
          <a:p>
            <a:pPr algn="ctr"/>
            <a:r>
              <a:rPr lang="ru-RU" sz="1500" dirty="0"/>
              <a:t>тому </a:t>
            </a:r>
            <a:r>
              <a:rPr lang="ru-RU" sz="1500" dirty="0" err="1"/>
              <a:t>що</a:t>
            </a:r>
            <a:r>
              <a:rPr lang="ru-RU" sz="1500" dirty="0"/>
              <a:t> з </a:t>
            </a:r>
            <a:r>
              <a:rPr lang="ru-RU" sz="1500" dirty="0" err="1"/>
              <a:t>тренувань</a:t>
            </a:r>
            <a:r>
              <a:rPr lang="ru-RU" sz="1500" dirty="0"/>
              <a:t> ми</a:t>
            </a:r>
          </a:p>
          <a:p>
            <a:pPr algn="ctr"/>
            <a:r>
              <a:rPr lang="ru-RU" sz="1500" dirty="0" err="1"/>
              <a:t>повертатимемося</a:t>
            </a:r>
            <a:r>
              <a:rPr lang="ru-RU" sz="1500" dirty="0"/>
              <a:t> </a:t>
            </a:r>
            <a:r>
              <a:rPr lang="ru-RU" sz="1500" dirty="0" err="1"/>
              <a:t>ввечері</a:t>
            </a:r>
            <a:r>
              <a:rPr lang="ru-RU" sz="1500" dirty="0"/>
              <a:t>.</a:t>
            </a:r>
            <a:endParaRPr lang="uk-UA" sz="1500" dirty="0"/>
          </a:p>
        </p:txBody>
      </p:sp>
      <p:sp>
        <p:nvSpPr>
          <p:cNvPr id="13" name="Овальная выноска 12"/>
          <p:cNvSpPr/>
          <p:nvPr/>
        </p:nvSpPr>
        <p:spPr>
          <a:xfrm>
            <a:off x="7138479" y="1084471"/>
            <a:ext cx="2481009" cy="961240"/>
          </a:xfrm>
          <a:prstGeom prst="wedgeEllipseCallout">
            <a:avLst>
              <a:gd name="adj1" fmla="val -76592"/>
              <a:gd name="adj2" fmla="val 153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А в мене шапка </a:t>
            </a:r>
            <a:r>
              <a:rPr lang="ru-RU" sz="1500" dirty="0" err="1"/>
              <a:t>біла</a:t>
            </a:r>
            <a:r>
              <a:rPr lang="ru-RU" sz="1500" dirty="0"/>
              <a:t> і шнурки </a:t>
            </a:r>
            <a:r>
              <a:rPr lang="ru-RU" sz="1500" dirty="0" err="1"/>
              <a:t>світяться</a:t>
            </a:r>
            <a:r>
              <a:rPr lang="ru-RU" sz="1500" dirty="0"/>
              <a:t> в </a:t>
            </a:r>
            <a:r>
              <a:rPr lang="ru-RU" sz="1500" dirty="0" err="1"/>
              <a:t>темряві</a:t>
            </a:r>
            <a:r>
              <a:rPr lang="ru-RU" sz="1500" dirty="0"/>
              <a:t>.</a:t>
            </a:r>
            <a:endParaRPr lang="uk-UA" sz="1500" dirty="0"/>
          </a:p>
        </p:txBody>
      </p:sp>
      <p:sp>
        <p:nvSpPr>
          <p:cNvPr id="16" name="Овальная выноска 15"/>
          <p:cNvSpPr/>
          <p:nvPr/>
        </p:nvSpPr>
        <p:spPr>
          <a:xfrm>
            <a:off x="3935031" y="5401823"/>
            <a:ext cx="2481009" cy="961240"/>
          </a:xfrm>
          <a:prstGeom prst="wedgeEllipseCallout">
            <a:avLst>
              <a:gd name="adj1" fmla="val 15179"/>
              <a:gd name="adj2" fmla="val -2925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А на </a:t>
            </a:r>
            <a:r>
              <a:rPr lang="ru-RU" sz="1500" dirty="0" err="1"/>
              <a:t>моїй</a:t>
            </a:r>
            <a:r>
              <a:rPr lang="ru-RU" sz="1500" dirty="0"/>
              <a:t> </a:t>
            </a:r>
            <a:r>
              <a:rPr lang="ru-RU" sz="1500" dirty="0" err="1"/>
              <a:t>куртці</a:t>
            </a:r>
            <a:endParaRPr lang="ru-RU" sz="1500" dirty="0"/>
          </a:p>
          <a:p>
            <a:pPr algn="ctr"/>
            <a:r>
              <a:rPr lang="ru-RU" sz="1500" dirty="0"/>
              <a:t>є </a:t>
            </a:r>
            <a:r>
              <a:rPr lang="ru-RU" sz="1500" dirty="0" err="1"/>
              <a:t>світловідбивні</a:t>
            </a:r>
            <a:endParaRPr lang="ru-RU" sz="1500" dirty="0"/>
          </a:p>
          <a:p>
            <a:pPr algn="ctr"/>
            <a:r>
              <a:rPr lang="ru-RU" sz="1500" dirty="0" err="1"/>
              <a:t>стрічки</a:t>
            </a:r>
            <a:r>
              <a:rPr lang="ru-RU" sz="1500" dirty="0"/>
              <a:t>.</a:t>
            </a:r>
            <a:endParaRPr lang="uk-UA" sz="1500" dirty="0"/>
          </a:p>
        </p:txBody>
      </p:sp>
    </p:spTree>
    <p:extLst>
      <p:ext uri="{BB962C8B-B14F-4D97-AF65-F5344CB8AC3E}">
        <p14:creationId xmlns:p14="http://schemas.microsoft.com/office/powerpoint/2010/main" val="10427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5580" y="491581"/>
            <a:ext cx="8135201" cy="6828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cap="all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Засоби</a:t>
            </a:r>
            <a:r>
              <a:rPr lang="ru-RU" b="1" cap="all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cap="all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безпеки</a:t>
            </a:r>
            <a:r>
              <a:rPr lang="ru-RU" b="1" cap="all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b="1" cap="all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пішохода</a:t>
            </a:r>
            <a:endParaRPr lang="ru-RU" b="1" cap="all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46782" y="1396766"/>
            <a:ext cx="5566176" cy="4832092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/>
              <a:t>У </a:t>
            </a:r>
            <a:r>
              <a:rPr lang="ru-RU" sz="2800" b="1" dirty="0" err="1"/>
              <a:t>сутінках</a:t>
            </a:r>
            <a:r>
              <a:rPr lang="ru-RU" sz="2800" b="1" dirty="0"/>
              <a:t> і в </a:t>
            </a:r>
            <a:r>
              <a:rPr lang="ru-RU" sz="2800" b="1" dirty="0" err="1" smtClean="0"/>
              <a:t>нічни</a:t>
            </a:r>
            <a:r>
              <a:rPr lang="uk-UA" sz="2800" b="1" dirty="0" smtClean="0"/>
              <a:t>й </a:t>
            </a:r>
            <a:r>
              <a:rPr lang="ru-RU" sz="2800" b="1" dirty="0" smtClean="0"/>
              <a:t>час </a:t>
            </a:r>
            <a:r>
              <a:rPr lang="ru-RU" sz="2800" b="1" dirty="0" err="1" smtClean="0"/>
              <a:t>суттєв</a:t>
            </a:r>
            <a:r>
              <a:rPr lang="uk-UA" sz="2800" b="1" dirty="0" smtClean="0"/>
              <a:t>о </a:t>
            </a:r>
            <a:r>
              <a:rPr lang="ru-RU" sz="2800" b="1" dirty="0" smtClean="0"/>
              <a:t>п</a:t>
            </a:r>
            <a:r>
              <a:rPr lang="uk-UA" sz="2800" b="1" dirty="0" err="1" smtClean="0"/>
              <a:t>ог</a:t>
            </a:r>
            <a:r>
              <a:rPr lang="ru-RU" sz="2800" b="1" dirty="0" err="1" smtClean="0"/>
              <a:t>іршуєт</a:t>
            </a:r>
            <a:r>
              <a:rPr lang="uk-UA" sz="2800" b="1" dirty="0" smtClean="0"/>
              <a:t>ь</a:t>
            </a:r>
            <a:r>
              <a:rPr lang="ru-RU" sz="2800" b="1" dirty="0" err="1" smtClean="0"/>
              <a:t>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видиміст</a:t>
            </a:r>
            <a:r>
              <a:rPr lang="uk-UA" sz="2800" b="1" dirty="0" smtClean="0"/>
              <a:t>ь</a:t>
            </a:r>
            <a:r>
              <a:rPr lang="en-US" sz="2800" b="1" dirty="0" smtClean="0"/>
              <a:t>. </a:t>
            </a:r>
            <a:r>
              <a:rPr lang="ru-RU" sz="2800" b="1" dirty="0" smtClean="0"/>
              <a:t>Т</a:t>
            </a:r>
            <a:r>
              <a:rPr lang="uk-UA" sz="2800" b="1" dirty="0" smtClean="0"/>
              <a:t>о</a:t>
            </a:r>
            <a:r>
              <a:rPr lang="ru-RU" sz="2800" b="1" dirty="0" err="1" smtClean="0"/>
              <a:t>му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піш</a:t>
            </a:r>
            <a:r>
              <a:rPr lang="uk-UA" sz="2800" b="1" dirty="0" smtClean="0"/>
              <a:t>о</a:t>
            </a:r>
            <a:r>
              <a:rPr lang="ru-RU" sz="2800" b="1" dirty="0" smtClean="0"/>
              <a:t>х</a:t>
            </a:r>
            <a:r>
              <a:rPr lang="uk-UA" sz="2800" b="1" dirty="0" smtClean="0"/>
              <a:t>о</a:t>
            </a:r>
            <a:r>
              <a:rPr lang="ru-RU" sz="2800" b="1" dirty="0" smtClean="0"/>
              <a:t>дам</a:t>
            </a:r>
            <a:r>
              <a:rPr lang="ru-RU" sz="2800" b="1" dirty="0"/>
              <a:t>, </a:t>
            </a:r>
            <a:r>
              <a:rPr lang="uk-UA" sz="2800" b="1" dirty="0" smtClean="0"/>
              <a:t>о</a:t>
            </a:r>
            <a:r>
              <a:rPr lang="ru-RU" sz="2800" b="1" dirty="0" smtClean="0"/>
              <a:t>с</a:t>
            </a:r>
            <a:r>
              <a:rPr lang="uk-UA" sz="2800" b="1" dirty="0" smtClean="0"/>
              <a:t>о</a:t>
            </a:r>
            <a:r>
              <a:rPr lang="ru-RU" sz="2800" b="1" dirty="0" err="1" smtClean="0"/>
              <a:t>блив</a:t>
            </a:r>
            <a:r>
              <a:rPr lang="uk-UA" sz="2800" b="1" dirty="0" smtClean="0"/>
              <a:t>о </a:t>
            </a:r>
            <a:r>
              <a:rPr lang="ru-RU" sz="2800" b="1" dirty="0" err="1" smtClean="0"/>
              <a:t>дітям</a:t>
            </a:r>
            <a:r>
              <a:rPr lang="ru-RU" sz="2800" b="1" dirty="0"/>
              <a:t>, </a:t>
            </a:r>
            <a:r>
              <a:rPr lang="ru-RU" sz="2800" b="1" dirty="0" smtClean="0"/>
              <a:t>рек</a:t>
            </a:r>
            <a:r>
              <a:rPr lang="uk-UA" sz="2800" b="1" dirty="0" smtClean="0"/>
              <a:t>о</a:t>
            </a:r>
            <a:r>
              <a:rPr lang="ru-RU" sz="2800" b="1" dirty="0" err="1" smtClean="0"/>
              <a:t>менду</a:t>
            </a:r>
            <a:r>
              <a:rPr lang="uk-UA" sz="2800" b="1" dirty="0" err="1" smtClean="0"/>
              <a:t>ють</a:t>
            </a:r>
            <a:r>
              <a:rPr lang="uk-UA" sz="2800" b="1" dirty="0" smtClean="0"/>
              <a:t> </a:t>
            </a:r>
            <a:r>
              <a:rPr lang="ru-RU" sz="2800" b="1" dirty="0" err="1" smtClean="0"/>
              <a:t>прикріпляти</a:t>
            </a:r>
            <a:r>
              <a:rPr lang="ru-RU" sz="2800" b="1" dirty="0" smtClean="0"/>
              <a:t> д</a:t>
            </a:r>
            <a:r>
              <a:rPr lang="uk-UA" sz="2800" b="1" dirty="0" smtClean="0"/>
              <a:t>о </a:t>
            </a:r>
            <a:r>
              <a:rPr lang="uk-UA" sz="2800" b="1" dirty="0" err="1" smtClean="0"/>
              <a:t>о</a:t>
            </a:r>
            <a:r>
              <a:rPr lang="ru-RU" sz="2800" b="1" dirty="0" err="1" smtClean="0"/>
              <a:t>дя</a:t>
            </a:r>
            <a:r>
              <a:rPr lang="uk-UA" sz="2800" b="1" dirty="0" smtClean="0"/>
              <a:t>г</a:t>
            </a:r>
            <a:r>
              <a:rPr lang="ru-RU" sz="2800" b="1" dirty="0" smtClean="0"/>
              <a:t>у </a:t>
            </a:r>
            <a:r>
              <a:rPr lang="ru-RU" sz="2800" b="1" dirty="0" err="1" smtClean="0"/>
              <a:t>спеціал</a:t>
            </a:r>
            <a:r>
              <a:rPr lang="uk-UA" sz="2800" b="1" dirty="0" smtClean="0"/>
              <a:t>ь</a:t>
            </a:r>
            <a:r>
              <a:rPr lang="ru-RU" sz="2800" b="1" dirty="0" err="1" smtClean="0"/>
              <a:t>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світл</a:t>
            </a:r>
            <a:r>
              <a:rPr lang="uk-UA" sz="2800" b="1" dirty="0" smtClean="0"/>
              <a:t>о</a:t>
            </a:r>
            <a:r>
              <a:rPr lang="ru-RU" sz="2800" b="1" dirty="0" err="1" smtClean="0"/>
              <a:t>відбивачі</a:t>
            </a:r>
            <a:r>
              <a:rPr lang="ru-RU" sz="2800" b="1" dirty="0" smtClean="0"/>
              <a:t> </a:t>
            </a:r>
            <a:r>
              <a:rPr lang="ru-RU" sz="2800" b="1" dirty="0"/>
              <a:t>(</a:t>
            </a:r>
            <a:r>
              <a:rPr lang="ru-RU" sz="2800" b="1" dirty="0" err="1"/>
              <a:t>флікери</a:t>
            </a:r>
            <a:r>
              <a:rPr lang="ru-RU" sz="2800" b="1" dirty="0" smtClean="0"/>
              <a:t>).</a:t>
            </a:r>
          </a:p>
          <a:p>
            <a:pPr algn="just"/>
            <a:endParaRPr lang="ru-RU" sz="2800" b="1" dirty="0"/>
          </a:p>
          <a:p>
            <a:pPr algn="just"/>
            <a:r>
              <a:rPr lang="ru-RU" sz="2800" b="1" dirty="0" smtClean="0"/>
              <a:t>Р</a:t>
            </a:r>
            <a:r>
              <a:rPr lang="uk-UA" sz="2800" b="1" dirty="0" smtClean="0"/>
              <a:t>о</a:t>
            </a:r>
            <a:r>
              <a:rPr lang="ru-RU" sz="2800" b="1" dirty="0" smtClean="0"/>
              <a:t>з</a:t>
            </a:r>
            <a:r>
              <a:rPr lang="uk-UA" sz="2800" b="1" dirty="0" smtClean="0"/>
              <a:t>г</a:t>
            </a:r>
            <a:r>
              <a:rPr lang="ru-RU" sz="2800" b="1" dirty="0" smtClean="0"/>
              <a:t>лян</a:t>
            </a:r>
            <a:r>
              <a:rPr lang="uk-UA" sz="2800" b="1" dirty="0" smtClean="0"/>
              <a:t>ь</a:t>
            </a:r>
            <a:r>
              <a:rPr lang="ru-RU" sz="2800" b="1" dirty="0" smtClean="0"/>
              <a:t>те мал</a:t>
            </a:r>
            <a:r>
              <a:rPr lang="uk-UA" sz="2800" b="1" dirty="0" smtClean="0"/>
              <a:t>ю</a:t>
            </a:r>
            <a:r>
              <a:rPr lang="ru-RU" sz="2800" b="1" dirty="0" smtClean="0"/>
              <a:t>н</a:t>
            </a:r>
            <a:r>
              <a:rPr lang="uk-UA" sz="2800" b="1" dirty="0" smtClean="0"/>
              <a:t>о</a:t>
            </a:r>
            <a:r>
              <a:rPr lang="ru-RU" sz="2800" b="1" dirty="0" smtClean="0"/>
              <a:t>к </a:t>
            </a:r>
            <a:r>
              <a:rPr lang="ru-RU" sz="2800" b="1" dirty="0"/>
              <a:t>і </a:t>
            </a:r>
            <a:r>
              <a:rPr lang="uk-UA" sz="2800" b="1" dirty="0" smtClean="0"/>
              <a:t>о</a:t>
            </a:r>
            <a:r>
              <a:rPr lang="ru-RU" sz="2800" b="1" dirty="0" err="1" smtClean="0"/>
              <a:t>бчисліт</a:t>
            </a:r>
            <a:r>
              <a:rPr lang="uk-UA" sz="2800" b="1" dirty="0" smtClean="0"/>
              <a:t>ь</a:t>
            </a:r>
            <a:r>
              <a:rPr lang="en-US" sz="2800" b="1" dirty="0" smtClean="0"/>
              <a:t>, </a:t>
            </a:r>
            <a:r>
              <a:rPr lang="ru-RU" sz="2800" b="1" dirty="0"/>
              <a:t>на </a:t>
            </a:r>
            <a:r>
              <a:rPr lang="ru-RU" sz="2800" b="1" dirty="0" err="1" smtClean="0"/>
              <a:t>скіл</a:t>
            </a:r>
            <a:r>
              <a:rPr lang="uk-UA" sz="2800" b="1" dirty="0" smtClean="0"/>
              <a:t>ь</a:t>
            </a:r>
            <a:r>
              <a:rPr lang="ru-RU" sz="2800" b="1" dirty="0" err="1" smtClean="0"/>
              <a:t>ки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метрів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раніше</a:t>
            </a:r>
            <a:r>
              <a:rPr lang="ru-RU" sz="2800" b="1" dirty="0" smtClean="0"/>
              <a:t> в</a:t>
            </a:r>
            <a:r>
              <a:rPr lang="uk-UA" sz="2800" b="1" dirty="0" smtClean="0"/>
              <a:t>о</a:t>
            </a:r>
            <a:r>
              <a:rPr lang="ru-RU" sz="2800" b="1" dirty="0" err="1" smtClean="0"/>
              <a:t>ді</a:t>
            </a:r>
            <a:r>
              <a:rPr lang="uk-UA" sz="2800" b="1" dirty="0" smtClean="0"/>
              <a:t>й </a:t>
            </a:r>
            <a:r>
              <a:rPr lang="ru-RU" sz="2800" b="1" dirty="0" smtClean="0"/>
              <a:t>п</a:t>
            </a:r>
            <a:r>
              <a:rPr lang="uk-UA" sz="2800" b="1" dirty="0" smtClean="0"/>
              <a:t>о</a:t>
            </a:r>
            <a:r>
              <a:rPr lang="ru-RU" sz="2800" b="1" dirty="0" err="1" smtClean="0"/>
              <a:t>бачит</a:t>
            </a:r>
            <a:r>
              <a:rPr lang="uk-UA" sz="2800" b="1" dirty="0" smtClean="0"/>
              <a:t>ь </a:t>
            </a:r>
            <a:r>
              <a:rPr lang="ru-RU" sz="2800" b="1" dirty="0" err="1" smtClean="0"/>
              <a:t>піш</a:t>
            </a:r>
            <a:r>
              <a:rPr lang="uk-UA" sz="2800" b="1" dirty="0" smtClean="0"/>
              <a:t>о</a:t>
            </a:r>
            <a:r>
              <a:rPr lang="ru-RU" sz="2800" b="1" dirty="0" smtClean="0"/>
              <a:t>х</a:t>
            </a:r>
            <a:r>
              <a:rPr lang="uk-UA" sz="2800" b="1" dirty="0" smtClean="0"/>
              <a:t>о</a:t>
            </a:r>
            <a:r>
              <a:rPr lang="ru-RU" sz="2800" b="1" dirty="0" smtClean="0"/>
              <a:t>да </a:t>
            </a:r>
            <a:r>
              <a:rPr lang="ru-RU" sz="2800" b="1" dirty="0" err="1"/>
              <a:t>із</a:t>
            </a:r>
            <a:r>
              <a:rPr lang="ru-RU" sz="2800" b="1" dirty="0"/>
              <a:t> </a:t>
            </a:r>
            <a:r>
              <a:rPr lang="ru-RU" sz="2800" b="1" dirty="0" err="1"/>
              <a:t>флікерами</a:t>
            </a:r>
            <a:r>
              <a:rPr lang="ru-RU" sz="2800" b="1" dirty="0"/>
              <a:t>, </a:t>
            </a:r>
            <a:r>
              <a:rPr lang="ru-RU" sz="2800" b="1" dirty="0" err="1"/>
              <a:t>ніж</a:t>
            </a:r>
            <a:r>
              <a:rPr lang="ru-RU" sz="2800" b="1" dirty="0"/>
              <a:t> </a:t>
            </a:r>
            <a:r>
              <a:rPr lang="ru-RU" sz="2800" b="1" dirty="0" err="1" smtClean="0"/>
              <a:t>піш</a:t>
            </a:r>
            <a:r>
              <a:rPr lang="uk-UA" sz="2800" b="1" dirty="0" smtClean="0"/>
              <a:t>о</a:t>
            </a:r>
            <a:r>
              <a:rPr lang="ru-RU" sz="2800" b="1" dirty="0" smtClean="0"/>
              <a:t>х</a:t>
            </a:r>
            <a:r>
              <a:rPr lang="uk-UA" sz="2800" b="1" dirty="0" smtClean="0"/>
              <a:t>о</a:t>
            </a:r>
            <a:r>
              <a:rPr lang="ru-RU" sz="2800" b="1" dirty="0" smtClean="0"/>
              <a:t>да у </a:t>
            </a:r>
            <a:r>
              <a:rPr lang="ru-RU" sz="2800" b="1" dirty="0" err="1" smtClean="0"/>
              <a:t>син</a:t>
            </a:r>
            <a:r>
              <a:rPr lang="uk-UA" sz="2800" b="1" dirty="0" err="1" smtClean="0"/>
              <a:t>ьо</a:t>
            </a:r>
            <a:r>
              <a:rPr lang="ru-RU" sz="2800" b="1" dirty="0" err="1" smtClean="0"/>
              <a:t>му</a:t>
            </a:r>
            <a:r>
              <a:rPr lang="ru-RU" sz="2800" b="1" dirty="0" smtClean="0"/>
              <a:t> </a:t>
            </a:r>
            <a:r>
              <a:rPr lang="uk-UA" sz="2800" b="1" dirty="0" smtClean="0"/>
              <a:t>о</a:t>
            </a:r>
            <a:r>
              <a:rPr lang="ru-RU" sz="2800" b="1" dirty="0" err="1" smtClean="0"/>
              <a:t>дязі</a:t>
            </a:r>
            <a:r>
              <a:rPr lang="ru-RU" sz="2800" b="1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" y="1187355"/>
            <a:ext cx="6237599" cy="5711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171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7047</TotalTime>
  <Words>936</Words>
  <Application>Microsoft Office PowerPoint</Application>
  <PresentationFormat>Широкоэкранный</PresentationFormat>
  <Paragraphs>152</Paragraphs>
  <Slides>29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Monotype Corsiva</vt:lpstr>
      <vt:lpstr>Times New Roman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Безпека пішоходів</vt:lpstr>
      <vt:lpstr>Презентация PowerPoint</vt:lpstr>
      <vt:lpstr>«Пастки» на дорогах для пішоходів </vt:lpstr>
      <vt:lpstr>Презентация PowerPoint</vt:lpstr>
      <vt:lpstr>Засоби безпеки пішохода</vt:lpstr>
      <vt:lpstr>Презентация PowerPoint</vt:lpstr>
      <vt:lpstr>Презентация PowerPoint</vt:lpstr>
      <vt:lpstr>Презентация PowerPoint</vt:lpstr>
      <vt:lpstr>Види пішохідних переходів</vt:lpstr>
      <vt:lpstr>Презентация PowerPoint</vt:lpstr>
      <vt:lpstr>Дорожня розмітка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Перехід  багатосмугової дороги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admin</cp:lastModifiedBy>
  <cp:revision>2001</cp:revision>
  <dcterms:created xsi:type="dcterms:W3CDTF">2018-01-05T16:38:53Z</dcterms:created>
  <dcterms:modified xsi:type="dcterms:W3CDTF">2022-10-26T19:43:13Z</dcterms:modified>
</cp:coreProperties>
</file>