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738" r:id="rId2"/>
    <p:sldId id="1829" r:id="rId3"/>
    <p:sldId id="1831" r:id="rId4"/>
    <p:sldId id="1848" r:id="rId5"/>
    <p:sldId id="1834" r:id="rId6"/>
    <p:sldId id="1849" r:id="rId7"/>
    <p:sldId id="1850" r:id="rId8"/>
    <p:sldId id="1851" r:id="rId9"/>
    <p:sldId id="1852" r:id="rId10"/>
    <p:sldId id="1853" r:id="rId11"/>
    <p:sldId id="1854" r:id="rId12"/>
    <p:sldId id="1855" r:id="rId13"/>
    <p:sldId id="1856" r:id="rId14"/>
    <p:sldId id="1857" r:id="rId15"/>
    <p:sldId id="1858" r:id="rId16"/>
    <p:sldId id="1859" r:id="rId17"/>
    <p:sldId id="1819" r:id="rId18"/>
    <p:sldId id="1832" r:id="rId19"/>
    <p:sldId id="1769" r:id="rId20"/>
    <p:sldId id="1813" r:id="rId21"/>
    <p:sldId id="1836" r:id="rId22"/>
    <p:sldId id="1821" r:id="rId23"/>
    <p:sldId id="1798" r:id="rId24"/>
    <p:sldId id="1837" r:id="rId25"/>
    <p:sldId id="1838" r:id="rId26"/>
    <p:sldId id="1839" r:id="rId27"/>
    <p:sldId id="1840" r:id="rId28"/>
    <p:sldId id="1841" r:id="rId29"/>
    <p:sldId id="1842" r:id="rId30"/>
    <p:sldId id="1843" r:id="rId31"/>
    <p:sldId id="1844" r:id="rId32"/>
    <p:sldId id="1833" r:id="rId33"/>
    <p:sldId id="1846" r:id="rId34"/>
    <p:sldId id="1824" r:id="rId35"/>
    <p:sldId id="1007" r:id="rId36"/>
    <p:sldId id="1830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2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59D"/>
    <a:srgbClr val="D65ACA"/>
    <a:srgbClr val="F3CDEF"/>
    <a:srgbClr val="00B050"/>
    <a:srgbClr val="035110"/>
    <a:srgbClr val="D3514F"/>
    <a:srgbClr val="FF4747"/>
    <a:srgbClr val="F17D66"/>
    <a:srgbClr val="2F3242"/>
    <a:srgbClr val="921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73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26D62-0A69-489C-AD8A-DBBB454FE69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1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41F5A-B942-463D-BFFB-A6C0BF2A95D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9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F5CA3-AACC-4614-BF69-00E689DA5E5C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0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57DF8-A1C4-4191-9BCE-6255C9741248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6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B527B-8C9A-436C-98CD-9931061FA41E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0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2E25-D864-431C-9803-DC1DF816B3B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1627C-B8CA-44C8-AA80-F38F7E2DC94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0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3D5AF-C886-45A1-B5DC-5A526CB61C15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7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D2A21-8E22-4A57-9D96-C14531AB525D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BF2D6-4F70-474E-8189-F1C29A9FD44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4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image" Target="../media/image5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10.11.2022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Урок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№</a:t>
            </a:r>
            <a:r>
              <a:rPr lang="uk-UA" sz="4800" b="1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 16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2054" y="4084354"/>
            <a:ext cx="9098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F3242"/>
                </a:solidFill>
              </a:rPr>
              <a:t>Я велосипедист.</a:t>
            </a:r>
          </a:p>
          <a:p>
            <a:pPr algn="ctr"/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Безпека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руху</a:t>
            </a:r>
            <a:r>
              <a:rPr lang="ru-RU" sz="4000" b="1" dirty="0">
                <a:solidFill>
                  <a:srgbClr val="2F3242"/>
                </a:solidFill>
              </a:rPr>
              <a:t> велосипедиста.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95" y="219101"/>
            <a:ext cx="3778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Здоров'я, безпека та добробут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white"/>
                </a:solidFill>
                <a:latin typeface="Calibri" panose="020F0502020204030204"/>
              </a:rPr>
              <a:t>5 клас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65" y="119032"/>
            <a:ext cx="4998723" cy="41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Історія створення велосипеда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12" y="0"/>
            <a:ext cx="9981126" cy="67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85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Дитячий велосипед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59" y="334851"/>
            <a:ext cx="10420953" cy="631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0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9620" y="297163"/>
            <a:ext cx="7404720" cy="97383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Georgia" pitchFamily="18" charset="0"/>
              </a:rPr>
              <a:t>Різновиди велосипедів. Класифікація.</a:t>
            </a:r>
            <a:endParaRPr lang="uk-UA" b="1" dirty="0">
              <a:latin typeface="Georgia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63327" y="1473921"/>
            <a:ext cx="3844492" cy="2956411"/>
            <a:chOff x="1066039" y="925240"/>
            <a:chExt cx="2891197" cy="283954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039" y="925240"/>
              <a:ext cx="2749125" cy="20868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1073354" y="2933792"/>
              <a:ext cx="28838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400" b="1" dirty="0"/>
                <a:t>Туристичний</a:t>
              </a:r>
              <a:r>
                <a:rPr lang="ru-RU" sz="2400" b="1" dirty="0"/>
                <a:t> велосипед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946425" y="1470734"/>
            <a:ext cx="2944525" cy="2534951"/>
            <a:chOff x="4746033" y="1435884"/>
            <a:chExt cx="2436875" cy="1945757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6033" y="1435884"/>
              <a:ext cx="2344012" cy="1590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4746033" y="3027280"/>
              <a:ext cx="2436875" cy="3543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400" b="1" dirty="0"/>
                <a:t>Гоночний велосипед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8184535" y="1473921"/>
            <a:ext cx="3342057" cy="2713969"/>
            <a:chOff x="6726437" y="1412776"/>
            <a:chExt cx="2148943" cy="2278946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1412776"/>
              <a:ext cx="1999124" cy="1659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6726437" y="2993926"/>
              <a:ext cx="2054819" cy="697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Велосипед для</a:t>
              </a:r>
            </a:p>
            <a:p>
              <a:pPr algn="ctr"/>
              <a:r>
                <a:rPr lang="ru-RU" sz="2400" b="1" dirty="0"/>
                <a:t> </a:t>
              </a:r>
              <a:r>
                <a:rPr lang="uk-UA" sz="2400" b="1" dirty="0"/>
                <a:t>велоболу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282162" y="4187890"/>
            <a:ext cx="2553432" cy="2523466"/>
            <a:chOff x="434392" y="3731364"/>
            <a:chExt cx="1905000" cy="1748666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92" y="3731364"/>
              <a:ext cx="1905000" cy="142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434392" y="5160114"/>
              <a:ext cx="1888836" cy="319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 err="1"/>
                <a:t>Велотаксі</a:t>
              </a:r>
              <a:r>
                <a:rPr lang="uk-UA" sz="2400" b="1" dirty="0"/>
                <a:t> 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551796" y="4142202"/>
            <a:ext cx="3339154" cy="2774327"/>
            <a:chOff x="4572000" y="3650803"/>
            <a:chExt cx="2272004" cy="2330697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650803"/>
              <a:ext cx="2200370" cy="1650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4691764" y="5283384"/>
              <a:ext cx="2152240" cy="698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Лежачий велосипед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555379" y="4331088"/>
            <a:ext cx="2626788" cy="2209358"/>
            <a:chOff x="6793756" y="3937815"/>
            <a:chExt cx="1987499" cy="1578537"/>
          </a:xfrm>
        </p:grpSpPr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622" y="3937815"/>
              <a:ext cx="1905000" cy="126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6793756" y="5186503"/>
              <a:ext cx="1987499" cy="329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/>
                <a:t>Веломобіль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798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naurok.com.ua/uploads/files/48754/45183/47446_images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687" y="463793"/>
            <a:ext cx="874846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8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naurok.com.ua/uploads/files/48754/45183/47446_images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667" y="386366"/>
            <a:ext cx="8090833" cy="62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00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76" descr="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7568" y="424605"/>
            <a:ext cx="7028264" cy="3886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8" name="Содержимое 2"/>
          <p:cNvSpPr>
            <a:spLocks/>
          </p:cNvSpPr>
          <p:nvPr/>
        </p:nvSpPr>
        <p:spPr bwMode="auto">
          <a:xfrm>
            <a:off x="1703388" y="4581128"/>
            <a:ext cx="9823204" cy="191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uk-UA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Отже</a:t>
            </a:r>
            <a:r>
              <a:rPr lang="ru-RU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, особа, яка </a:t>
            </a:r>
            <a:r>
              <a:rPr lang="ru-RU" sz="3000" b="1" dirty="0" err="1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керує</a:t>
            </a:r>
            <a:r>
              <a:rPr lang="ru-RU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велосипедом, </a:t>
            </a:r>
            <a:r>
              <a:rPr lang="ru-RU" sz="3000" b="1" dirty="0" err="1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має</a:t>
            </a:r>
            <a:r>
              <a:rPr lang="ru-RU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3000" b="1" dirty="0" err="1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перевірити</a:t>
            </a:r>
            <a:r>
              <a:rPr lang="ru-RU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3000" b="1" dirty="0" err="1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технічний</a:t>
            </a:r>
            <a:r>
              <a:rPr lang="ru-RU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стан транспортного </a:t>
            </a:r>
            <a:r>
              <a:rPr lang="ru-RU" sz="3000" b="1" dirty="0" err="1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засобу</a:t>
            </a:r>
            <a:r>
              <a:rPr lang="ru-RU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, особливо </a:t>
            </a:r>
            <a:r>
              <a:rPr lang="ru-RU" sz="3000" b="1" dirty="0" err="1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рульового</a:t>
            </a:r>
            <a:r>
              <a:rPr lang="ru-RU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3000" b="1" dirty="0" err="1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управління</a:t>
            </a:r>
            <a:r>
              <a:rPr lang="ru-RU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та </a:t>
            </a:r>
            <a:r>
              <a:rPr lang="ru-RU" sz="3000" b="1" dirty="0" err="1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гальмівної</a:t>
            </a:r>
            <a:r>
              <a:rPr lang="ru-RU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3000" b="1" dirty="0" err="1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системи</a:t>
            </a:r>
            <a:r>
              <a:rPr lang="ru-RU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. </a:t>
            </a:r>
            <a:r>
              <a:rPr lang="en-US" sz="30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3000" b="1" dirty="0">
              <a:solidFill>
                <a:schemeClr val="bg2">
                  <a:lumMod val="2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266" y="-202218"/>
            <a:ext cx="7843234" cy="1596177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uk-UA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Одяг і засоби безпеки </a:t>
            </a:r>
            <a:r>
              <a:rPr lang="uk-UA" sz="32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велосепедиста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537138" y="1393959"/>
            <a:ext cx="8890971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946" y="1591056"/>
            <a:ext cx="2191350" cy="495962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1124712" y="1231525"/>
            <a:ext cx="8680234" cy="5498459"/>
          </a:xfrm>
          <a:prstGeom prst="roundRect">
            <a:avLst/>
          </a:prstGeom>
          <a:solidFill>
            <a:srgbClr val="F17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bg1"/>
                </a:solidFill>
              </a:rPr>
              <a:t>    </a:t>
            </a:r>
            <a:r>
              <a:rPr lang="ru-RU" sz="2400" b="1" dirty="0">
                <a:solidFill>
                  <a:srgbClr val="FFFF00"/>
                </a:solidFill>
              </a:rPr>
              <a:t> 1. </a:t>
            </a:r>
            <a:r>
              <a:rPr lang="ru-RU" sz="2400" b="1" dirty="0" err="1">
                <a:solidFill>
                  <a:schemeClr val="bg1"/>
                </a:solidFill>
              </a:rPr>
              <a:t>Задля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безпеки</a:t>
            </a:r>
            <a:r>
              <a:rPr lang="ru-RU" sz="2400" b="1" dirty="0">
                <a:solidFill>
                  <a:schemeClr val="bg1"/>
                </a:solidFill>
              </a:rPr>
              <a:t> перед </a:t>
            </a:r>
            <a:r>
              <a:rPr lang="ru-RU" sz="2400" b="1" dirty="0" err="1">
                <a:solidFill>
                  <a:schemeClr val="bg1"/>
                </a:solidFill>
              </a:rPr>
              <a:t>поїздкою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перевіряй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справність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гальм</a:t>
            </a:r>
            <a:r>
              <a:rPr lang="ru-RU" sz="2400" b="1" dirty="0">
                <a:solidFill>
                  <a:schemeClr val="bg1"/>
                </a:solidFill>
              </a:rPr>
              <a:t> велосипеда, </a:t>
            </a:r>
            <a:r>
              <a:rPr lang="ru-RU" sz="2400" b="1" dirty="0" err="1">
                <a:solidFill>
                  <a:schemeClr val="bg1"/>
                </a:solidFill>
              </a:rPr>
              <a:t>натяжіння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ланцюгів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надійність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кріплення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сидіння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накачаність</a:t>
            </a:r>
            <a:r>
              <a:rPr lang="ru-RU" sz="2400" b="1" dirty="0">
                <a:solidFill>
                  <a:schemeClr val="bg1"/>
                </a:solidFill>
              </a:rPr>
              <a:t> шин. Якщо </a:t>
            </a:r>
            <a:r>
              <a:rPr lang="ru-RU" sz="2400" b="1" dirty="0" err="1">
                <a:solidFill>
                  <a:schemeClr val="bg1"/>
                </a:solidFill>
              </a:rPr>
              <a:t>ти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збираєшся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їхати</a:t>
            </a:r>
            <a:r>
              <a:rPr lang="ru-RU" sz="2400" b="1" dirty="0">
                <a:solidFill>
                  <a:schemeClr val="bg1"/>
                </a:solidFill>
              </a:rPr>
              <a:t> на новому </a:t>
            </a:r>
            <a:r>
              <a:rPr lang="ru-RU" sz="2400" b="1" dirty="0" err="1">
                <a:solidFill>
                  <a:schemeClr val="bg1"/>
                </a:solidFill>
              </a:rPr>
              <a:t>велосипеді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уважно</a:t>
            </a:r>
            <a:r>
              <a:rPr lang="ru-RU" sz="2400" b="1" dirty="0">
                <a:solidFill>
                  <a:schemeClr val="bg1"/>
                </a:solidFill>
              </a:rPr>
              <a:t> прочитай </a:t>
            </a:r>
            <a:r>
              <a:rPr lang="ru-RU" sz="2400" b="1" dirty="0" err="1">
                <a:solidFill>
                  <a:schemeClr val="bg1"/>
                </a:solidFill>
              </a:rPr>
              <a:t>інструкцію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</a:rPr>
              <a:t>     </a:t>
            </a:r>
            <a:r>
              <a:rPr lang="ru-RU" sz="2400" b="1" dirty="0">
                <a:solidFill>
                  <a:srgbClr val="FFFF00"/>
                </a:solidFill>
              </a:rPr>
              <a:t>2. </a:t>
            </a:r>
            <a:r>
              <a:rPr lang="ru-RU" sz="2400" b="1" dirty="0">
                <a:solidFill>
                  <a:schemeClr val="bg1"/>
                </a:solidFill>
              </a:rPr>
              <a:t>Для </a:t>
            </a:r>
            <a:r>
              <a:rPr lang="ru-RU" sz="2400" b="1" dirty="0" err="1">
                <a:solidFill>
                  <a:schemeClr val="bg1"/>
                </a:solidFill>
              </a:rPr>
              <a:t>комфортної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поїздки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відрегулюй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висоту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сидіння</a:t>
            </a:r>
            <a:r>
              <a:rPr lang="ru-RU" sz="2400" b="1" dirty="0">
                <a:solidFill>
                  <a:schemeClr val="bg1"/>
                </a:solidFill>
              </a:rPr>
              <a:t> так, </a:t>
            </a:r>
            <a:r>
              <a:rPr lang="ru-RU" sz="2400" b="1" dirty="0" err="1">
                <a:solidFill>
                  <a:schemeClr val="bg1"/>
                </a:solidFill>
              </a:rPr>
              <a:t>щоб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під</a:t>
            </a:r>
            <a:r>
              <a:rPr lang="ru-RU" sz="2400" b="1" dirty="0">
                <a:solidFill>
                  <a:schemeClr val="bg1"/>
                </a:solidFill>
              </a:rPr>
              <a:t> час </a:t>
            </a:r>
            <a:r>
              <a:rPr lang="ru-RU" sz="2400" b="1" dirty="0" err="1">
                <a:solidFill>
                  <a:schemeClr val="bg1"/>
                </a:solidFill>
              </a:rPr>
              <a:t>обертання</a:t>
            </a:r>
            <a:r>
              <a:rPr lang="ru-RU" sz="2400" b="1" dirty="0">
                <a:solidFill>
                  <a:schemeClr val="bg1"/>
                </a:solidFill>
              </a:rPr>
              <a:t> педалей </a:t>
            </a:r>
            <a:r>
              <a:rPr lang="ru-RU" sz="2400" b="1" dirty="0" err="1">
                <a:solidFill>
                  <a:schemeClr val="bg1"/>
                </a:solidFill>
              </a:rPr>
              <a:t>можна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було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повністю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випрямити</a:t>
            </a:r>
            <a:r>
              <a:rPr lang="ru-RU" sz="2400" b="1" dirty="0">
                <a:solidFill>
                  <a:schemeClr val="bg1"/>
                </a:solidFill>
              </a:rPr>
              <a:t> ноги.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</a:rPr>
              <a:t>     </a:t>
            </a:r>
            <a:r>
              <a:rPr lang="ru-RU" sz="2400" b="1" dirty="0">
                <a:solidFill>
                  <a:srgbClr val="FFFF00"/>
                </a:solidFill>
              </a:rPr>
              <a:t>3. </a:t>
            </a:r>
            <a:r>
              <a:rPr lang="ru-RU" sz="2400" b="1" dirty="0">
                <a:solidFill>
                  <a:schemeClr val="bg1"/>
                </a:solidFill>
              </a:rPr>
              <a:t>Для </a:t>
            </a:r>
            <a:r>
              <a:rPr lang="ru-RU" sz="2400" b="1" dirty="0" err="1">
                <a:solidFill>
                  <a:schemeClr val="bg1"/>
                </a:solidFill>
              </a:rPr>
              <a:t>тривалої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велопрогулянки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візьми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із</a:t>
            </a:r>
            <a:r>
              <a:rPr lang="ru-RU" sz="2400" b="1" dirty="0">
                <a:solidFill>
                  <a:schemeClr val="bg1"/>
                </a:solidFill>
              </a:rPr>
              <a:t> собою </a:t>
            </a:r>
            <a:r>
              <a:rPr lang="ru-RU" sz="2400" b="1" dirty="0" err="1">
                <a:solidFill>
                  <a:schemeClr val="bg1"/>
                </a:solidFill>
              </a:rPr>
              <a:t>пляшку</a:t>
            </a:r>
            <a:r>
              <a:rPr lang="ru-RU" sz="2400" b="1" dirty="0">
                <a:solidFill>
                  <a:schemeClr val="bg1"/>
                </a:solidFill>
              </a:rPr>
              <a:t> з водою та рюкзак для </a:t>
            </a:r>
            <a:r>
              <a:rPr lang="ru-RU" sz="2400" b="1" dirty="0" err="1">
                <a:solidFill>
                  <a:schemeClr val="bg1"/>
                </a:solidFill>
              </a:rPr>
              <a:t>необхідних</a:t>
            </a:r>
            <a:r>
              <a:rPr lang="ru-RU" sz="2400" b="1" dirty="0">
                <a:solidFill>
                  <a:schemeClr val="bg1"/>
                </a:solidFill>
              </a:rPr>
              <a:t> речей, як-от аптечка з </a:t>
            </a:r>
            <a:r>
              <a:rPr lang="ru-RU" sz="2400" b="1" dirty="0" err="1">
                <a:solidFill>
                  <a:schemeClr val="bg1"/>
                </a:solidFill>
              </a:rPr>
              <a:t>ліками</a:t>
            </a:r>
            <a:r>
              <a:rPr lang="ru-RU" sz="2400" b="1" dirty="0">
                <a:solidFill>
                  <a:schemeClr val="bg1"/>
                </a:solidFill>
              </a:rPr>
              <a:t> для </a:t>
            </a:r>
            <a:r>
              <a:rPr lang="ru-RU" sz="2400" b="1" dirty="0" err="1">
                <a:solidFill>
                  <a:schemeClr val="bg1"/>
                </a:solidFill>
              </a:rPr>
              <a:t>допомоги</a:t>
            </a:r>
            <a:r>
              <a:rPr lang="ru-RU" sz="2400" b="1" dirty="0">
                <a:solidFill>
                  <a:schemeClr val="bg1"/>
                </a:solidFill>
              </a:rPr>
              <a:t> при </a:t>
            </a:r>
            <a:r>
              <a:rPr lang="ru-RU" sz="2400" b="1" dirty="0" err="1">
                <a:solidFill>
                  <a:schemeClr val="bg1"/>
                </a:solidFill>
              </a:rPr>
              <a:t>травмуванні</a:t>
            </a:r>
            <a:r>
              <a:rPr lang="ru-RU" sz="2400" b="1" dirty="0">
                <a:solidFill>
                  <a:schemeClr val="bg1"/>
                </a:solidFill>
              </a:rPr>
              <a:t>, насос, </a:t>
            </a:r>
            <a:r>
              <a:rPr lang="ru-RU" sz="2400" b="1" dirty="0" err="1">
                <a:solidFill>
                  <a:schemeClr val="bg1"/>
                </a:solidFill>
              </a:rPr>
              <a:t>ключі</a:t>
            </a:r>
            <a:r>
              <a:rPr lang="ru-RU" sz="2400" b="1" dirty="0">
                <a:solidFill>
                  <a:schemeClr val="bg1"/>
                </a:solidFill>
              </a:rPr>
              <a:t> для ремонту </a:t>
            </a:r>
            <a:r>
              <a:rPr lang="ru-RU" sz="2400" b="1" dirty="0" err="1">
                <a:solidFill>
                  <a:schemeClr val="bg1"/>
                </a:solidFill>
              </a:rPr>
              <a:t>тощо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</a:rPr>
              <a:t>     </a:t>
            </a:r>
            <a:r>
              <a:rPr lang="ru-RU" sz="2400" b="1" dirty="0">
                <a:solidFill>
                  <a:srgbClr val="FFFF00"/>
                </a:solidFill>
              </a:rPr>
              <a:t>4. </a:t>
            </a:r>
            <a:r>
              <a:rPr lang="ru-RU" sz="2400" b="1" dirty="0" err="1">
                <a:solidFill>
                  <a:schemeClr val="bg1"/>
                </a:solidFill>
              </a:rPr>
              <a:t>Повідом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дорослих</a:t>
            </a:r>
            <a:r>
              <a:rPr lang="ru-RU" sz="2400" b="1" dirty="0">
                <a:solidFill>
                  <a:schemeClr val="bg1"/>
                </a:solidFill>
              </a:rPr>
              <a:t> про маршрут </a:t>
            </a:r>
            <a:r>
              <a:rPr lang="ru-RU" sz="2400" b="1" dirty="0" err="1">
                <a:solidFill>
                  <a:schemeClr val="bg1"/>
                </a:solidFill>
              </a:rPr>
              <a:t>своєї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подорожі</a:t>
            </a:r>
            <a:r>
              <a:rPr lang="ru-RU" sz="2400" b="1" dirty="0">
                <a:solidFill>
                  <a:schemeClr val="bg1"/>
                </a:solidFill>
              </a:rPr>
              <a:t> та будь </a:t>
            </a:r>
            <a:r>
              <a:rPr lang="ru-RU" sz="2400" b="1" dirty="0" err="1">
                <a:solidFill>
                  <a:schemeClr val="bg1"/>
                </a:solidFill>
              </a:rPr>
              <a:t>із</a:t>
            </a:r>
            <a:r>
              <a:rPr lang="ru-RU" sz="2400" b="1" dirty="0">
                <a:solidFill>
                  <a:schemeClr val="bg1"/>
                </a:solidFill>
              </a:rPr>
              <a:t> ними на </a:t>
            </a:r>
            <a:r>
              <a:rPr lang="ru-RU" sz="2400" b="1" dirty="0" err="1">
                <a:solidFill>
                  <a:schemeClr val="bg1"/>
                </a:solidFill>
              </a:rPr>
              <a:t>зв’язку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7">
            <a:hlinkClick r:id="" action="ppaction://media"/>
            <a:extLst>
              <a:ext uri="{FF2B5EF4-FFF2-40B4-BE49-F238E27FC236}">
                <a16:creationId xmlns:a16="http://schemas.microsoft.com/office/drawing/2014/main" id="{5FF18E03-2891-4E84-A58D-7AD42EC4E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484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901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Дай </a:t>
            </a:r>
            <a:r>
              <a:rPr lang="ru-RU" sz="2000" b="1" dirty="0" err="1">
                <a:solidFill>
                  <a:schemeClr val="bg1"/>
                </a:solidFill>
              </a:rPr>
              <a:t>відповіді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запитання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88" y="4113201"/>
            <a:ext cx="1649174" cy="2659959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082438"/>
            <a:ext cx="103719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3000" dirty="0"/>
              <a:t>Чи важливо, щоб для </a:t>
            </a:r>
            <a:r>
              <a:rPr lang="uk-UA" sz="3000" dirty="0" err="1"/>
              <a:t>велопрогулянки</a:t>
            </a:r>
            <a:r>
              <a:rPr lang="uk-UA" sz="3000" dirty="0"/>
              <a:t> шолом та рукавиці були підібрані за розміром, а одяг — за погодою?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3000" dirty="0"/>
              <a:t>Чому у твоєму віці бажано їздити тільки у світлу пору доби?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3000" dirty="0"/>
              <a:t>Чи безпечно їздити на велосипеді в дощову погоду, у туман та під час сильного вітру?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3000" dirty="0"/>
              <a:t>Поміркуй, чому велосипедистам рекомендують одягати яскравий одяг, жилети зі </a:t>
            </a:r>
            <a:r>
              <a:rPr lang="uk-UA" sz="3000" dirty="0" err="1"/>
              <a:t>світловідбивними</a:t>
            </a:r>
            <a:r>
              <a:rPr lang="uk-UA" sz="3000" dirty="0"/>
              <a:t> смугами, а широкі штани обов’язково закочувати або заправляти у шкарпетки та використовувати взуття із жорсткою підошвою.</a:t>
            </a:r>
          </a:p>
        </p:txBody>
      </p:sp>
    </p:spTree>
    <p:extLst>
      <p:ext uri="{BB962C8B-B14F-4D97-AF65-F5344CB8AC3E}">
        <p14:creationId xmlns:p14="http://schemas.microsoft.com/office/powerpoint/2010/main" val="42552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Прослухайте вірш та налаштуймося на роботу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9861" y="1725770"/>
            <a:ext cx="6337001" cy="410836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b="1" dirty="0"/>
              <a:t>Дзвоник всім нам дав наказ:</a:t>
            </a:r>
          </a:p>
          <a:p>
            <a:r>
              <a:rPr lang="uk-UA" sz="3200" b="1" dirty="0"/>
              <a:t>«До роботи швидше в клас!»</a:t>
            </a:r>
          </a:p>
          <a:p>
            <a:r>
              <a:rPr lang="uk-UA" sz="3200" b="1" dirty="0"/>
              <a:t>Біля парти станьмо чемно -</a:t>
            </a:r>
          </a:p>
          <a:p>
            <a:r>
              <a:rPr lang="uk-UA" sz="3200" b="1" dirty="0"/>
              <a:t>Плине час хай недаремно.</a:t>
            </a:r>
          </a:p>
          <a:p>
            <a:r>
              <a:rPr lang="uk-UA" sz="3200" b="1" dirty="0"/>
              <a:t>Будьмо уважні та старанні всі,</a:t>
            </a:r>
          </a:p>
          <a:p>
            <a:r>
              <a:rPr lang="uk-UA" sz="3200" b="1" dirty="0"/>
              <a:t>Сядьмо рівненько на місця свої.</a:t>
            </a:r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46" y="1725770"/>
            <a:ext cx="5159060" cy="502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24" y="3289614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7660" y1="27007" x2="27660" y2="27007"/>
                        <a14:foregroundMark x1="28191" y1="18613" x2="28191" y2="18613"/>
                        <a14:foregroundMark x1="41667" y1="11436" x2="41667" y2="11436"/>
                        <a14:foregroundMark x1="48404" y1="26156" x2="48404" y2="26156"/>
                        <a14:foregroundMark x1="42730" y1="39659" x2="42730" y2="39659"/>
                        <a14:foregroundMark x1="49645" y1="54866" x2="49645" y2="54866"/>
                        <a14:foregroundMark x1="28369" y1="52190" x2="28369" y2="52190"/>
                        <a14:foregroundMark x1="23936" y1="58394" x2="23936" y2="58394"/>
                        <a14:foregroundMark x1="36525" y1="57056" x2="36525" y2="57056"/>
                        <a14:foregroundMark x1="71277" y1="60219" x2="71277" y2="60219"/>
                        <a14:foregroundMark x1="82801" y1="63017" x2="82801" y2="63017"/>
                        <a14:foregroundMark x1="58688" y1="58637" x2="58688" y2="58637"/>
                        <a14:foregroundMark x1="56028" y1="55474" x2="56028" y2="55474"/>
                        <a14:foregroundMark x1="38121" y1="52190" x2="38121" y2="52190"/>
                        <a14:foregroundMark x1="10106" y1="15815" x2="10106" y2="15815"/>
                        <a14:foregroundMark x1="8688" y1="22141" x2="8688" y2="22141"/>
                        <a14:foregroundMark x1="11702" y1="28589" x2="11702" y2="28589"/>
                        <a14:foregroundMark x1="15603" y1="29684" x2="15603" y2="29684"/>
                        <a14:foregroundMark x1="22340" y1="22141" x2="22340" y2="22141"/>
                        <a14:foregroundMark x1="32092" y1="21776" x2="32092" y2="21776"/>
                        <a14:foregroundMark x1="41312" y1="18978" x2="41312" y2="18978"/>
                        <a14:foregroundMark x1="44504" y1="18613" x2="44504" y2="18613"/>
                        <a14:foregroundMark x1="42553" y1="21290" x2="42553" y2="21290"/>
                        <a14:foregroundMark x1="52660" y1="20803" x2="52660" y2="20803"/>
                        <a14:foregroundMark x1="55851" y1="23844" x2="55851" y2="23844"/>
                        <a14:foregroundMark x1="56206" y1="22628" x2="56206" y2="22628"/>
                        <a14:foregroundMark x1="58688" y1="24574" x2="58688" y2="24574"/>
                        <a14:foregroundMark x1="59929" y1="27616" x2="59929" y2="27616"/>
                        <a14:foregroundMark x1="62411" y1="26399" x2="62411" y2="26399"/>
                        <a14:foregroundMark x1="67908" y1="26034" x2="67908" y2="26034"/>
                        <a14:foregroundMark x1="67908" y1="22749" x2="67908" y2="22749"/>
                        <a14:foregroundMark x1="66312" y1="18978" x2="66312" y2="18978"/>
                        <a14:foregroundMark x1="68794" y1="19465" x2="68794" y2="19465"/>
                        <a14:foregroundMark x1="66135" y1="15328" x2="66135" y2="15328"/>
                        <a14:foregroundMark x1="60993" y1="14599" x2="60993" y2="14599"/>
                        <a14:foregroundMark x1="55496" y1="16788" x2="55496" y2="16788"/>
                        <a14:foregroundMark x1="52660" y1="17275" x2="52660" y2="17275"/>
                        <a14:foregroundMark x1="50355" y1="12530" x2="50355" y2="12530"/>
                        <a14:foregroundMark x1="55496" y1="10827" x2="55496" y2="10827"/>
                        <a14:foregroundMark x1="53723" y1="7421" x2="53723" y2="7421"/>
                        <a14:foregroundMark x1="44326" y1="10706" x2="44326" y2="10706"/>
                        <a14:foregroundMark x1="39716" y1="7664" x2="39716" y2="7664"/>
                        <a14:foregroundMark x1="29433" y1="9732" x2="29433" y2="9732"/>
                        <a14:foregroundMark x1="25355" y1="10706" x2="24645" y2="10706"/>
                        <a14:foregroundMark x1="17553" y1="12895" x2="17199" y2="13504"/>
                        <a14:foregroundMark x1="14184" y1="15572" x2="14184" y2="15572"/>
                        <a14:foregroundMark x1="13475" y1="19100" x2="13475" y2="19100"/>
                        <a14:foregroundMark x1="12589" y1="22749" x2="12589" y2="22749"/>
                        <a14:foregroundMark x1="13121" y1="25426" x2="13121" y2="25426"/>
                        <a14:foregroundMark x1="18262" y1="24574" x2="18262" y2="24574"/>
                        <a14:foregroundMark x1="16312" y1="27251" x2="16312" y2="27251"/>
                        <a14:foregroundMark x1="13121" y1="30170" x2="13121" y2="30170"/>
                        <a14:foregroundMark x1="12589" y1="27616" x2="12589" y2="27616"/>
                        <a14:foregroundMark x1="8511" y1="25547" x2="8511" y2="25547"/>
                        <a14:foregroundMark x1="11170" y1="25669" x2="11170" y2="25669"/>
                        <a14:foregroundMark x1="14184" y1="22628" x2="14184" y2="22628"/>
                        <a14:foregroundMark x1="15603" y1="25304" x2="15603" y2="25304"/>
                        <a14:foregroundMark x1="18794" y1="22019" x2="18794" y2="22019"/>
                        <a14:foregroundMark x1="9752" y1="22019" x2="9752" y2="22019"/>
                        <a14:foregroundMark x1="10106" y1="19586" x2="10106" y2="19586"/>
                        <a14:foregroundMark x1="11525" y1="18370" x2="11525" y2="18370"/>
                        <a14:foregroundMark x1="12057" y1="20560" x2="12057" y2="20560"/>
                        <a14:foregroundMark x1="14894" y1="20438" x2="14894" y2="20438"/>
                        <a14:foregroundMark x1="18262" y1="19586" x2="18262" y2="19586"/>
                        <a14:foregroundMark x1="15957" y1="21168" x2="15957" y2="21168"/>
                        <a14:foregroundMark x1="16312" y1="18491" x2="16312" y2="18491"/>
                        <a14:foregroundMark x1="14362" y1="17397" x2="14362" y2="17397"/>
                        <a14:foregroundMark x1="12057" y1="14842" x2="12057" y2="14842"/>
                        <a14:foregroundMark x1="12589" y1="13625" x2="12589" y2="13625"/>
                        <a14:foregroundMark x1="14894" y1="12895" x2="14894" y2="12895"/>
                        <a14:foregroundMark x1="16489" y1="12044" x2="16489" y2="12044"/>
                        <a14:foregroundMark x1="18262" y1="10462" x2="18262" y2="10462"/>
                        <a14:foregroundMark x1="20567" y1="9611" x2="20567" y2="9611"/>
                        <a14:foregroundMark x1="22163" y1="9124" x2="22163" y2="9124"/>
                        <a14:foregroundMark x1="16844" y1="16058" x2="16844" y2="16058"/>
                        <a14:foregroundMark x1="17908" y1="17397" x2="17908" y2="17397"/>
                        <a14:foregroundMark x1="19149" y1="18248" x2="19149" y2="18248"/>
                        <a14:foregroundMark x1="20745" y1="19708" x2="20745" y2="19708"/>
                        <a14:foregroundMark x1="23936" y1="19708" x2="23936" y2="19708"/>
                        <a14:foregroundMark x1="25177" y1="21290" x2="25177" y2="21290"/>
                        <a14:foregroundMark x1="27482" y1="20073" x2="27482" y2="20073"/>
                        <a14:foregroundMark x1="28369" y1="21533" x2="28369" y2="21533"/>
                        <a14:foregroundMark x1="25355" y1="19100" x2="25355" y2="19100"/>
                        <a14:foregroundMark x1="22163" y1="17883" x2="22163" y2="17883"/>
                        <a14:foregroundMark x1="20567" y1="15815" x2="20567" y2="15815"/>
                        <a14:foregroundMark x1="19504" y1="14234" x2="19504" y2="14234"/>
                        <a14:foregroundMark x1="19681" y1="13017" x2="19681" y2="13017"/>
                        <a14:foregroundMark x1="19504" y1="11922" x2="19504" y2="11922"/>
                        <a14:foregroundMark x1="21809" y1="11800" x2="21809" y2="11800"/>
                        <a14:foregroundMark x1="21277" y1="14234" x2="21277" y2="14234"/>
                        <a14:foregroundMark x1="23404" y1="15085" x2="23404" y2="15085"/>
                        <a14:foregroundMark x1="25177" y1="17153" x2="25177" y2="17153"/>
                        <a14:foregroundMark x1="29078" y1="17762" x2="29078" y2="17762"/>
                        <a14:foregroundMark x1="31738" y1="18248" x2="31738" y2="18248"/>
                        <a14:foregroundMark x1="32447" y1="19465" x2="32447" y2="19465"/>
                        <a14:foregroundMark x1="34220" y1="20681" x2="34220" y2="20681"/>
                        <a14:foregroundMark x1="35816" y1="20073" x2="35816" y2="20073"/>
                        <a14:foregroundMark x1="35461" y1="18613" x2="35461" y2="18613"/>
                        <a14:foregroundMark x1="32979" y1="17397" x2="32979" y2="17397"/>
                        <a14:foregroundMark x1="29078" y1="15815" x2="29078" y2="15815"/>
                        <a14:foregroundMark x1="27482" y1="14112" x2="27482" y2="14112"/>
                        <a14:foregroundMark x1="28191" y1="12530" x2="28191" y2="12530"/>
                        <a14:foregroundMark x1="32092" y1="12044" x2="32092" y2="12044"/>
                        <a14:foregroundMark x1="26773" y1="9367" x2="26773" y2="9367"/>
                        <a14:foregroundMark x1="28191" y1="7421" x2="28191" y2="7421"/>
                        <a14:foregroundMark x1="30496" y1="5961" x2="30496" y2="5961"/>
                        <a14:foregroundMark x1="31560" y1="8273" x2="31560" y2="8273"/>
                        <a14:foregroundMark x1="33156" y1="11314" x2="33156" y2="11314"/>
                        <a14:foregroundMark x1="34220" y1="14477" x2="34220" y2="14477"/>
                        <a14:foregroundMark x1="37057" y1="15693" x2="37057" y2="15693"/>
                        <a14:foregroundMark x1="38830" y1="15572" x2="38830" y2="15572"/>
                        <a14:foregroundMark x1="43440" y1="16180" x2="43440" y2="16180"/>
                        <a14:foregroundMark x1="45567" y1="20681" x2="45567" y2="20681"/>
                        <a14:foregroundMark x1="37766" y1="39659" x2="37766" y2="39659"/>
                        <a14:foregroundMark x1="35461" y1="13139" x2="35461" y2="13139"/>
                        <a14:foregroundMark x1="34220" y1="10341" x2="34220" y2="10341"/>
                        <a14:foregroundMark x1="33156" y1="8273" x2="33156" y2="8273"/>
                        <a14:foregroundMark x1="33156" y1="7056" x2="33156" y2="7056"/>
                        <a14:foregroundMark x1="33688" y1="5353" x2="33688" y2="5353"/>
                        <a14:foregroundMark x1="36525" y1="4866" x2="36525" y2="4866"/>
                        <a14:foregroundMark x1="33865" y1="3771" x2="33865" y2="3771"/>
                        <a14:foregroundMark x1="37234" y1="3406" x2="37234" y2="3406"/>
                        <a14:foregroundMark x1="41135" y1="4380" x2="41135" y2="4380"/>
                        <a14:foregroundMark x1="43617" y1="4745" x2="43617" y2="4745"/>
                        <a14:foregroundMark x1="79610" y1="59732" x2="79610" y2="59732"/>
                        <a14:foregroundMark x1="78191" y1="62895" x2="78191" y2="62895"/>
                        <a14:foregroundMark x1="71277" y1="63382" x2="71277" y2="63382"/>
                        <a14:foregroundMark x1="87057" y1="63017" x2="87057" y2="63017"/>
                        <a14:foregroundMark x1="86879" y1="60219" x2="86879" y2="60219"/>
                        <a14:foregroundMark x1="68085" y1="63017" x2="68085" y2="63260"/>
                        <a14:foregroundMark x1="52305" y1="53771" x2="52305" y2="53771"/>
                        <a14:foregroundMark x1="47518" y1="57056" x2="47518" y2="57056"/>
                        <a14:foregroundMark x1="44858" y1="50852" x2="44858" y2="50852"/>
                        <a14:foregroundMark x1="37057" y1="50365" x2="37057" y2="50243"/>
                        <a14:foregroundMark x1="30674" y1="51338" x2="30674" y2="51338"/>
                        <a14:foregroundMark x1="26596" y1="58029" x2="26596" y2="58029"/>
                        <a14:foregroundMark x1="22695" y1="60706" x2="22695" y2="60706"/>
                        <a14:foregroundMark x1="36879" y1="87835" x2="36879" y2="87835"/>
                        <a14:foregroundMark x1="31028" y1="88200" x2="31028" y2="88200"/>
                        <a14:foregroundMark x1="30674" y1="92579" x2="30674" y2="92701"/>
                        <a14:foregroundMark x1="36879" y1="94404" x2="37057" y2="94404"/>
                        <a14:foregroundMark x1="38652" y1="93309" x2="38652" y2="93309"/>
                        <a14:foregroundMark x1="31560" y1="96350" x2="31560" y2="96350"/>
                        <a14:foregroundMark x1="37766" y1="96594" x2="37766" y2="96594"/>
                        <a14:foregroundMark x1="47340" y1="95255" x2="47340" y2="95255"/>
                        <a14:foregroundMark x1="55496" y1="95742" x2="55496" y2="95742"/>
                        <a14:foregroundMark x1="53191" y1="94161" x2="53191" y2="94161"/>
                        <a14:foregroundMark x1="56560" y1="93066" x2="56560" y2="93066"/>
                        <a14:foregroundMark x1="47518" y1="93066" x2="47518" y2="93066"/>
                        <a14:foregroundMark x1="52837" y1="90633" x2="52837" y2="90633"/>
                        <a14:foregroundMark x1="52305" y1="88686" x2="52305" y2="88686"/>
                        <a14:foregroundMark x1="42021" y1="16302" x2="42021" y2="16302"/>
                        <a14:foregroundMark x1="39184" y1="12895" x2="39184" y2="12895"/>
                        <a14:foregroundMark x1="37057" y1="9854" x2="37057" y2="9854"/>
                        <a14:foregroundMark x1="35816" y1="7786" x2="35816" y2="7786"/>
                        <a14:foregroundMark x1="38652" y1="6083" x2="38652" y2="6083"/>
                        <a14:foregroundMark x1="42376" y1="6448" x2="42376" y2="6448"/>
                        <a14:foregroundMark x1="44858" y1="12044" x2="44858" y2="12044"/>
                        <a14:foregroundMark x1="45567" y1="15085" x2="45567" y2="15085"/>
                        <a14:foregroundMark x1="47340" y1="17275" x2="47340" y2="17275"/>
                        <a14:foregroundMark x1="49645" y1="15693" x2="49645" y2="15693"/>
                        <a14:foregroundMark x1="48404" y1="13382" x2="48404" y2="13382"/>
                        <a14:foregroundMark x1="26241" y1="28102" x2="26241" y2="28102"/>
                        <a14:foregroundMark x1="67021" y1="59732" x2="67021" y2="5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938" y="3176387"/>
            <a:ext cx="2380068" cy="3468824"/>
          </a:xfrm>
          <a:prstGeom prst="rect">
            <a:avLst/>
          </a:prstGeom>
        </p:spPr>
      </p:pic>
      <p:pic>
        <p:nvPicPr>
          <p:cNvPr id="10" name="Picture 18" descr="Школьный звонок. Колокольчик. Анимированная картинка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01">
            <a:off x="10265091" y="968199"/>
            <a:ext cx="1778836" cy="177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1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8504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За </a:t>
            </a:r>
            <a:r>
              <a:rPr lang="ru-RU" sz="2000" b="1" dirty="0" err="1">
                <a:solidFill>
                  <a:schemeClr val="bg1"/>
                </a:solidFill>
              </a:rPr>
              <a:t>наведеними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піктограмами</a:t>
            </a:r>
            <a:r>
              <a:rPr lang="ru-RU" sz="2000" b="1" dirty="0">
                <a:solidFill>
                  <a:schemeClr val="bg1"/>
                </a:solidFill>
              </a:rPr>
              <a:t> поясни правила </a:t>
            </a:r>
            <a:r>
              <a:rPr lang="ru-RU" sz="2000" b="1" dirty="0" err="1">
                <a:solidFill>
                  <a:schemeClr val="bg1"/>
                </a:solidFill>
              </a:rPr>
              <a:t>безпеки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під</a:t>
            </a:r>
            <a:r>
              <a:rPr lang="ru-RU" sz="2000" b="1" dirty="0">
                <a:solidFill>
                  <a:schemeClr val="bg1"/>
                </a:solidFill>
              </a:rPr>
              <a:t> час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 велосипедистки. </a:t>
            </a:r>
            <a:r>
              <a:rPr lang="ru-RU" sz="2000" b="1" dirty="0" err="1">
                <a:solidFill>
                  <a:schemeClr val="bg1"/>
                </a:solidFill>
              </a:rPr>
              <a:t>Продовж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речення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80" y="4889790"/>
            <a:ext cx="1088319" cy="1755354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3325" t="19334" r="62425" b="55332"/>
          <a:stretch/>
        </p:blipFill>
        <p:spPr>
          <a:xfrm>
            <a:off x="1516614" y="1323635"/>
            <a:ext cx="2651604" cy="26516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1653" t="6800" r="11387" b="18676"/>
          <a:stretch/>
        </p:blipFill>
        <p:spPr>
          <a:xfrm>
            <a:off x="7301534" y="1795191"/>
            <a:ext cx="1830955" cy="1773012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7014576" y="1552414"/>
            <a:ext cx="2404872" cy="2258568"/>
          </a:xfrm>
          <a:prstGeom prst="ellipse">
            <a:avLst/>
          </a:prstGeom>
          <a:noFill/>
          <a:ln w="165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угольник 14"/>
          <p:cNvSpPr/>
          <p:nvPr/>
        </p:nvSpPr>
        <p:spPr>
          <a:xfrm rot="3033254">
            <a:off x="7071816" y="2575155"/>
            <a:ext cx="2290393" cy="2130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55448" y="3934460"/>
            <a:ext cx="5038344" cy="1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Під час </a:t>
            </a:r>
            <a:r>
              <a:rPr lang="ru-RU" sz="2800" dirty="0" err="1"/>
              <a:t>керування</a:t>
            </a:r>
            <a:endParaRPr lang="ru-RU" sz="2800" dirty="0"/>
          </a:p>
          <a:p>
            <a:pPr algn="ctr"/>
            <a:r>
              <a:rPr lang="ru-RU" sz="2800" dirty="0"/>
              <a:t>велосипедом заборонено…,</a:t>
            </a:r>
          </a:p>
          <a:p>
            <a:pPr algn="ctr"/>
            <a:r>
              <a:rPr lang="ru-RU" sz="2800" dirty="0"/>
              <a:t>тому </a:t>
            </a:r>
            <a:r>
              <a:rPr lang="ru-RU" sz="2800" dirty="0" err="1"/>
              <a:t>що</a:t>
            </a:r>
            <a:r>
              <a:rPr lang="ru-RU" sz="2800" dirty="0"/>
              <a:t>…</a:t>
            </a:r>
            <a:endParaRPr lang="uk-UA" sz="28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794248" y="3934460"/>
            <a:ext cx="5038344" cy="133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Керувати</a:t>
            </a:r>
            <a:r>
              <a:rPr lang="ru-RU" sz="2800" dirty="0"/>
              <a:t> велосипедом</a:t>
            </a:r>
          </a:p>
          <a:p>
            <a:pPr algn="ctr"/>
            <a:r>
              <a:rPr lang="ru-RU" sz="2800" dirty="0"/>
              <a:t>у </a:t>
            </a:r>
            <a:r>
              <a:rPr lang="ru-RU" sz="2800" dirty="0" err="1"/>
              <a:t>навушниках</a:t>
            </a:r>
            <a:endParaRPr lang="ru-RU" sz="2800" dirty="0"/>
          </a:p>
          <a:p>
            <a:pPr algn="ctr"/>
            <a:r>
              <a:rPr lang="ru-RU" sz="2800" dirty="0"/>
              <a:t>заборонено, тому </a:t>
            </a:r>
            <a:r>
              <a:rPr lang="ru-RU" sz="2800" dirty="0" err="1"/>
              <a:t>що</a:t>
            </a:r>
            <a:r>
              <a:rPr lang="ru-RU" sz="2800" dirty="0"/>
              <a:t>…</a:t>
            </a:r>
            <a:endParaRPr lang="uk-UA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54100" y="5375326"/>
            <a:ext cx="10074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000" dirty="0" err="1"/>
              <a:t>Які</a:t>
            </a:r>
            <a:r>
              <a:rPr lang="ru-RU" sz="3000" dirty="0"/>
              <a:t> </a:t>
            </a:r>
            <a:r>
              <a:rPr lang="ru-RU" sz="3000" dirty="0" err="1"/>
              <a:t>ще</a:t>
            </a:r>
            <a:r>
              <a:rPr lang="ru-RU" sz="3000" dirty="0"/>
              <a:t> правила </a:t>
            </a:r>
            <a:r>
              <a:rPr lang="ru-RU" sz="3000" dirty="0" err="1"/>
              <a:t>безпеки</a:t>
            </a:r>
            <a:r>
              <a:rPr lang="ru-RU" sz="3000" dirty="0"/>
              <a:t> </a:t>
            </a:r>
            <a:r>
              <a:rPr lang="ru-RU" sz="3000" dirty="0" err="1"/>
              <a:t>порушує</a:t>
            </a:r>
            <a:r>
              <a:rPr lang="ru-RU" sz="3000" dirty="0"/>
              <a:t> велосипедистка?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000" dirty="0" err="1"/>
              <a:t>Розроби</a:t>
            </a:r>
            <a:r>
              <a:rPr lang="ru-RU" sz="3000" dirty="0"/>
              <a:t> </a:t>
            </a:r>
            <a:r>
              <a:rPr lang="ru-RU" sz="3000" dirty="0" err="1"/>
              <a:t>власне</a:t>
            </a:r>
            <a:r>
              <a:rPr lang="ru-RU" sz="3000" dirty="0"/>
              <a:t> правило для </a:t>
            </a:r>
            <a:r>
              <a:rPr lang="ru-RU" sz="3000" dirty="0" err="1"/>
              <a:t>велосипедистів</a:t>
            </a:r>
            <a:r>
              <a:rPr lang="ru-RU" sz="3000" dirty="0"/>
              <a:t>. Придумай та й намалюй </a:t>
            </a:r>
            <a:r>
              <a:rPr lang="uk-UA" sz="3000" dirty="0"/>
              <a:t>піктограму до нього.</a:t>
            </a:r>
          </a:p>
        </p:txBody>
      </p:sp>
    </p:spTree>
    <p:extLst>
      <p:ext uri="{BB962C8B-B14F-4D97-AF65-F5344CB8AC3E}">
        <p14:creationId xmlns:p14="http://schemas.microsoft.com/office/powerpoint/2010/main" val="10427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«Трибуна думок»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7202" y="1457568"/>
            <a:ext cx="8864081" cy="375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/>
              <a:t>Пригадайте, чи </a:t>
            </a:r>
            <a:r>
              <a:rPr lang="ru-RU" sz="4500" dirty="0" err="1"/>
              <a:t>бачили</a:t>
            </a:r>
            <a:r>
              <a:rPr lang="ru-RU" sz="4500" dirty="0"/>
              <a:t> </a:t>
            </a:r>
            <a:r>
              <a:rPr lang="ru-RU" sz="4500" dirty="0" err="1"/>
              <a:t>ви</a:t>
            </a:r>
            <a:r>
              <a:rPr lang="ru-RU" sz="4500" dirty="0"/>
              <a:t> у </a:t>
            </a:r>
            <a:r>
              <a:rPr lang="ru-RU" sz="4500" dirty="0" err="1"/>
              <a:t>своєму</a:t>
            </a:r>
            <a:r>
              <a:rPr lang="ru-RU" sz="4500" dirty="0"/>
              <a:t> </a:t>
            </a:r>
            <a:r>
              <a:rPr lang="ru-RU" sz="4500" dirty="0" err="1"/>
              <a:t>місті</a:t>
            </a:r>
            <a:r>
              <a:rPr lang="ru-RU" sz="4500" dirty="0"/>
              <a:t> </a:t>
            </a:r>
            <a:r>
              <a:rPr lang="ru-RU" sz="4500" dirty="0" err="1" smtClean="0"/>
              <a:t>зазначені</a:t>
            </a:r>
            <a:r>
              <a:rPr lang="ru-RU" sz="4500" dirty="0" smtClean="0"/>
              <a:t> </a:t>
            </a:r>
            <a:r>
              <a:rPr lang="ru-RU" sz="4500" dirty="0" err="1"/>
              <a:t>дорожні</a:t>
            </a:r>
            <a:r>
              <a:rPr lang="ru-RU" sz="4500" dirty="0"/>
              <a:t> знаки. Де </a:t>
            </a:r>
            <a:r>
              <a:rPr lang="ru-RU" sz="4500" dirty="0" err="1"/>
              <a:t>саме</a:t>
            </a:r>
            <a:r>
              <a:rPr lang="ru-RU" sz="4500" dirty="0"/>
              <a:t>? Якщо знаки не </a:t>
            </a:r>
            <a:r>
              <a:rPr lang="ru-RU" sz="4500" dirty="0" err="1"/>
              <a:t>встановлені</a:t>
            </a:r>
            <a:r>
              <a:rPr lang="ru-RU" sz="4500" dirty="0"/>
              <a:t>, </a:t>
            </a:r>
            <a:r>
              <a:rPr lang="ru-RU" sz="4500" dirty="0" err="1"/>
              <a:t>поміркуйте</a:t>
            </a:r>
            <a:r>
              <a:rPr lang="ru-RU" sz="4500" dirty="0"/>
              <a:t>, з </a:t>
            </a:r>
            <a:r>
              <a:rPr lang="ru-RU" sz="4500" dirty="0" err="1"/>
              <a:t>якої</a:t>
            </a:r>
            <a:r>
              <a:rPr lang="ru-RU" sz="4500" dirty="0"/>
              <a:t> причини.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57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Перегляньте відео</a:t>
            </a:r>
          </a:p>
        </p:txBody>
      </p:sp>
      <p:pic>
        <p:nvPicPr>
          <p:cNvPr id="10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A1430FDE-C425-4FCC-98A2-CB9FE90C8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416645" y="2891409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94" y="4560165"/>
            <a:ext cx="2752725" cy="1666875"/>
          </a:xfrm>
          <a:prstGeom prst="rect">
            <a:avLst/>
          </a:prstGeom>
        </p:spPr>
      </p:pic>
      <p:pic>
        <p:nvPicPr>
          <p:cNvPr id="3076" name="Picture 4" descr="Відео | ВСП “АГРАРНО-ЕКОНОМІЧНИЙ ФАХОВИЙ КОЛЕДЖ ПДАУ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0" y="1000863"/>
            <a:ext cx="2908532" cy="18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равила для велосипедисті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5596" y="1197863"/>
            <a:ext cx="8732066" cy="491178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3169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667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зображені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малюнках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ситуації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Ознайомся</a:t>
            </a:r>
            <a:r>
              <a:rPr lang="ru-RU" sz="2000" b="1" dirty="0">
                <a:solidFill>
                  <a:schemeClr val="bg1"/>
                </a:solidFill>
              </a:rPr>
              <a:t> з правилами </a:t>
            </a:r>
            <a:r>
              <a:rPr lang="ru-RU" sz="2000" b="1" dirty="0" err="1">
                <a:solidFill>
                  <a:schemeClr val="bg1"/>
                </a:solidFill>
              </a:rPr>
              <a:t>безпечного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велосипедистів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768" y="3332478"/>
            <a:ext cx="8766979" cy="3426956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3" name="Облако 2"/>
          <p:cNvSpPr/>
          <p:nvPr/>
        </p:nvSpPr>
        <p:spPr>
          <a:xfrm>
            <a:off x="122982" y="1232212"/>
            <a:ext cx="5640275" cy="2029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Під час </a:t>
            </a:r>
            <a:r>
              <a:rPr lang="ru-RU" sz="2500" dirty="0" err="1"/>
              <a:t>руху</a:t>
            </a:r>
            <a:r>
              <a:rPr lang="ru-RU" sz="2500" dirty="0"/>
              <a:t> </a:t>
            </a:r>
            <a:r>
              <a:rPr lang="ru-RU" sz="2500" dirty="0" err="1"/>
              <a:t>забороняється</a:t>
            </a:r>
            <a:r>
              <a:rPr lang="ru-RU" sz="2500" dirty="0"/>
              <a:t> </a:t>
            </a:r>
            <a:r>
              <a:rPr lang="ru-RU" sz="2500" dirty="0" err="1"/>
              <a:t>відпускати</a:t>
            </a:r>
            <a:r>
              <a:rPr lang="ru-RU" sz="2500" dirty="0"/>
              <a:t> </a:t>
            </a:r>
            <a:r>
              <a:rPr lang="ru-RU" sz="2500" dirty="0" err="1"/>
              <a:t>кермо</a:t>
            </a:r>
            <a:r>
              <a:rPr lang="ru-RU" sz="2500" dirty="0"/>
              <a:t> велосипеда.</a:t>
            </a:r>
            <a:endParaRPr lang="uk-UA" sz="25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31530" y="2392874"/>
            <a:ext cx="2953512" cy="8686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Ситуація 1 </a:t>
            </a:r>
          </a:p>
        </p:txBody>
      </p:sp>
    </p:spTree>
    <p:extLst>
      <p:ext uri="{BB962C8B-B14F-4D97-AF65-F5344CB8AC3E}">
        <p14:creationId xmlns:p14="http://schemas.microsoft.com/office/powerpoint/2010/main" val="15659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667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зображені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малюнках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ситуації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Ознайомся</a:t>
            </a:r>
            <a:r>
              <a:rPr lang="ru-RU" sz="2000" b="1" dirty="0">
                <a:solidFill>
                  <a:schemeClr val="bg1"/>
                </a:solidFill>
              </a:rPr>
              <a:t> з правилами </a:t>
            </a:r>
            <a:r>
              <a:rPr lang="ru-RU" sz="2000" b="1" dirty="0" err="1">
                <a:solidFill>
                  <a:schemeClr val="bg1"/>
                </a:solidFill>
              </a:rPr>
              <a:t>безпечного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велосипедистів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122982" y="1232212"/>
            <a:ext cx="6597858" cy="16664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Перевозити </a:t>
            </a:r>
            <a:r>
              <a:rPr lang="ru-RU" sz="2500" dirty="0" err="1"/>
              <a:t>вантажі</a:t>
            </a:r>
            <a:endParaRPr lang="ru-RU" sz="2500" dirty="0"/>
          </a:p>
          <a:p>
            <a:pPr algn="ctr"/>
            <a:r>
              <a:rPr lang="ru-RU" sz="2500" dirty="0" err="1"/>
              <a:t>дозволяється</a:t>
            </a:r>
            <a:r>
              <a:rPr lang="ru-RU" sz="2500" dirty="0"/>
              <a:t> у </a:t>
            </a:r>
            <a:r>
              <a:rPr lang="ru-RU" sz="2500" dirty="0" err="1"/>
              <a:t>спеціальному</a:t>
            </a:r>
            <a:endParaRPr lang="ru-RU" sz="2500" dirty="0"/>
          </a:p>
          <a:p>
            <a:pPr algn="ctr"/>
            <a:r>
              <a:rPr lang="ru-RU" sz="2500" dirty="0"/>
              <a:t>багажнику </a:t>
            </a:r>
            <a:r>
              <a:rPr lang="ru-RU" sz="2500" dirty="0" err="1"/>
              <a:t>або</a:t>
            </a:r>
            <a:r>
              <a:rPr lang="ru-RU" sz="2500" dirty="0"/>
              <a:t> у </a:t>
            </a:r>
            <a:r>
              <a:rPr lang="ru-RU" sz="2500" dirty="0" err="1"/>
              <a:t>велорюкзаку</a:t>
            </a:r>
            <a:r>
              <a:rPr lang="ru-RU" sz="2500" dirty="0"/>
              <a:t>.</a:t>
            </a:r>
            <a:endParaRPr lang="uk-UA" sz="25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31530" y="2392874"/>
            <a:ext cx="2953512" cy="8686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Ситуація 2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0" b="7759"/>
          <a:stretch/>
        </p:blipFill>
        <p:spPr>
          <a:xfrm>
            <a:off x="2944276" y="3510087"/>
            <a:ext cx="5166451" cy="318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667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зображені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малюнках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ситуації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Ознайомся</a:t>
            </a:r>
            <a:r>
              <a:rPr lang="ru-RU" sz="2000" b="1" dirty="0">
                <a:solidFill>
                  <a:schemeClr val="bg1"/>
                </a:solidFill>
              </a:rPr>
              <a:t> з правилами </a:t>
            </a:r>
            <a:r>
              <a:rPr lang="ru-RU" sz="2000" b="1" dirty="0" err="1">
                <a:solidFill>
                  <a:schemeClr val="bg1"/>
                </a:solidFill>
              </a:rPr>
              <a:t>безпечного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велосипедистів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676656" y="1283618"/>
            <a:ext cx="5640026" cy="21590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Перевозити </a:t>
            </a:r>
            <a:r>
              <a:rPr lang="ru-RU" sz="2500" dirty="0" err="1"/>
              <a:t>пасажирів</a:t>
            </a:r>
            <a:endParaRPr lang="ru-RU" sz="2500" dirty="0"/>
          </a:p>
          <a:p>
            <a:pPr algn="ctr"/>
            <a:r>
              <a:rPr lang="ru-RU" sz="2500" dirty="0" err="1"/>
              <a:t>забороняється</a:t>
            </a:r>
            <a:r>
              <a:rPr lang="ru-RU" sz="2500" dirty="0"/>
              <a:t>.</a:t>
            </a:r>
            <a:endParaRPr lang="uk-UA" sz="25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31530" y="2392874"/>
            <a:ext cx="2953512" cy="8686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Ситуація 3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4110" b="66667"/>
          <a:stretch/>
        </p:blipFill>
        <p:spPr>
          <a:xfrm>
            <a:off x="2007140" y="3816650"/>
            <a:ext cx="7200868" cy="283263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1701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667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зображені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малюнках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ситуації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Ознайомся</a:t>
            </a:r>
            <a:r>
              <a:rPr lang="ru-RU" sz="2000" b="1" dirty="0">
                <a:solidFill>
                  <a:schemeClr val="bg1"/>
                </a:solidFill>
              </a:rPr>
              <a:t> з правилами </a:t>
            </a:r>
            <a:r>
              <a:rPr lang="ru-RU" sz="2000" b="1" dirty="0" err="1">
                <a:solidFill>
                  <a:schemeClr val="bg1"/>
                </a:solidFill>
              </a:rPr>
              <a:t>безпечного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велосипедистів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676656" y="1283618"/>
            <a:ext cx="5640026" cy="21590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Забороняється</a:t>
            </a:r>
          </a:p>
          <a:p>
            <a:pPr algn="ctr"/>
            <a:r>
              <a:rPr lang="ru-RU" sz="2500" dirty="0" err="1"/>
              <a:t>керувати</a:t>
            </a:r>
            <a:r>
              <a:rPr lang="ru-RU" sz="2500" dirty="0"/>
              <a:t> </a:t>
            </a:r>
            <a:r>
              <a:rPr lang="ru-RU" sz="2500" dirty="0" err="1"/>
              <a:t>несправним</a:t>
            </a:r>
            <a:endParaRPr lang="ru-RU" sz="2500" dirty="0"/>
          </a:p>
          <a:p>
            <a:pPr algn="ctr"/>
            <a:r>
              <a:rPr lang="ru-RU" sz="2500" dirty="0"/>
              <a:t>велосипедом.</a:t>
            </a:r>
            <a:endParaRPr lang="uk-UA" sz="25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31530" y="2392874"/>
            <a:ext cx="2953512" cy="8686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Ситуація 4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5137"/>
          <a:stretch/>
        </p:blipFill>
        <p:spPr>
          <a:xfrm>
            <a:off x="7330946" y="3641583"/>
            <a:ext cx="2521240" cy="289797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195" t="27140" r="43928" b="3042"/>
          <a:stretch/>
        </p:blipFill>
        <p:spPr>
          <a:xfrm>
            <a:off x="1451563" y="4105531"/>
            <a:ext cx="4650768" cy="24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667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зображені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малюнках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ситуації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Ознайомся</a:t>
            </a:r>
            <a:r>
              <a:rPr lang="ru-RU" sz="2000" b="1" dirty="0">
                <a:solidFill>
                  <a:schemeClr val="bg1"/>
                </a:solidFill>
              </a:rPr>
              <a:t> з правилами </a:t>
            </a:r>
            <a:r>
              <a:rPr lang="ru-RU" sz="2000" b="1" dirty="0" err="1">
                <a:solidFill>
                  <a:schemeClr val="bg1"/>
                </a:solidFill>
              </a:rPr>
              <a:t>безпечного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велосипедистів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676656" y="1283617"/>
            <a:ext cx="6227064" cy="244794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На </a:t>
            </a:r>
            <a:r>
              <a:rPr lang="ru-RU" sz="2500" dirty="0" err="1"/>
              <a:t>пішохідному</a:t>
            </a:r>
            <a:r>
              <a:rPr lang="ru-RU" sz="2500" dirty="0"/>
              <a:t> </a:t>
            </a:r>
            <a:r>
              <a:rPr lang="ru-RU" sz="2500" dirty="0" err="1"/>
              <a:t>переході</a:t>
            </a:r>
            <a:endParaRPr lang="ru-RU" sz="2500" dirty="0"/>
          </a:p>
          <a:p>
            <a:pPr algn="ctr"/>
            <a:r>
              <a:rPr lang="ru-RU" sz="2500" dirty="0"/>
              <a:t>велосипедист повинен </a:t>
            </a:r>
            <a:r>
              <a:rPr lang="ru-RU" sz="2500" dirty="0" err="1"/>
              <a:t>зупинитися</a:t>
            </a:r>
            <a:r>
              <a:rPr lang="ru-RU" sz="2500" dirty="0"/>
              <a:t>, </a:t>
            </a:r>
            <a:r>
              <a:rPr lang="ru-RU" sz="2500" dirty="0" err="1"/>
              <a:t>спішитися</a:t>
            </a:r>
            <a:r>
              <a:rPr lang="ru-RU" sz="2500" dirty="0"/>
              <a:t> й вести велосипед по </a:t>
            </a:r>
            <a:r>
              <a:rPr lang="ru-RU" sz="2500" dirty="0" err="1"/>
              <a:t>зебрі</a:t>
            </a:r>
            <a:r>
              <a:rPr lang="ru-RU" sz="2500" dirty="0"/>
              <a:t> </a:t>
            </a:r>
            <a:r>
              <a:rPr lang="ru-RU" sz="2500" dirty="0" err="1"/>
              <a:t>поруч</a:t>
            </a:r>
            <a:r>
              <a:rPr lang="ru-RU" sz="2500" dirty="0"/>
              <a:t> </a:t>
            </a:r>
            <a:r>
              <a:rPr lang="ru-RU" sz="2500" dirty="0" err="1"/>
              <a:t>із</a:t>
            </a:r>
            <a:r>
              <a:rPr lang="ru-RU" sz="2500" dirty="0"/>
              <a:t> собою.</a:t>
            </a:r>
            <a:endParaRPr lang="uk-UA" sz="25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31530" y="2392874"/>
            <a:ext cx="2953512" cy="8686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Ситуація 5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6" y="4020446"/>
            <a:ext cx="4066964" cy="270071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44" y="4020956"/>
            <a:ext cx="4064089" cy="270020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40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667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зображені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малюнках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ситуації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Ознайомся</a:t>
            </a:r>
            <a:r>
              <a:rPr lang="ru-RU" sz="2000" b="1" dirty="0">
                <a:solidFill>
                  <a:schemeClr val="bg1"/>
                </a:solidFill>
              </a:rPr>
              <a:t> з правилами </a:t>
            </a:r>
            <a:r>
              <a:rPr lang="ru-RU" sz="2000" b="1" dirty="0" err="1">
                <a:solidFill>
                  <a:schemeClr val="bg1"/>
                </a:solidFill>
              </a:rPr>
              <a:t>безпечного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велосипедистів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128016" y="1234441"/>
            <a:ext cx="6848856" cy="30266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3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31530" y="2392874"/>
            <a:ext cx="2953512" cy="8686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Ситуація 6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0758" y="1529155"/>
            <a:ext cx="57706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</a:rPr>
              <a:t>Якщо </a:t>
            </a:r>
            <a:r>
              <a:rPr lang="ru-RU" sz="2500" dirty="0" err="1">
                <a:solidFill>
                  <a:schemeClr val="bg1"/>
                </a:solidFill>
              </a:rPr>
              <a:t>велосипедна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доріжка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перетинає</a:t>
            </a:r>
            <a:r>
              <a:rPr lang="ru-RU" sz="2500" dirty="0">
                <a:solidFill>
                  <a:schemeClr val="bg1"/>
                </a:solidFill>
              </a:rPr>
              <a:t> дорогу поза </a:t>
            </a:r>
            <a:r>
              <a:rPr lang="ru-RU" sz="2500" dirty="0" err="1">
                <a:solidFill>
                  <a:schemeClr val="bg1"/>
                </a:solidFill>
              </a:rPr>
              <a:t>перехрестям</a:t>
            </a:r>
            <a:r>
              <a:rPr lang="ru-RU" sz="2500" dirty="0">
                <a:solidFill>
                  <a:schemeClr val="bg1"/>
                </a:solidFill>
              </a:rPr>
              <a:t>, </a:t>
            </a:r>
            <a:r>
              <a:rPr lang="ru-RU" sz="2500" dirty="0" err="1">
                <a:solidFill>
                  <a:schemeClr val="bg1"/>
                </a:solidFill>
              </a:rPr>
              <a:t>водій</a:t>
            </a:r>
            <a:r>
              <a:rPr lang="ru-RU" sz="2500" dirty="0">
                <a:solidFill>
                  <a:schemeClr val="bg1"/>
                </a:solidFill>
              </a:rPr>
              <a:t> велосипеда </a:t>
            </a:r>
            <a:r>
              <a:rPr lang="ru-RU" sz="2500" dirty="0" err="1">
                <a:solidFill>
                  <a:schemeClr val="bg1"/>
                </a:solidFill>
              </a:rPr>
              <a:t>може</a:t>
            </a:r>
            <a:r>
              <a:rPr lang="ru-RU" sz="2500" dirty="0">
                <a:solidFill>
                  <a:schemeClr val="bg1"/>
                </a:solidFill>
              </a:rPr>
              <a:t> не </a:t>
            </a:r>
            <a:r>
              <a:rPr lang="ru-RU" sz="2500" dirty="0" err="1">
                <a:solidFill>
                  <a:schemeClr val="bg1"/>
                </a:solidFill>
              </a:rPr>
              <a:t>спішуватися</a:t>
            </a:r>
            <a:r>
              <a:rPr lang="ru-RU" sz="2500" dirty="0">
                <a:solidFill>
                  <a:schemeClr val="bg1"/>
                </a:solidFill>
              </a:rPr>
              <a:t>, але </a:t>
            </a:r>
            <a:r>
              <a:rPr lang="ru-RU" sz="2500" dirty="0" err="1">
                <a:solidFill>
                  <a:schemeClr val="bg1"/>
                </a:solidFill>
              </a:rPr>
              <a:t>зобовязаний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поступатися</a:t>
            </a:r>
            <a:r>
              <a:rPr lang="ru-RU" sz="2500" dirty="0">
                <a:solidFill>
                  <a:schemeClr val="bg1"/>
                </a:solidFill>
              </a:rPr>
              <a:t> дорогою </a:t>
            </a:r>
            <a:r>
              <a:rPr lang="ru-RU" sz="2500" dirty="0" err="1">
                <a:solidFill>
                  <a:schemeClr val="bg1"/>
                </a:solidFill>
              </a:rPr>
              <a:t>іншим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транспортним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засобам</a:t>
            </a:r>
            <a:r>
              <a:rPr lang="ru-RU" sz="2500" dirty="0">
                <a:solidFill>
                  <a:schemeClr val="bg1"/>
                </a:solidFill>
              </a:rPr>
              <a:t>, </a:t>
            </a:r>
            <a:r>
              <a:rPr lang="ru-RU" sz="2500" dirty="0" err="1">
                <a:solidFill>
                  <a:schemeClr val="bg1"/>
                </a:solidFill>
              </a:rPr>
              <a:t>що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рухаються</a:t>
            </a:r>
            <a:r>
              <a:rPr lang="ru-RU" sz="2500" dirty="0">
                <a:solidFill>
                  <a:schemeClr val="bg1"/>
                </a:solidFill>
              </a:rPr>
              <a:t> по </a:t>
            </a:r>
            <a:r>
              <a:rPr lang="ru-RU" sz="2500" dirty="0" err="1">
                <a:solidFill>
                  <a:schemeClr val="bg1"/>
                </a:solidFill>
              </a:rPr>
              <a:t>дорозі</a:t>
            </a:r>
            <a:r>
              <a:rPr lang="ru-RU" sz="2500" dirty="0">
                <a:solidFill>
                  <a:schemeClr val="bg1"/>
                </a:solidFill>
              </a:rPr>
              <a:t>.</a:t>
            </a:r>
            <a:endParaRPr lang="uk-UA" sz="25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9225" t="27067" r="61375" b="38799"/>
          <a:stretch/>
        </p:blipFill>
        <p:spPr>
          <a:xfrm>
            <a:off x="5762034" y="3858768"/>
            <a:ext cx="4323797" cy="282370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9437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667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зображені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малюнках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ситуації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Ознайомся</a:t>
            </a:r>
            <a:r>
              <a:rPr lang="ru-RU" sz="2000" b="1" dirty="0">
                <a:solidFill>
                  <a:schemeClr val="bg1"/>
                </a:solidFill>
              </a:rPr>
              <a:t> з правилами </a:t>
            </a:r>
            <a:r>
              <a:rPr lang="ru-RU" sz="2000" b="1" dirty="0" err="1">
                <a:solidFill>
                  <a:schemeClr val="bg1"/>
                </a:solidFill>
              </a:rPr>
              <a:t>безпечного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велосипедистів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128016" y="1234441"/>
            <a:ext cx="5600894" cy="30266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3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31530" y="2392874"/>
            <a:ext cx="2953512" cy="8686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Ситуація 7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2408" y="1739804"/>
            <a:ext cx="4952109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</a:rPr>
              <a:t>Якщо </a:t>
            </a:r>
            <a:r>
              <a:rPr lang="ru-RU" sz="2500" dirty="0" err="1">
                <a:solidFill>
                  <a:schemeClr val="bg1"/>
                </a:solidFill>
              </a:rPr>
              <a:t>велосипедної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доріжки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немає</a:t>
            </a:r>
            <a:r>
              <a:rPr lang="ru-RU" sz="2500" dirty="0">
                <a:solidFill>
                  <a:schemeClr val="bg1"/>
                </a:solidFill>
              </a:rPr>
              <a:t>, то </a:t>
            </a:r>
            <a:r>
              <a:rPr lang="ru-RU" sz="2500" dirty="0" err="1">
                <a:solidFill>
                  <a:schemeClr val="bg1"/>
                </a:solidFill>
              </a:rPr>
              <a:t>рухатися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дозволяється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тільки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узбіччям</a:t>
            </a:r>
            <a:r>
              <a:rPr lang="ru-RU" sz="2500" dirty="0">
                <a:solidFill>
                  <a:schemeClr val="bg1"/>
                </a:solidFill>
              </a:rPr>
              <a:t> дороги. </a:t>
            </a:r>
            <a:r>
              <a:rPr lang="ru-RU" sz="2500" dirty="0" err="1">
                <a:solidFill>
                  <a:schemeClr val="bg1"/>
                </a:solidFill>
              </a:rPr>
              <a:t>Велосипедисти</a:t>
            </a:r>
            <a:r>
              <a:rPr lang="ru-RU" sz="2500" dirty="0">
                <a:solidFill>
                  <a:schemeClr val="bg1"/>
                </a:solidFill>
              </a:rPr>
              <a:t> у </a:t>
            </a:r>
            <a:r>
              <a:rPr lang="ru-RU" sz="2500" dirty="0" err="1">
                <a:solidFill>
                  <a:schemeClr val="bg1"/>
                </a:solidFill>
              </a:rPr>
              <a:t>групі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повинні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їхати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одне</a:t>
            </a:r>
            <a:r>
              <a:rPr lang="ru-RU" sz="2500" dirty="0">
                <a:solidFill>
                  <a:schemeClr val="bg1"/>
                </a:solidFill>
              </a:rPr>
              <a:t> за одним.</a:t>
            </a:r>
            <a:endParaRPr lang="uk-UA" sz="25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16" y="3379713"/>
            <a:ext cx="3995515" cy="336431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541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Психологічна настанова – «Золота рибка»</a:t>
            </a:r>
          </a:p>
        </p:txBody>
      </p:sp>
      <p:sp>
        <p:nvSpPr>
          <p:cNvPr id="8" name="Прямокутник: округлені кути 11">
            <a:extLst>
              <a:ext uri="{FF2B5EF4-FFF2-40B4-BE49-F238E27FC236}">
                <a16:creationId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266293" y="1446313"/>
            <a:ext cx="5409888" cy="48753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Загадайте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бажання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на урок. Золота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рибка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виконає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всі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ваші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бажання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. За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допомогою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цієї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золотої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рибки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нас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будуть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уроці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супроводжувати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успіх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3500" b="1" dirty="0" err="1">
                <a:solidFill>
                  <a:schemeClr val="accent2">
                    <a:lumMod val="50000"/>
                  </a:schemeClr>
                </a:solidFill>
              </a:rPr>
              <a:t>вдача</a:t>
            </a:r>
            <a:r>
              <a:rPr lang="ru-RU" sz="3500" b="1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24" y="2054020"/>
            <a:ext cx="5715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6675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зображені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малюнках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ситуації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Ознайомся</a:t>
            </a:r>
            <a:r>
              <a:rPr lang="ru-RU" sz="2000" b="1" dirty="0">
                <a:solidFill>
                  <a:schemeClr val="bg1"/>
                </a:solidFill>
              </a:rPr>
              <a:t> з правилами </a:t>
            </a:r>
            <a:r>
              <a:rPr lang="ru-RU" sz="2000" b="1" dirty="0" err="1">
                <a:solidFill>
                  <a:schemeClr val="bg1"/>
                </a:solidFill>
              </a:rPr>
              <a:t>безпечного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велосипедистів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128016" y="1234441"/>
            <a:ext cx="5600894" cy="302666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3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31530" y="2392874"/>
            <a:ext cx="2953512" cy="86868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Ситуація 8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6416" y="2060065"/>
            <a:ext cx="495210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err="1">
                <a:solidFill>
                  <a:schemeClr val="bg1"/>
                </a:solidFill>
              </a:rPr>
              <a:t>Виїжджати</a:t>
            </a:r>
            <a:r>
              <a:rPr lang="ru-RU" sz="2500" dirty="0">
                <a:solidFill>
                  <a:schemeClr val="bg1"/>
                </a:solidFill>
              </a:rPr>
              <a:t> на </a:t>
            </a:r>
            <a:r>
              <a:rPr lang="ru-RU" sz="2500" dirty="0" err="1">
                <a:solidFill>
                  <a:schemeClr val="bg1"/>
                </a:solidFill>
              </a:rPr>
              <a:t>проїзну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частину</a:t>
            </a:r>
            <a:endParaRPr lang="ru-RU" sz="2500" dirty="0">
              <a:solidFill>
                <a:schemeClr val="bg1"/>
              </a:solidFill>
            </a:endParaRPr>
          </a:p>
          <a:p>
            <a:pPr algn="ctr"/>
            <a:r>
              <a:rPr lang="ru-RU" sz="2500" dirty="0">
                <a:solidFill>
                  <a:schemeClr val="bg1"/>
                </a:solidFill>
              </a:rPr>
              <a:t>дороги велосипедист </a:t>
            </a:r>
            <a:r>
              <a:rPr lang="ru-RU" sz="2500" dirty="0" err="1">
                <a:solidFill>
                  <a:schemeClr val="bg1"/>
                </a:solidFill>
              </a:rPr>
              <a:t>має</a:t>
            </a:r>
            <a:r>
              <a:rPr lang="ru-RU" sz="2500" dirty="0">
                <a:solidFill>
                  <a:schemeClr val="bg1"/>
                </a:solidFill>
              </a:rPr>
              <a:t> право</a:t>
            </a:r>
          </a:p>
          <a:p>
            <a:pPr algn="ctr"/>
            <a:r>
              <a:rPr lang="ru-RU" sz="2500" dirty="0" err="1">
                <a:solidFill>
                  <a:schemeClr val="bg1"/>
                </a:solidFill>
              </a:rPr>
              <a:t>після</a:t>
            </a:r>
            <a:r>
              <a:rPr lang="ru-RU" sz="2500" dirty="0">
                <a:solidFill>
                  <a:schemeClr val="bg1"/>
                </a:solidFill>
              </a:rPr>
              <a:t> </a:t>
            </a:r>
            <a:r>
              <a:rPr lang="ru-RU" sz="2500" dirty="0" err="1">
                <a:solidFill>
                  <a:schemeClr val="bg1"/>
                </a:solidFill>
              </a:rPr>
              <a:t>досягнення</a:t>
            </a:r>
            <a:r>
              <a:rPr lang="ru-RU" sz="2500" dirty="0">
                <a:solidFill>
                  <a:schemeClr val="bg1"/>
                </a:solidFill>
              </a:rPr>
              <a:t> 14 </a:t>
            </a:r>
            <a:r>
              <a:rPr lang="ru-RU" sz="2500" dirty="0" err="1">
                <a:solidFill>
                  <a:schemeClr val="bg1"/>
                </a:solidFill>
              </a:rPr>
              <a:t>років</a:t>
            </a:r>
            <a:r>
              <a:rPr lang="ru-RU" sz="2500" dirty="0">
                <a:solidFill>
                  <a:schemeClr val="bg1"/>
                </a:solidFill>
              </a:rPr>
              <a:t>.</a:t>
            </a:r>
            <a:endParaRPr lang="uk-UA" sz="25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916" y="3649283"/>
            <a:ext cx="5047329" cy="309898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557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9017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Дай </a:t>
            </a:r>
            <a:r>
              <a:rPr lang="ru-RU" sz="2000" b="1" dirty="0" err="1">
                <a:solidFill>
                  <a:schemeClr val="bg1"/>
                </a:solidFill>
              </a:rPr>
              <a:t>відповіді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запитання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88" y="4113201"/>
            <a:ext cx="1649174" cy="2659959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24712" y="1283606"/>
            <a:ext cx="1096295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300" dirty="0"/>
              <a:t>Чи можуть діти віком 7–14 років їздити на велосипедах по дорозі, по </a:t>
            </a:r>
            <a:r>
              <a:rPr lang="uk-UA" sz="2300" dirty="0" err="1"/>
              <a:t>велодоріжках</a:t>
            </a:r>
            <a:r>
              <a:rPr lang="uk-UA" sz="2300" dirty="0"/>
              <a:t>, по пішохідній доріжці?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300" dirty="0"/>
              <a:t>Що означають дорожні знаки та дорожня розмітка, що зображені на малюнках? Чому їх повинен знати велосипедист та пішохід? (Ситуація 6)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300" dirty="0"/>
              <a:t>У яких ситуаціях </a:t>
            </a:r>
            <a:r>
              <a:rPr lang="uk-UA" sz="2300" dirty="0" err="1"/>
              <a:t>веловодії</a:t>
            </a:r>
            <a:r>
              <a:rPr lang="uk-UA" sz="2300" dirty="0"/>
              <a:t> порушують правила? До чого можуть призвести порушення правил у кожній із ситуацій?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300" dirty="0"/>
              <a:t>Чому не можна робити різких маневрів на тротуарі, яким ідуть пішоходи?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300" dirty="0"/>
              <a:t>Хто має перевагу на тротуарі: пішохід чи </a:t>
            </a:r>
            <a:r>
              <a:rPr lang="uk-UA" sz="2300" dirty="0" err="1"/>
              <a:t>веловодій</a:t>
            </a:r>
            <a:r>
              <a:rPr lang="uk-UA" sz="2300" dirty="0"/>
              <a:t>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300" dirty="0"/>
              <a:t>Чи можеш ти їздити проїзною частиною дороги? Чому?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300" dirty="0"/>
              <a:t>У яких ситуаціях велосипедист діє як водій, а в яких — як пішохід?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300" dirty="0"/>
              <a:t>Як правильно переїхати дорогу, якщо відсутня </a:t>
            </a:r>
            <a:r>
              <a:rPr lang="uk-UA" sz="2300" dirty="0" err="1"/>
              <a:t>велодоріжка</a:t>
            </a:r>
            <a:r>
              <a:rPr lang="uk-UA" sz="2300" dirty="0"/>
              <a:t>? (Ситуація 5)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300" dirty="0"/>
              <a:t>За попереджувальним сигналом визнач, у якому напрямку </a:t>
            </a:r>
          </a:p>
          <a:p>
            <a:pPr algn="just"/>
            <a:r>
              <a:rPr lang="uk-UA" sz="2300" dirty="0"/>
              <a:t>     рухатиметься група велосипедистів. (Ситуація 7)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300" dirty="0"/>
              <a:t>Що може спричинити ДТП за участю велосипедиста? (Ситуація 8)</a:t>
            </a:r>
          </a:p>
        </p:txBody>
      </p:sp>
    </p:spTree>
    <p:extLst>
      <p:ext uri="{BB962C8B-B14F-4D97-AF65-F5344CB8AC3E}">
        <p14:creationId xmlns:p14="http://schemas.microsoft.com/office/powerpoint/2010/main" val="260099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17">
            <a:hlinkClick r:id="" action="ppaction://media"/>
            <a:extLst>
              <a:ext uri="{FF2B5EF4-FFF2-40B4-BE49-F238E27FC236}">
                <a16:creationId xmlns:a16="http://schemas.microsoft.com/office/drawing/2014/main" id="{E1B0242E-A15A-3478-865B-1B3F168D9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4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«Трибуна думок»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7202" y="1457568"/>
            <a:ext cx="8864081" cy="375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500" dirty="0"/>
              <a:t>Чи є у </a:t>
            </a:r>
            <a:r>
              <a:rPr lang="ru-RU" sz="4500" dirty="0" err="1"/>
              <a:t>твоєму</a:t>
            </a:r>
            <a:r>
              <a:rPr lang="ru-RU" sz="4500" dirty="0"/>
              <a:t> </a:t>
            </a:r>
            <a:r>
              <a:rPr lang="ru-RU" sz="4500" dirty="0" err="1"/>
              <a:t>населеному</a:t>
            </a:r>
            <a:r>
              <a:rPr lang="ru-RU" sz="4500" dirty="0"/>
              <a:t> </a:t>
            </a:r>
            <a:r>
              <a:rPr lang="ru-RU" sz="4500" dirty="0" err="1"/>
              <a:t>пункті</a:t>
            </a:r>
            <a:r>
              <a:rPr lang="ru-RU" sz="4500" dirty="0"/>
              <a:t> </a:t>
            </a:r>
            <a:r>
              <a:rPr lang="ru-RU" sz="4500" dirty="0" err="1"/>
              <a:t>велодоріжки</a:t>
            </a:r>
            <a:r>
              <a:rPr lang="ru-RU" sz="4500" dirty="0"/>
              <a:t>? По </a:t>
            </a:r>
            <a:r>
              <a:rPr lang="ru-RU" sz="4500" dirty="0" err="1"/>
              <a:t>якій</a:t>
            </a:r>
            <a:r>
              <a:rPr lang="ru-RU" sz="4500" dirty="0"/>
              <a:t> </a:t>
            </a:r>
            <a:r>
              <a:rPr lang="ru-RU" sz="4500" dirty="0" err="1"/>
              <a:t>частині</a:t>
            </a:r>
            <a:r>
              <a:rPr lang="ru-RU" sz="4500" dirty="0"/>
              <a:t> </a:t>
            </a:r>
            <a:r>
              <a:rPr lang="ru-RU" sz="4500" dirty="0" err="1"/>
              <a:t>вулиці</a:t>
            </a:r>
            <a:r>
              <a:rPr lang="ru-RU" sz="4500" dirty="0"/>
              <a:t> </a:t>
            </a:r>
            <a:r>
              <a:rPr lang="ru-RU" sz="4500" dirty="0" err="1"/>
              <a:t>краще</a:t>
            </a:r>
            <a:r>
              <a:rPr lang="ru-RU" sz="4500" dirty="0"/>
              <a:t> </a:t>
            </a:r>
            <a:r>
              <a:rPr lang="ru-RU" sz="4500" dirty="0" err="1"/>
              <a:t>їздити</a:t>
            </a:r>
            <a:r>
              <a:rPr lang="ru-RU" sz="4500" dirty="0"/>
              <a:t> на роликах, самокатах, скутерах </a:t>
            </a:r>
            <a:r>
              <a:rPr lang="ru-RU" sz="4500" dirty="0" err="1"/>
              <a:t>тощо</a:t>
            </a:r>
            <a:r>
              <a:rPr lang="ru-RU" sz="4500" dirty="0"/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62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4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Доповни </a:t>
            </a:r>
            <a:r>
              <a:rPr lang="ru-RU" sz="2000" b="1" dirty="0" err="1">
                <a:solidFill>
                  <a:schemeClr val="bg1"/>
                </a:solidFill>
              </a:rPr>
              <a:t>інтелект</a:t>
            </a:r>
            <a:r>
              <a:rPr lang="ru-RU" sz="2000" b="1" dirty="0">
                <a:solidFill>
                  <a:schemeClr val="bg1"/>
                </a:solidFill>
              </a:rPr>
              <a:t>-карту «</a:t>
            </a:r>
            <a:r>
              <a:rPr lang="ru-RU" sz="2000" b="1" dirty="0" err="1">
                <a:solidFill>
                  <a:schemeClr val="bg1"/>
                </a:solidFill>
              </a:rPr>
              <a:t>Безпека</a:t>
            </a:r>
            <a:r>
              <a:rPr lang="ru-RU" sz="2000" b="1" dirty="0">
                <a:solidFill>
                  <a:schemeClr val="bg1"/>
                </a:solidFill>
              </a:rPr>
              <a:t> велосипедиста»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758681" y="2241872"/>
            <a:ext cx="2996774" cy="1214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ЗАСОБИ БЕЗПЕКИ</a:t>
            </a:r>
          </a:p>
          <a:p>
            <a:pPr algn="ctr"/>
            <a:r>
              <a:rPr lang="ru-RU" sz="2500" dirty="0"/>
              <a:t>ВЕЛОСИПЕДИСТА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547200" y="2042023"/>
            <a:ext cx="2996774" cy="12145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ПРАВИЛА</a:t>
            </a:r>
          </a:p>
          <a:p>
            <a:pPr algn="ctr"/>
            <a:r>
              <a:rPr lang="ru-RU" sz="2500" dirty="0"/>
              <a:t>БЕЗПЕКИ РУХУ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61880" y="4003100"/>
            <a:ext cx="2996774" cy="1214560"/>
          </a:xfrm>
          <a:prstGeom prst="roundRect">
            <a:avLst/>
          </a:prstGeom>
          <a:solidFill>
            <a:srgbClr val="F10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/>
              <a:t>БЕЗПЕКА</a:t>
            </a:r>
          </a:p>
          <a:p>
            <a:pPr algn="ctr"/>
            <a:r>
              <a:rPr lang="ru-RU" sz="2500" dirty="0"/>
              <a:t>КОНСТРУКЦІЇ</a:t>
            </a:r>
          </a:p>
          <a:p>
            <a:pPr algn="ctr"/>
            <a:r>
              <a:rPr lang="ru-RU" sz="2500" dirty="0"/>
              <a:t>ВЕЛОСИПЕДА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10" y="3317816"/>
            <a:ext cx="4290132" cy="388257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09884" y="2769176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tx1"/>
                </a:solidFill>
              </a:rPr>
              <a:t>шолом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9884" y="2005764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200" b="1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09500" y="1349738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200" b="1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55596" y="1351420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200" b="1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727031" y="2300512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200" b="1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48982" y="1333316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200" b="1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348216" y="1333316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200" b="1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186286" y="5595830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200" b="1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782292" y="5595830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200" b="1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494327" y="4361687"/>
            <a:ext cx="1499616" cy="71584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>
                <a:solidFill>
                  <a:schemeClr val="tx1"/>
                </a:solidFill>
              </a:rPr>
              <a:t>справні</a:t>
            </a:r>
          </a:p>
          <a:p>
            <a:pPr algn="ctr"/>
            <a:r>
              <a:rPr lang="uk-UA" sz="2200" b="1">
                <a:solidFill>
                  <a:schemeClr val="tx1"/>
                </a:solidFill>
              </a:rPr>
              <a:t>гальма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09884" y="2005764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tx1"/>
                </a:solidFill>
              </a:rPr>
              <a:t>щитки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609500" y="1351420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tx1"/>
                </a:solidFill>
              </a:rPr>
              <a:t>рукавиці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355596" y="1352154"/>
            <a:ext cx="1499616" cy="54864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tx1"/>
                </a:solidFill>
              </a:rPr>
              <a:t>взуття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782292" y="5595829"/>
            <a:ext cx="1499616" cy="665701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tx1"/>
                </a:solidFill>
              </a:rPr>
              <a:t>справне кермо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690916" y="5595829"/>
            <a:ext cx="2567738" cy="115244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tx1"/>
                </a:solidFill>
              </a:rPr>
              <a:t>світловідбивачі жовтогарячого кольору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094910" y="1266192"/>
            <a:ext cx="2224494" cy="64961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tx1"/>
                </a:solidFill>
              </a:rPr>
              <a:t>не розмовляти по телефону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174296" y="2217319"/>
            <a:ext cx="2224494" cy="64961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dirty="0">
                <a:solidFill>
                  <a:schemeClr val="tx1"/>
                </a:solidFill>
              </a:rPr>
              <a:t>дотримуватися ПДР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622792" y="1055970"/>
            <a:ext cx="3464869" cy="86867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err="1">
                <a:solidFill>
                  <a:schemeClr val="tx1"/>
                </a:solidFill>
              </a:rPr>
              <a:t>керувати</a:t>
            </a:r>
            <a:r>
              <a:rPr lang="ru-RU" sz="2200" b="1" dirty="0">
                <a:solidFill>
                  <a:schemeClr val="tx1"/>
                </a:solidFill>
              </a:rPr>
              <a:t> велосипедом</a:t>
            </a:r>
          </a:p>
          <a:p>
            <a:pPr algn="ctr"/>
            <a:r>
              <a:rPr lang="ru-RU" sz="2200" b="1" dirty="0">
                <a:solidFill>
                  <a:schemeClr val="tx1"/>
                </a:solidFill>
              </a:rPr>
              <a:t>у </a:t>
            </a:r>
            <a:r>
              <a:rPr lang="ru-RU" sz="2200" b="1" dirty="0" err="1">
                <a:solidFill>
                  <a:schemeClr val="tx1"/>
                </a:solidFill>
              </a:rPr>
              <a:t>навушниках</a:t>
            </a:r>
            <a:r>
              <a:rPr lang="ru-RU" sz="2200" b="1" dirty="0">
                <a:solidFill>
                  <a:schemeClr val="tx1"/>
                </a:solidFill>
              </a:rPr>
              <a:t> заборонено</a:t>
            </a:r>
            <a:endParaRPr lang="uk-UA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669280" y="1250576"/>
            <a:ext cx="6217920" cy="537882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rgbClr val="2F3242"/>
                </a:solidFill>
              </a:rPr>
              <a:t>Повторити матеріал </a:t>
            </a:r>
            <a:r>
              <a:rPr lang="uk-UA" sz="3000" b="1" dirty="0" smtClean="0">
                <a:solidFill>
                  <a:srgbClr val="2F3242"/>
                </a:solidFill>
              </a:rPr>
              <a:t>параграфу 7, </a:t>
            </a:r>
            <a:r>
              <a:rPr lang="uk-UA" sz="3000" b="1" dirty="0">
                <a:solidFill>
                  <a:srgbClr val="2F3242"/>
                </a:solidFill>
              </a:rPr>
              <a:t>виконати завдання в кінці. </a:t>
            </a:r>
            <a:r>
              <a:rPr lang="ru-RU" sz="3000" b="1" dirty="0" err="1">
                <a:solidFill>
                  <a:srgbClr val="2F3242"/>
                </a:solidFill>
              </a:rPr>
              <a:t>Об’єднайтеся</a:t>
            </a:r>
            <a:r>
              <a:rPr lang="ru-RU" sz="3000" b="1" dirty="0">
                <a:solidFill>
                  <a:srgbClr val="2F3242"/>
                </a:solidFill>
              </a:rPr>
              <a:t> у </a:t>
            </a:r>
            <a:r>
              <a:rPr lang="ru-RU" sz="3000" b="1" dirty="0" err="1">
                <a:solidFill>
                  <a:srgbClr val="2F3242"/>
                </a:solidFill>
              </a:rPr>
              <a:t>групи</a:t>
            </a:r>
            <a:r>
              <a:rPr lang="ru-RU" sz="3000" b="1" dirty="0">
                <a:solidFill>
                  <a:srgbClr val="2F3242"/>
                </a:solidFill>
              </a:rPr>
              <a:t>. </a:t>
            </a:r>
            <a:r>
              <a:rPr lang="ru-RU" sz="3000" b="1" dirty="0" err="1">
                <a:solidFill>
                  <a:srgbClr val="2F3242"/>
                </a:solidFill>
              </a:rPr>
              <a:t>Виконайте</a:t>
            </a:r>
            <a:r>
              <a:rPr lang="ru-RU" sz="3000" b="1" dirty="0">
                <a:solidFill>
                  <a:srgbClr val="2F3242"/>
                </a:solidFill>
              </a:rPr>
              <a:t> один </a:t>
            </a:r>
            <a:r>
              <a:rPr lang="ru-RU" sz="3000" b="1" dirty="0" err="1">
                <a:solidFill>
                  <a:srgbClr val="2F3242"/>
                </a:solidFill>
              </a:rPr>
              <a:t>із</a:t>
            </a:r>
            <a:r>
              <a:rPr lang="ru-RU" sz="3000" b="1" dirty="0">
                <a:solidFill>
                  <a:srgbClr val="2F3242"/>
                </a:solidFill>
              </a:rPr>
              <a:t> </a:t>
            </a:r>
            <a:r>
              <a:rPr lang="ru-RU" sz="3000" b="1" dirty="0" err="1">
                <a:solidFill>
                  <a:srgbClr val="2F3242"/>
                </a:solidFill>
              </a:rPr>
              <a:t>запропонованих</a:t>
            </a:r>
            <a:r>
              <a:rPr lang="ru-RU" sz="3000" b="1" dirty="0">
                <a:solidFill>
                  <a:srgbClr val="2F3242"/>
                </a:solidFill>
              </a:rPr>
              <a:t> </a:t>
            </a:r>
            <a:r>
              <a:rPr lang="ru-RU" sz="3000" b="1" dirty="0" err="1">
                <a:solidFill>
                  <a:srgbClr val="2F3242"/>
                </a:solidFill>
              </a:rPr>
              <a:t>проєктів</a:t>
            </a:r>
            <a:endParaRPr lang="ru-RU" sz="3000" b="1" dirty="0">
              <a:solidFill>
                <a:srgbClr val="2F3242"/>
              </a:solidFill>
            </a:endParaRPr>
          </a:p>
          <a:p>
            <a:pPr algn="ctr"/>
            <a:r>
              <a:rPr lang="ru-RU" sz="3000" b="1" dirty="0">
                <a:solidFill>
                  <a:srgbClr val="2F3242"/>
                </a:solidFill>
              </a:rPr>
              <a:t>на </a:t>
            </a:r>
            <a:r>
              <a:rPr lang="ru-RU" sz="3000" b="1" dirty="0" err="1">
                <a:solidFill>
                  <a:srgbClr val="2F3242"/>
                </a:solidFill>
              </a:rPr>
              <a:t>вибір</a:t>
            </a:r>
            <a:r>
              <a:rPr lang="uk-UA" sz="3000" b="1" dirty="0">
                <a:solidFill>
                  <a:srgbClr val="2F3242"/>
                </a:solidFill>
              </a:rPr>
              <a:t>.</a:t>
            </a:r>
            <a:endParaRPr lang="ru-RU" sz="3000" b="1" dirty="0">
              <a:solidFill>
                <a:srgbClr val="2F3242"/>
              </a:solidFill>
            </a:endParaRPr>
          </a:p>
          <a:p>
            <a:pPr algn="ctr"/>
            <a:endParaRPr lang="uk-UA" sz="3000" i="1" dirty="0">
              <a:solidFill>
                <a:srgbClr val="2F3242"/>
              </a:solidFill>
            </a:endParaRPr>
          </a:p>
          <a:p>
            <a:pPr algn="ctr"/>
            <a:r>
              <a:rPr lang="uk-UA" sz="3000" i="1" dirty="0">
                <a:solidFill>
                  <a:srgbClr val="2F3242"/>
                </a:solidFill>
              </a:rPr>
              <a:t>Короткий запис в щоденник</a:t>
            </a:r>
          </a:p>
          <a:p>
            <a:pPr algn="ctr"/>
            <a:r>
              <a:rPr lang="uk-UA" sz="3000" dirty="0">
                <a:solidFill>
                  <a:srgbClr val="2F3242"/>
                </a:solidFill>
              </a:rPr>
              <a:t>с.53-62, </a:t>
            </a:r>
            <a:r>
              <a:rPr lang="uk-UA" sz="3000" dirty="0" err="1">
                <a:solidFill>
                  <a:srgbClr val="2F3242"/>
                </a:solidFill>
              </a:rPr>
              <a:t>проєкт</a:t>
            </a:r>
            <a:r>
              <a:rPr lang="uk-UA" sz="3000" dirty="0">
                <a:solidFill>
                  <a:srgbClr val="2F3242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215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Рефлексія «Імбирний настрій». Обери емотикон, який відповідає твоєму настрою в кінці уроку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14D2C-C1D8-4522-BC61-ED45351584C4}"/>
              </a:ext>
            </a:extLst>
          </p:cNvPr>
          <p:cNvSpPr txBox="1"/>
          <p:nvPr/>
        </p:nvSpPr>
        <p:spPr>
          <a:xfrm>
            <a:off x="335979" y="1407272"/>
            <a:ext cx="2159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6C1013"/>
                </a:solidFill>
              </a:rPr>
              <a:t>Я з усім справився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C00276-E035-40B9-97AD-EA609E587B4C}"/>
              </a:ext>
            </a:extLst>
          </p:cNvPr>
          <p:cNvSpPr txBox="1"/>
          <p:nvPr/>
        </p:nvSpPr>
        <p:spPr>
          <a:xfrm>
            <a:off x="3355596" y="3665672"/>
            <a:ext cx="239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6C1013"/>
                </a:solidFill>
              </a:rPr>
              <a:t>Мене урок розлютив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9606556" y="1457738"/>
            <a:ext cx="23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Все було легко та просто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BFCE0-0251-4BB9-A612-87DA6DB82A63}"/>
              </a:ext>
            </a:extLst>
          </p:cNvPr>
          <p:cNvSpPr txBox="1"/>
          <p:nvPr/>
        </p:nvSpPr>
        <p:spPr>
          <a:xfrm>
            <a:off x="929718" y="6194737"/>
            <a:ext cx="239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Було складно та нічого не зрозуміло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7BB5D-62A2-4E38-BB89-8F4D54392F57}"/>
              </a:ext>
            </a:extLst>
          </p:cNvPr>
          <p:cNvSpPr txBox="1"/>
          <p:nvPr/>
        </p:nvSpPr>
        <p:spPr>
          <a:xfrm>
            <a:off x="4394685" y="6341695"/>
            <a:ext cx="293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Більше сміху ніж навчання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8265799" y="6341695"/>
            <a:ext cx="26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Чекаю наступний урок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105" y="1648522"/>
            <a:ext cx="2413118" cy="19787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40" y="3729062"/>
            <a:ext cx="2587876" cy="25878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79" y="1804074"/>
            <a:ext cx="2277912" cy="22779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236" y="4059743"/>
            <a:ext cx="1839313" cy="23050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422" y="1355743"/>
            <a:ext cx="1751545" cy="22782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6248908" y="3665672"/>
            <a:ext cx="26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6C1013"/>
                </a:solidFill>
              </a:rPr>
              <a:t>Я дуже втомився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924" y="1985817"/>
            <a:ext cx="2501473" cy="250147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2455" y="4081986"/>
            <a:ext cx="2444375" cy="244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 descr="https://ds03.infourok.ru/uploads/ex/0a95/000219ec-78780374/640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49" y="631064"/>
            <a:ext cx="9620907" cy="596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9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51421"/>
          <a:stretch/>
        </p:blipFill>
        <p:spPr>
          <a:xfrm>
            <a:off x="4079165" y="3246410"/>
            <a:ext cx="1746944" cy="348693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10.11.2022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Робота з </a:t>
            </a:r>
            <a:r>
              <a:rPr lang="ru-RU" sz="2000" b="1" dirty="0" err="1">
                <a:solidFill>
                  <a:schemeClr val="bg1"/>
                </a:solidFill>
              </a:rPr>
              <a:t>ілюстрацією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80" y="4889790"/>
            <a:ext cx="1088319" cy="1755354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86051" y="3629495"/>
            <a:ext cx="53302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500" dirty="0"/>
              <a:t>Як </a:t>
            </a:r>
            <a:r>
              <a:rPr lang="ru-RU" sz="2500" dirty="0" err="1"/>
              <a:t>ти</a:t>
            </a:r>
            <a:r>
              <a:rPr lang="ru-RU" sz="2500" dirty="0"/>
              <a:t> </a:t>
            </a:r>
            <a:r>
              <a:rPr lang="ru-RU" sz="2500" dirty="0" err="1"/>
              <a:t>вважаєш</a:t>
            </a:r>
            <a:r>
              <a:rPr lang="ru-RU" sz="2500" dirty="0"/>
              <a:t>, </a:t>
            </a:r>
            <a:r>
              <a:rPr lang="ru-RU" sz="2500" dirty="0" err="1"/>
              <a:t>якому</a:t>
            </a:r>
            <a:r>
              <a:rPr lang="ru-RU" sz="2500" dirty="0"/>
              <a:t> транспорту </a:t>
            </a:r>
            <a:r>
              <a:rPr lang="ru-RU" sz="2500" dirty="0" err="1"/>
              <a:t>індивідуального</a:t>
            </a:r>
            <a:r>
              <a:rPr lang="ru-RU" sz="2500" dirty="0"/>
              <a:t> </a:t>
            </a:r>
            <a:r>
              <a:rPr lang="ru-RU" sz="2500" dirty="0" err="1"/>
              <a:t>користування</a:t>
            </a:r>
            <a:r>
              <a:rPr lang="ru-RU" sz="2500" dirty="0"/>
              <a:t> </a:t>
            </a:r>
            <a:r>
              <a:rPr lang="ru-RU" sz="2500" dirty="0" err="1"/>
              <a:t>віддаватимуть</a:t>
            </a:r>
            <a:r>
              <a:rPr lang="ru-RU" sz="2500" dirty="0"/>
              <a:t> </a:t>
            </a:r>
            <a:r>
              <a:rPr lang="ru-RU" sz="2500" dirty="0" err="1"/>
              <a:t>перевагу</a:t>
            </a:r>
            <a:r>
              <a:rPr lang="ru-RU" sz="2500" dirty="0"/>
              <a:t> в </a:t>
            </a:r>
            <a:r>
              <a:rPr lang="ru-RU" sz="2500" dirty="0" err="1"/>
              <a:t>майбутньому</a:t>
            </a:r>
            <a:r>
              <a:rPr lang="ru-RU" sz="2500" dirty="0"/>
              <a:t>?</a:t>
            </a:r>
            <a:endParaRPr lang="uk-UA" sz="25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067" y="3075343"/>
            <a:ext cx="2873098" cy="3628894"/>
          </a:xfrm>
          <a:prstGeom prst="rect">
            <a:avLst/>
          </a:prstGeom>
        </p:spPr>
      </p:pic>
      <p:sp>
        <p:nvSpPr>
          <p:cNvPr id="12" name="Овальная выноска 11"/>
          <p:cNvSpPr/>
          <p:nvPr/>
        </p:nvSpPr>
        <p:spPr>
          <a:xfrm>
            <a:off x="140848" y="1228698"/>
            <a:ext cx="2501768" cy="1285254"/>
          </a:xfrm>
          <a:prstGeom prst="wedgeEllipseCallout">
            <a:avLst>
              <a:gd name="adj1" fmla="val 8616"/>
              <a:gd name="adj2" fmla="val 1815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Скоро </a:t>
            </a:r>
            <a:r>
              <a:rPr lang="ru-RU" sz="1500" dirty="0" err="1"/>
              <a:t>всі</a:t>
            </a:r>
            <a:r>
              <a:rPr lang="ru-RU" sz="1500" dirty="0"/>
              <a:t> </a:t>
            </a:r>
            <a:r>
              <a:rPr lang="ru-RU" sz="1500" dirty="0" err="1"/>
              <a:t>будуть</a:t>
            </a:r>
            <a:endParaRPr lang="ru-RU" sz="1500" dirty="0"/>
          </a:p>
          <a:p>
            <a:pPr algn="ctr"/>
            <a:r>
              <a:rPr lang="ru-RU" sz="1500" dirty="0" err="1"/>
              <a:t>пересуватися</a:t>
            </a:r>
            <a:endParaRPr lang="ru-RU" sz="1500" dirty="0"/>
          </a:p>
          <a:p>
            <a:pPr algn="ctr"/>
            <a:r>
              <a:rPr lang="ru-RU" sz="1500" dirty="0"/>
              <a:t>на </a:t>
            </a:r>
            <a:r>
              <a:rPr lang="ru-RU" sz="1500" dirty="0" err="1"/>
              <a:t>засобах</a:t>
            </a:r>
            <a:r>
              <a:rPr lang="ru-RU" sz="1500" dirty="0"/>
              <a:t> з</a:t>
            </a:r>
          </a:p>
          <a:p>
            <a:pPr algn="ctr"/>
            <a:r>
              <a:rPr lang="ru-RU" sz="1500" dirty="0" err="1"/>
              <a:t>електродвигунами</a:t>
            </a:r>
            <a:r>
              <a:rPr lang="ru-RU" sz="1500" dirty="0"/>
              <a:t>.</a:t>
            </a:r>
            <a:endParaRPr lang="uk-UA" sz="1500" dirty="0"/>
          </a:p>
        </p:txBody>
      </p:sp>
      <p:sp>
        <p:nvSpPr>
          <p:cNvPr id="13" name="Овальная выноска 12"/>
          <p:cNvSpPr/>
          <p:nvPr/>
        </p:nvSpPr>
        <p:spPr>
          <a:xfrm>
            <a:off x="5949696" y="1098683"/>
            <a:ext cx="4648137" cy="1238106"/>
          </a:xfrm>
          <a:prstGeom prst="wedgeEllipseCallout">
            <a:avLst>
              <a:gd name="adj1" fmla="val -68723"/>
              <a:gd name="adj2" fmla="val 2200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Я </a:t>
            </a:r>
            <a:r>
              <a:rPr lang="ru-RU" sz="1500" dirty="0" err="1"/>
              <a:t>також</a:t>
            </a:r>
            <a:r>
              <a:rPr lang="ru-RU" sz="1500" dirty="0"/>
              <a:t> </a:t>
            </a:r>
            <a:r>
              <a:rPr lang="ru-RU" sz="1500" dirty="0" err="1"/>
              <a:t>сумніваюся</a:t>
            </a:r>
            <a:r>
              <a:rPr lang="ru-RU" sz="1500" dirty="0"/>
              <a:t>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/>
              <a:t>це</a:t>
            </a:r>
            <a:r>
              <a:rPr lang="ru-RU" sz="1500" dirty="0"/>
              <a:t> </a:t>
            </a:r>
            <a:r>
              <a:rPr lang="ru-RU" sz="1500" dirty="0" err="1"/>
              <a:t>можливо</a:t>
            </a:r>
            <a:r>
              <a:rPr lang="ru-RU" sz="1500" dirty="0"/>
              <a:t>. Тим паче,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/>
              <a:t>під</a:t>
            </a:r>
            <a:r>
              <a:rPr lang="ru-RU" sz="1500" dirty="0"/>
              <a:t> час </a:t>
            </a:r>
            <a:r>
              <a:rPr lang="ru-RU" sz="1500" dirty="0" err="1"/>
              <a:t>велопрогулянки</a:t>
            </a:r>
            <a:r>
              <a:rPr lang="ru-RU" sz="1500" dirty="0"/>
              <a:t> я не </a:t>
            </a:r>
            <a:r>
              <a:rPr lang="ru-RU" sz="1500" dirty="0" err="1"/>
              <a:t>лише</a:t>
            </a:r>
            <a:r>
              <a:rPr lang="ru-RU" sz="1500" dirty="0"/>
              <a:t> </a:t>
            </a:r>
            <a:r>
              <a:rPr lang="ru-RU" sz="1500" dirty="0" err="1"/>
              <a:t>гарно</a:t>
            </a:r>
            <a:r>
              <a:rPr lang="ru-RU" sz="1500" dirty="0"/>
              <a:t> </a:t>
            </a:r>
            <a:r>
              <a:rPr lang="ru-RU" sz="1500" dirty="0" err="1"/>
              <a:t>проводжу</a:t>
            </a:r>
            <a:r>
              <a:rPr lang="ru-RU" sz="1500" dirty="0"/>
              <a:t> час, а </a:t>
            </a:r>
            <a:r>
              <a:rPr lang="ru-RU" sz="1500" dirty="0" err="1"/>
              <a:t>ще</a:t>
            </a:r>
            <a:r>
              <a:rPr lang="ru-RU" sz="1500" dirty="0"/>
              <a:t> й </a:t>
            </a:r>
            <a:r>
              <a:rPr lang="ru-RU" sz="1500" dirty="0" err="1"/>
              <a:t>тренуюся</a:t>
            </a:r>
            <a:r>
              <a:rPr lang="ru-RU" sz="1500" dirty="0"/>
              <a:t>.</a:t>
            </a:r>
            <a:endParaRPr lang="uk-UA" sz="15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8673" y="5226784"/>
            <a:ext cx="54758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500" dirty="0"/>
              <a:t>Чи </a:t>
            </a:r>
            <a:r>
              <a:rPr lang="ru-RU" sz="2500" dirty="0" err="1"/>
              <a:t>вмієш</a:t>
            </a:r>
            <a:r>
              <a:rPr lang="ru-RU" sz="2500" dirty="0"/>
              <a:t> </a:t>
            </a:r>
            <a:r>
              <a:rPr lang="ru-RU" sz="2500" dirty="0" err="1"/>
              <a:t>ти</a:t>
            </a:r>
            <a:r>
              <a:rPr lang="ru-RU" sz="2500" dirty="0"/>
              <a:t> </a:t>
            </a:r>
            <a:r>
              <a:rPr lang="ru-RU" sz="2500" dirty="0" err="1"/>
              <a:t>їздити</a:t>
            </a:r>
            <a:r>
              <a:rPr lang="ru-RU" sz="2500" dirty="0"/>
              <a:t> на </a:t>
            </a:r>
            <a:r>
              <a:rPr lang="ru-RU" sz="2500" dirty="0" err="1"/>
              <a:t>велосипеді</a:t>
            </a:r>
            <a:r>
              <a:rPr lang="ru-RU" sz="2500" dirty="0"/>
              <a:t>? У </a:t>
            </a:r>
            <a:r>
              <a:rPr lang="ru-RU" sz="2500" dirty="0" err="1"/>
              <a:t>чому</a:t>
            </a:r>
            <a:r>
              <a:rPr lang="ru-RU" sz="2500" dirty="0"/>
              <a:t> </a:t>
            </a:r>
            <a:r>
              <a:rPr lang="ru-RU" sz="2500" dirty="0" err="1"/>
              <a:t>ти</a:t>
            </a:r>
            <a:r>
              <a:rPr lang="ru-RU" sz="2500" dirty="0"/>
              <a:t> </a:t>
            </a:r>
            <a:r>
              <a:rPr lang="ru-RU" sz="2500" dirty="0" err="1"/>
              <a:t>вбачаєш</a:t>
            </a:r>
            <a:r>
              <a:rPr lang="ru-RU" sz="2500" dirty="0"/>
              <a:t> </a:t>
            </a:r>
            <a:r>
              <a:rPr lang="ru-RU" sz="2500" dirty="0" err="1"/>
              <a:t>користь</a:t>
            </a:r>
            <a:r>
              <a:rPr lang="ru-RU" sz="2500" dirty="0"/>
              <a:t> </a:t>
            </a:r>
            <a:r>
              <a:rPr lang="ru-RU" sz="2500" dirty="0" err="1"/>
              <a:t>від</a:t>
            </a:r>
            <a:r>
              <a:rPr lang="ru-RU" sz="2500" dirty="0"/>
              <a:t> </a:t>
            </a:r>
            <a:r>
              <a:rPr lang="ru-RU" sz="2500" dirty="0" err="1"/>
              <a:t>велопрогулянок</a:t>
            </a:r>
            <a:r>
              <a:rPr lang="ru-RU" sz="2500" dirty="0"/>
              <a:t> на </a:t>
            </a:r>
            <a:r>
              <a:rPr lang="ru-RU" sz="2500" dirty="0" err="1"/>
              <a:t>свіжому</a:t>
            </a:r>
            <a:r>
              <a:rPr lang="ru-RU" sz="2500" dirty="0"/>
              <a:t> </a:t>
            </a:r>
            <a:r>
              <a:rPr lang="ru-RU" sz="2500" dirty="0" err="1"/>
              <a:t>повітрі</a:t>
            </a:r>
            <a:r>
              <a:rPr lang="ru-RU" sz="2500" dirty="0"/>
              <a:t>?</a:t>
            </a:r>
            <a:endParaRPr lang="uk-UA" sz="2500" dirty="0"/>
          </a:p>
        </p:txBody>
      </p:sp>
      <p:sp>
        <p:nvSpPr>
          <p:cNvPr id="16" name="Овальная выноска 15"/>
          <p:cNvSpPr/>
          <p:nvPr/>
        </p:nvSpPr>
        <p:spPr>
          <a:xfrm>
            <a:off x="2642616" y="1407280"/>
            <a:ext cx="3307080" cy="1682496"/>
          </a:xfrm>
          <a:prstGeom prst="wedgeEllipseCallout">
            <a:avLst>
              <a:gd name="adj1" fmla="val -25743"/>
              <a:gd name="adj2" fmla="val 1216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/>
              <a:t>Я так не </a:t>
            </a:r>
            <a:r>
              <a:rPr lang="ru-RU" sz="1500" dirty="0" err="1"/>
              <a:t>вважаю</a:t>
            </a:r>
            <a:r>
              <a:rPr lang="ru-RU" sz="1500" dirty="0"/>
              <a:t>. Для таких </a:t>
            </a:r>
            <a:r>
              <a:rPr lang="ru-RU" sz="1500" dirty="0" err="1"/>
              <a:t>засобів</a:t>
            </a:r>
            <a:r>
              <a:rPr lang="ru-RU" sz="1500" dirty="0"/>
              <a:t> </a:t>
            </a:r>
            <a:r>
              <a:rPr lang="ru-RU" sz="1500" dirty="0" err="1"/>
              <a:t>потрібні</a:t>
            </a:r>
            <a:r>
              <a:rPr lang="ru-RU" sz="1500" dirty="0"/>
              <a:t> </a:t>
            </a:r>
            <a:r>
              <a:rPr lang="ru-RU" sz="1500" dirty="0" err="1"/>
              <a:t>спеціальні</a:t>
            </a:r>
            <a:r>
              <a:rPr lang="ru-RU" sz="1500" dirty="0"/>
              <a:t> </a:t>
            </a:r>
            <a:r>
              <a:rPr lang="ru-RU" sz="1500" dirty="0" err="1"/>
              <a:t>доріжки</a:t>
            </a:r>
            <a:r>
              <a:rPr lang="ru-RU" sz="1500" dirty="0"/>
              <a:t>, та й за </a:t>
            </a:r>
            <a:r>
              <a:rPr lang="ru-RU" sz="1500" dirty="0" err="1"/>
              <a:t>ціною</a:t>
            </a:r>
            <a:r>
              <a:rPr lang="ru-RU" sz="1500" dirty="0"/>
              <a:t> </a:t>
            </a:r>
            <a:r>
              <a:rPr lang="ru-RU" sz="1500" dirty="0" err="1"/>
              <a:t>велосипеди</a:t>
            </a:r>
            <a:r>
              <a:rPr lang="ru-RU" sz="1500" dirty="0"/>
              <a:t> </a:t>
            </a:r>
            <a:r>
              <a:rPr lang="ru-RU" sz="1500" dirty="0" err="1"/>
              <a:t>доступніші</a:t>
            </a:r>
            <a:r>
              <a:rPr lang="ru-RU" sz="1500" dirty="0"/>
              <a:t>.</a:t>
            </a:r>
            <a:endParaRPr lang="uk-UA" sz="1500" dirty="0"/>
          </a:p>
        </p:txBody>
      </p:sp>
    </p:spTree>
    <p:extLst>
      <p:ext uri="{BB962C8B-B14F-4D97-AF65-F5344CB8AC3E}">
        <p14:creationId xmlns:p14="http://schemas.microsoft.com/office/powerpoint/2010/main" val="6689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3.infourok.ru/uploads/ex/0a95/000219ec-78780374/640/img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381" y="1416676"/>
            <a:ext cx="8577329" cy="526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40180" y="629411"/>
            <a:ext cx="631064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«З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історії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велосипеда»</a:t>
            </a:r>
          </a:p>
        </p:txBody>
      </p:sp>
    </p:spTree>
    <p:extLst>
      <p:ext uri="{BB962C8B-B14F-4D97-AF65-F5344CB8AC3E}">
        <p14:creationId xmlns:p14="http://schemas.microsoft.com/office/powerpoint/2010/main" val="30403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946" y="348062"/>
            <a:ext cx="7773338" cy="794257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історії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велосипеда»</a:t>
            </a:r>
            <a:endParaRPr lang="uk-UA" dirty="0"/>
          </a:p>
        </p:txBody>
      </p:sp>
      <p:pic>
        <p:nvPicPr>
          <p:cNvPr id="6146" name="Picture 2" descr="https://ds03.infourok.ru/uploads/ex/0a95/000219ec-78780374/640/img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73" y="1030310"/>
            <a:ext cx="9287211" cy="571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1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5" y="1196752"/>
            <a:ext cx="8676455" cy="1152128"/>
          </a:xfrm>
        </p:spPr>
        <p:txBody>
          <a:bodyPr>
            <a:noAutofit/>
          </a:bodyPr>
          <a:lstStyle/>
          <a:p>
            <a:r>
              <a:rPr lang="uk-UA" sz="2000" dirty="0"/>
              <a:t/>
            </a:r>
            <a:br>
              <a:rPr lang="uk-UA" sz="2000" dirty="0"/>
            </a:br>
            <a:r>
              <a:rPr lang="uk-UA" sz="2000" b="1" dirty="0"/>
              <a:t>1791 р. У Франції граф Де </a:t>
            </a:r>
            <a:r>
              <a:rPr lang="uk-UA" sz="2000" b="1" dirty="0" err="1"/>
              <a:t>Сиврак</a:t>
            </a:r>
            <a:r>
              <a:rPr lang="uk-UA" sz="2000" b="1" dirty="0"/>
              <a:t> побудував з дерева двоколісну машину,  яку назвав "</a:t>
            </a:r>
            <a:r>
              <a:rPr lang="uk-UA" sz="2000" b="1" dirty="0" err="1"/>
              <a:t>Селярифер</a:t>
            </a:r>
            <a:r>
              <a:rPr lang="uk-UA" sz="2000" b="1" dirty="0"/>
              <a:t>", на ній можна  було рухатися, сидячи  зверху і відштовхуючись ногами від        	землі.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55" y="2643659"/>
            <a:ext cx="2167869" cy="1505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9" y="2643659"/>
            <a:ext cx="2430271" cy="1505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14" y="4460759"/>
            <a:ext cx="2606721" cy="1959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2643659"/>
            <a:ext cx="1969564" cy="1522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63418" y="620688"/>
            <a:ext cx="6570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«З </a:t>
            </a:r>
            <a:r>
              <a:rPr lang="ru-RU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історії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велосипеда»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9" y="4477660"/>
            <a:ext cx="1906476" cy="1943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4477660"/>
            <a:ext cx="3157553" cy="1943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153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88579" y="1496887"/>
            <a:ext cx="8375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1890 рік. Практично одночасно декілька підприємств розпочали виробництво веломашин з рамами замкнутої ("діамант") форми. З цього часу сучасний вигляд велосипеда практично  сформувався, а подальший прогрес лише вдосконалював окремі  вузли та механізми.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63" y="2691684"/>
            <a:ext cx="2841394" cy="1837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3915321" y="455593"/>
            <a:ext cx="6364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«З </a:t>
            </a: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історії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велосипеда»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5547" y="4302182"/>
            <a:ext cx="83755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algn="just"/>
            <a:r>
              <a:rPr lang="uk-UA" sz="2400" b="1" dirty="0"/>
              <a:t>Спочатку з велосипедистів сміялися. Був час, коли поліція </a:t>
            </a:r>
          </a:p>
          <a:p>
            <a:pPr marL="82550" algn="just"/>
            <a:r>
              <a:rPr lang="uk-UA" sz="2400" b="1" dirty="0"/>
              <a:t>намагалася заборонити велосипеди, вважаючи, що вони заважають дорожньому руху. Але нині цей легкий, маневрений, дешевий і еко­логічний вид транспорту набуває дедалі більшої популярності в усьому світі. </a:t>
            </a:r>
          </a:p>
        </p:txBody>
      </p:sp>
    </p:spTree>
    <p:extLst>
      <p:ext uri="{BB962C8B-B14F-4D97-AF65-F5344CB8AC3E}">
        <p14:creationId xmlns:p14="http://schemas.microsoft.com/office/powerpoint/2010/main" val="1377563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8" grpId="0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7348</TotalTime>
  <Words>1226</Words>
  <Application>Microsoft Office PowerPoint</Application>
  <PresentationFormat>Широкоэкранный</PresentationFormat>
  <Paragraphs>245</Paragraphs>
  <Slides>36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Bookman Old Style</vt:lpstr>
      <vt:lpstr>Calibri</vt:lpstr>
      <vt:lpstr>Calibri Light</vt:lpstr>
      <vt:lpstr>Georgia</vt:lpstr>
      <vt:lpstr>Monotype Corsiva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«З історії велосипеда»</vt:lpstr>
      <vt:lpstr>«З історії велосипеда»</vt:lpstr>
      <vt:lpstr> 1791 р. У Франції граф Де Сиврак побудував з дерева двоколісну машину,  яку назвав "Селярифер", на ній можна  було рухатися, сидячи  зверху і відштовхуючись ногами від         землі.</vt:lpstr>
      <vt:lpstr>«З історії велосипеда»</vt:lpstr>
      <vt:lpstr>Презентация PowerPoint</vt:lpstr>
      <vt:lpstr>Презентация PowerPoint</vt:lpstr>
      <vt:lpstr>Різновиди велосипедів. Класифікація.</vt:lpstr>
      <vt:lpstr>Презентация PowerPoint</vt:lpstr>
      <vt:lpstr>Презентация PowerPoint</vt:lpstr>
      <vt:lpstr>Презентация PowerPoint</vt:lpstr>
      <vt:lpstr> Одяг і засоби безпеки велосепедиста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admin</cp:lastModifiedBy>
  <cp:revision>2037</cp:revision>
  <dcterms:created xsi:type="dcterms:W3CDTF">2018-01-05T16:38:53Z</dcterms:created>
  <dcterms:modified xsi:type="dcterms:W3CDTF">2022-11-10T06:37:41Z</dcterms:modified>
</cp:coreProperties>
</file>