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738" r:id="rId2"/>
    <p:sldId id="1788" r:id="rId3"/>
    <p:sldId id="1789" r:id="rId4"/>
    <p:sldId id="1790" r:id="rId5"/>
    <p:sldId id="1791" r:id="rId6"/>
    <p:sldId id="1792" r:id="rId7"/>
    <p:sldId id="1803" r:id="rId8"/>
    <p:sldId id="1808" r:id="rId9"/>
    <p:sldId id="1809" r:id="rId10"/>
    <p:sldId id="1810" r:id="rId11"/>
    <p:sldId id="1811" r:id="rId12"/>
    <p:sldId id="1798" r:id="rId13"/>
    <p:sldId id="1784" r:id="rId14"/>
    <p:sldId id="1804" r:id="rId15"/>
    <p:sldId id="1812" r:id="rId16"/>
    <p:sldId id="1753" r:id="rId17"/>
    <p:sldId id="1805" r:id="rId18"/>
    <p:sldId id="1806" r:id="rId19"/>
    <p:sldId id="1807" r:id="rId20"/>
    <p:sldId id="1007" r:id="rId21"/>
    <p:sldId id="179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35110"/>
    <a:srgbClr val="D3514F"/>
    <a:srgbClr val="FF4747"/>
    <a:srgbClr val="F1059D"/>
    <a:srgbClr val="F17D66"/>
    <a:srgbClr val="2F3242"/>
    <a:srgbClr val="92193A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26D62-0A69-489C-AD8A-DBBB454FE6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1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41F5A-B942-463D-BFFB-A6C0BF2A95D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F5CA3-AACC-4614-BF69-00E689DA5E5C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0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57DF8-A1C4-4191-9BCE-6255C9741248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B527B-8C9A-436C-98CD-9931061FA41E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0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2E25-D864-431C-9803-DC1DF816B3B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0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3D5AF-C886-45A1-B5DC-5A526CB61C15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2A21-8E22-4A57-9D96-C14531AB52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BF2D6-4F70-474E-8189-F1C29A9FD44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№</a:t>
            </a:r>
            <a:r>
              <a:rPr lang="uk-UA" sz="4800" b="1" noProof="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12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7957" y="3890037"/>
            <a:ext cx="90988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2F3242"/>
                </a:solidFill>
              </a:rPr>
              <a:t>Формула </a:t>
            </a:r>
            <a:r>
              <a:rPr lang="ru-RU" sz="5400" b="1" dirty="0" err="1">
                <a:solidFill>
                  <a:srgbClr val="2F3242"/>
                </a:solidFill>
              </a:rPr>
              <a:t>особистої</a:t>
            </a:r>
            <a:r>
              <a:rPr lang="ru-RU" sz="5400" b="1" dirty="0">
                <a:solidFill>
                  <a:srgbClr val="2F3242"/>
                </a:solidFill>
              </a:rPr>
              <a:t> </a:t>
            </a:r>
            <a:r>
              <a:rPr lang="ru-RU" sz="5400" b="1" dirty="0" err="1">
                <a:solidFill>
                  <a:srgbClr val="2F3242"/>
                </a:solidFill>
              </a:rPr>
              <a:t>безпеки</a:t>
            </a:r>
            <a:r>
              <a:rPr lang="ru-RU" sz="5400" b="1" dirty="0">
                <a:solidFill>
                  <a:srgbClr val="2F3242"/>
                </a:solidFill>
              </a:rPr>
              <a:t> (</a:t>
            </a:r>
            <a:r>
              <a:rPr lang="ru-RU" sz="5400" b="1" dirty="0" err="1">
                <a:solidFill>
                  <a:srgbClr val="2F3242"/>
                </a:solidFill>
              </a:rPr>
              <a:t>передбачити-уникнути-діяти</a:t>
            </a:r>
            <a:r>
              <a:rPr lang="ru-RU" sz="5400" b="1" dirty="0">
                <a:solidFill>
                  <a:srgbClr val="2F3242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95" y="219101"/>
            <a:ext cx="377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Здоров'я, безпека та добробут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white"/>
                </a:solidFill>
                <a:latin typeface="Calibri" panose="020F0502020204030204"/>
              </a:rPr>
              <a:t>5 клас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28" y="188241"/>
            <a:ext cx="3701796" cy="37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3107" y="512961"/>
            <a:ext cx="82089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Діяти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latin typeface="Comic Sans MS" panose="030F0702030302020204" pitchFamily="66" charset="0"/>
              </a:rPr>
              <a:t>- </a:t>
            </a:r>
            <a:r>
              <a:rPr lang="ru-RU" sz="2400" b="1" dirty="0" err="1">
                <a:latin typeface="Comic Sans MS" panose="030F0702030302020204" pitchFamily="66" charset="0"/>
              </a:rPr>
              <a:t>означає</a:t>
            </a:r>
            <a:r>
              <a:rPr lang="ru-RU" sz="2400" b="1" dirty="0">
                <a:latin typeface="Comic Sans MS" panose="030F0702030302020204" pitchFamily="66" charset="0"/>
              </a:rPr>
              <a:t>:</a:t>
            </a:r>
          </a:p>
          <a:p>
            <a:pPr algn="just"/>
            <a:endParaRPr lang="ru-RU" sz="2400" b="1" dirty="0">
              <a:latin typeface="Comic Sans MS" panose="030F0702030302020204" pitchFamily="66" charset="0"/>
            </a:endParaRPr>
          </a:p>
          <a:p>
            <a:pPr marL="457200" indent="-457200" algn="just">
              <a:buAutoNum type="arabicPeriod"/>
            </a:pPr>
            <a:r>
              <a:rPr lang="ru-RU" sz="2400" b="1" dirty="0">
                <a:latin typeface="Comic Sans MS" panose="030F0702030302020204" pitchFamily="66" charset="0"/>
              </a:rPr>
              <a:t>Не </a:t>
            </a:r>
            <a:r>
              <a:rPr lang="ru-RU" sz="2400" b="1" dirty="0" err="1">
                <a:latin typeface="Comic Sans MS" panose="030F0702030302020204" pitchFamily="66" charset="0"/>
              </a:rPr>
              <a:t>розгубитися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>
                <a:latin typeface="Comic Sans MS" panose="030F0702030302020204" pitchFamily="66" charset="0"/>
              </a:rPr>
              <a:t>бути </a:t>
            </a:r>
            <a:r>
              <a:rPr lang="ru-RU" sz="2400" b="1" dirty="0" err="1">
                <a:latin typeface="Comic Sans MS" panose="030F0702030302020204" pitchFamily="66" charset="0"/>
              </a:rPr>
              <a:t>фізично</a:t>
            </a:r>
            <a:r>
              <a:rPr lang="ru-RU" sz="2400" b="1" dirty="0"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latin typeface="Comic Sans MS" panose="030F0702030302020204" pitchFamily="66" charset="0"/>
              </a:rPr>
              <a:t>психологічно</a:t>
            </a:r>
            <a:r>
              <a:rPr lang="ru-RU" sz="2400" b="1" dirty="0">
                <a:latin typeface="Comic Sans MS" panose="030F0702030302020204" pitchFamily="66" charset="0"/>
              </a:rPr>
              <a:t> готовим </a:t>
            </a:r>
            <a:r>
              <a:rPr lang="ru-RU" sz="2400" b="1" dirty="0" err="1">
                <a:latin typeface="Comic Sans MS" panose="030F0702030302020204" pitchFamily="66" charset="0"/>
              </a:rPr>
              <a:t>діяти</a:t>
            </a:r>
            <a:r>
              <a:rPr lang="ru-RU" sz="2400" b="1" dirty="0">
                <a:latin typeface="Comic Sans MS" panose="030F0702030302020204" pitchFamily="66" charset="0"/>
              </a:rPr>
              <a:t> у </a:t>
            </a:r>
            <a:r>
              <a:rPr lang="ru-RU" sz="2400" b="1" dirty="0" err="1">
                <a:latin typeface="Comic Sans MS" panose="030F0702030302020204" pitchFamily="66" charset="0"/>
              </a:rPr>
              <a:t>небезпечній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ситуації</a:t>
            </a:r>
            <a:r>
              <a:rPr lang="ru-RU" sz="2400" b="1" dirty="0">
                <a:latin typeface="Comic Sans MS" panose="030F0702030302020204" pitchFamily="66" charset="0"/>
              </a:rPr>
              <a:t>;</a:t>
            </a:r>
          </a:p>
          <a:p>
            <a:pPr marL="457200" indent="-457200" algn="just">
              <a:buAutoNum type="arabicPeriod"/>
            </a:pPr>
            <a:r>
              <a:rPr lang="ru-RU" sz="2400" b="1" dirty="0">
                <a:latin typeface="Comic Sans MS" panose="030F0702030302020204" pitchFamily="66" charset="0"/>
              </a:rPr>
              <a:t>Знати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atin typeface="Comic Sans MS" panose="030F0702030302020204" pitchFamily="66" charset="0"/>
              </a:rPr>
              <a:t>що</a:t>
            </a:r>
            <a:r>
              <a:rPr lang="ru-RU" sz="2400" b="1" dirty="0">
                <a:latin typeface="Comic Sans MS" panose="030F0702030302020204" pitchFamily="66" charset="0"/>
              </a:rPr>
              <a:t> і як треба </a:t>
            </a:r>
            <a:r>
              <a:rPr lang="ru-RU" sz="2400" b="1" dirty="0" err="1">
                <a:latin typeface="Comic Sans MS" panose="030F0702030302020204" pitchFamily="66" charset="0"/>
              </a:rPr>
              <a:t>робити</a:t>
            </a:r>
            <a:r>
              <a:rPr lang="ru-RU" sz="2400" b="1" dirty="0">
                <a:latin typeface="Comic Sans MS" panose="030F0702030302020204" pitchFamily="66" charset="0"/>
              </a:rPr>
              <a:t> в таких </a:t>
            </a:r>
            <a:r>
              <a:rPr lang="ru-RU" sz="2400" b="1" dirty="0" err="1">
                <a:latin typeface="Comic Sans MS" panose="030F0702030302020204" pitchFamily="66" charset="0"/>
              </a:rPr>
              <a:t>випадках</a:t>
            </a:r>
            <a:r>
              <a:rPr lang="ru-RU" sz="2400" b="1" dirty="0">
                <a:latin typeface="Comic Sans MS" panose="030F0702030302020204" pitchFamily="66" charset="0"/>
              </a:rPr>
              <a:t>;</a:t>
            </a:r>
          </a:p>
          <a:p>
            <a:pPr marL="457200" indent="-457200" algn="just">
              <a:buAutoNum type="arabicPeriod"/>
            </a:pPr>
            <a:r>
              <a:rPr lang="ru-RU" sz="2400" b="1" dirty="0" err="1">
                <a:latin typeface="Comic Sans MS" panose="030F0702030302020204" pitchFamily="66" charset="0"/>
              </a:rPr>
              <a:t>Уміти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latin typeface="Comic Sans MS" panose="030F0702030302020204" pitchFamily="66" charset="0"/>
              </a:rPr>
              <a:t>правильно </a:t>
            </a:r>
            <a:r>
              <a:rPr lang="ru-RU" sz="2400" b="1" dirty="0" err="1">
                <a:latin typeface="Comic Sans MS" panose="030F0702030302020204" pitchFamily="66" charset="0"/>
              </a:rPr>
              <a:t>використовувати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рятувальне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спорядження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atin typeface="Comic Sans MS" panose="030F0702030302020204" pitchFamily="66" charset="0"/>
              </a:rPr>
              <a:t>зв'язуватися</a:t>
            </a:r>
            <a:r>
              <a:rPr lang="ru-RU" sz="2400" b="1" dirty="0"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latin typeface="Comic Sans MS" panose="030F0702030302020204" pitchFamily="66" charset="0"/>
              </a:rPr>
              <a:t>взаємодіяти</a:t>
            </a:r>
            <a:r>
              <a:rPr lang="ru-RU" sz="2400" b="1" dirty="0">
                <a:latin typeface="Comic Sans MS" panose="030F0702030302020204" pitchFamily="66" charset="0"/>
              </a:rPr>
              <a:t> з </a:t>
            </a:r>
            <a:r>
              <a:rPr lang="ru-RU" sz="2400" b="1" dirty="0" err="1">
                <a:latin typeface="Comic Sans MS" panose="030F0702030302020204" pitchFamily="66" charset="0"/>
              </a:rPr>
              <a:t>рятувальними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latin typeface="Comic Sans MS" panose="030F0702030302020204" pitchFamily="66" charset="0"/>
              </a:rPr>
              <a:t>службами;</a:t>
            </a:r>
          </a:p>
          <a:p>
            <a:pPr marL="457200" indent="-457200" algn="just">
              <a:buAutoNum type="arabicPeriod"/>
            </a:pPr>
            <a:r>
              <a:rPr lang="ru-RU" sz="2400" b="1" dirty="0">
                <a:latin typeface="Comic Sans MS" panose="030F0702030302020204" pitchFamily="66" charset="0"/>
              </a:rPr>
              <a:t>Не </a:t>
            </a:r>
            <a:r>
              <a:rPr lang="ru-RU" sz="2400" b="1" dirty="0" err="1">
                <a:latin typeface="Comic Sans MS" panose="030F0702030302020204" pitchFamily="66" charset="0"/>
              </a:rPr>
              <a:t>втрачати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надії</a:t>
            </a:r>
            <a:r>
              <a:rPr lang="ru-RU" sz="2400" b="1" dirty="0">
                <a:latin typeface="Comic Sans MS" panose="030F0702030302020204" pitchFamily="66" charset="0"/>
              </a:rPr>
              <a:t> й </a:t>
            </a:r>
            <a:r>
              <a:rPr lang="ru-RU" sz="2400" b="1" dirty="0" err="1">
                <a:latin typeface="Comic Sans MS" panose="030F0702030302020204" pitchFamily="66" charset="0"/>
              </a:rPr>
              <a:t>боротися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atin typeface="Comic Sans MS" panose="030F0702030302020204" pitchFamily="66" charset="0"/>
              </a:rPr>
              <a:t>зробити</a:t>
            </a:r>
            <a:r>
              <a:rPr lang="ru-RU" sz="2400" b="1" dirty="0">
                <a:latin typeface="Comic Sans MS" panose="030F0702030302020204" pitchFamily="66" charset="0"/>
              </a:rPr>
              <a:t> все </a:t>
            </a:r>
            <a:r>
              <a:rPr lang="ru-RU" sz="2400" b="1" dirty="0" err="1">
                <a:latin typeface="Comic Sans MS" panose="030F0702030302020204" pitchFamily="66" charset="0"/>
              </a:rPr>
              <a:t>можливе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atin typeface="Comic Sans MS" panose="030F0702030302020204" pitchFamily="66" charset="0"/>
              </a:rPr>
              <a:t>щоб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урятуватися</a:t>
            </a:r>
            <a:r>
              <a:rPr lang="ru-RU" sz="2400" b="1" dirty="0">
                <a:latin typeface="Comic Sans MS" panose="030F0702030302020204" pitchFamily="66" charset="0"/>
              </a:rPr>
              <a:t> самому і </a:t>
            </a:r>
            <a:r>
              <a:rPr lang="ru-RU" sz="2400" b="1" dirty="0" err="1">
                <a:latin typeface="Comic Sans MS" panose="030F0702030302020204" pitchFamily="66" charset="0"/>
              </a:rPr>
              <a:t>допомогти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іншим</a:t>
            </a:r>
            <a:r>
              <a:rPr lang="ru-RU" sz="2400" b="1" dirty="0">
                <a:latin typeface="Comic Sans MS" panose="030F0702030302020204" pitchFamily="66" charset="0"/>
              </a:rPr>
              <a:t>.</a:t>
            </a:r>
            <a:endParaRPr lang="uk-UA" sz="2400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1" y="4002147"/>
            <a:ext cx="3412902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Прочитайте байку Езопа і поміркуйте, який принцип безпечної життєдіяльності вона ілюструє. Які висновки ви можете з неї зробити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062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16" y="663888"/>
            <a:ext cx="10612191" cy="56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27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4847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малюнки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Розкажи</a:t>
            </a:r>
            <a:r>
              <a:rPr lang="ru-RU" sz="2000" b="1" dirty="0">
                <a:solidFill>
                  <a:schemeClr val="bg1"/>
                </a:solidFill>
              </a:rPr>
              <a:t>, як </a:t>
            </a:r>
            <a:r>
              <a:rPr lang="ru-RU" sz="2000" b="1" dirty="0" err="1">
                <a:solidFill>
                  <a:schemeClr val="bg1"/>
                </a:solidFill>
              </a:rPr>
              <a:t>потрібно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діяти</a:t>
            </a:r>
            <a:r>
              <a:rPr lang="ru-RU" sz="2000" b="1" dirty="0">
                <a:solidFill>
                  <a:schemeClr val="bg1"/>
                </a:solidFill>
              </a:rPr>
              <a:t> в таких </a:t>
            </a:r>
            <a:r>
              <a:rPr lang="ru-RU" sz="2000" b="1" dirty="0" err="1">
                <a:solidFill>
                  <a:schemeClr val="bg1"/>
                </a:solidFill>
              </a:rPr>
              <a:t>ситуаціях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відповідно</a:t>
            </a:r>
            <a:r>
              <a:rPr lang="ru-RU" sz="2000" b="1" dirty="0">
                <a:solidFill>
                  <a:schemeClr val="bg1"/>
                </a:solidFill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</a:rPr>
              <a:t>формули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безпеки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234" y="1248244"/>
            <a:ext cx="4614875" cy="200824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347" t="16430" r="4715" b="13232"/>
          <a:stretch/>
        </p:blipFill>
        <p:spPr>
          <a:xfrm>
            <a:off x="132868" y="3256490"/>
            <a:ext cx="5806440" cy="232257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0014" t="8239" r="8436" b="8172"/>
          <a:stretch/>
        </p:blipFill>
        <p:spPr>
          <a:xfrm>
            <a:off x="6908571" y="3419856"/>
            <a:ext cx="3177693" cy="323856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659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1189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До кого </a:t>
            </a:r>
            <a:r>
              <a:rPr lang="ru-RU" sz="2000" b="1" dirty="0" err="1">
                <a:solidFill>
                  <a:schemeClr val="bg1"/>
                </a:solidFill>
              </a:rPr>
              <a:t>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звернешся</a:t>
            </a:r>
            <a:r>
              <a:rPr lang="ru-RU" sz="2000" b="1" dirty="0">
                <a:solidFill>
                  <a:schemeClr val="bg1"/>
                </a:solidFill>
              </a:rPr>
              <a:t> по </a:t>
            </a:r>
            <a:r>
              <a:rPr lang="ru-RU" sz="2000" b="1" dirty="0" err="1">
                <a:solidFill>
                  <a:schemeClr val="bg1"/>
                </a:solidFill>
              </a:rPr>
              <a:t>допомогу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або</a:t>
            </a:r>
            <a:r>
              <a:rPr lang="ru-RU" sz="2000" b="1" dirty="0">
                <a:solidFill>
                  <a:schemeClr val="bg1"/>
                </a:solidFill>
              </a:rPr>
              <a:t> яку службу </a:t>
            </a:r>
            <a:r>
              <a:rPr lang="ru-RU" sz="2000" b="1" dirty="0" err="1">
                <a:solidFill>
                  <a:schemeClr val="bg1"/>
                </a:solidFill>
              </a:rPr>
              <a:t>захисту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населення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викличеш</a:t>
            </a:r>
            <a:r>
              <a:rPr lang="ru-RU" sz="2000" b="1" dirty="0">
                <a:solidFill>
                  <a:schemeClr val="bg1"/>
                </a:solidFill>
              </a:rPr>
              <a:t> у таких </a:t>
            </a:r>
            <a:r>
              <a:rPr lang="ru-RU" sz="2000" b="1" dirty="0" err="1">
                <a:solidFill>
                  <a:schemeClr val="bg1"/>
                </a:solidFill>
              </a:rPr>
              <a:t>випадках</a:t>
            </a:r>
            <a:r>
              <a:rPr lang="ru-RU" sz="2000" b="1" dirty="0">
                <a:solidFill>
                  <a:schemeClr val="bg1"/>
                </a:solidFill>
              </a:rPr>
              <a:t>: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19" y="3836518"/>
            <a:ext cx="2093081" cy="30161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1290" y="1324573"/>
            <a:ext cx="107200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dirty="0"/>
              <a:t>а) удома виникла пожежа;</a:t>
            </a:r>
          </a:p>
          <a:p>
            <a:pPr algn="just"/>
            <a:r>
              <a:rPr lang="uk-UA" sz="3600" dirty="0"/>
              <a:t>б) зловмисник силоміць відібрав мобільний телефон;</a:t>
            </a:r>
          </a:p>
          <a:p>
            <a:pPr algn="just"/>
            <a:r>
              <a:rPr lang="uk-UA" sz="3600" dirty="0"/>
              <a:t>в) відчуваєш запах газу в під’їзді;</a:t>
            </a:r>
          </a:p>
          <a:p>
            <a:pPr algn="just"/>
            <a:r>
              <a:rPr lang="uk-UA" sz="3600" dirty="0"/>
              <a:t>г) знепритомніла літня людина на вулиці;</a:t>
            </a:r>
          </a:p>
          <a:p>
            <a:pPr algn="just"/>
            <a:r>
              <a:rPr lang="uk-UA" sz="3600" dirty="0"/>
              <a:t>ґ) на </a:t>
            </a:r>
            <a:r>
              <a:rPr lang="uk-UA" sz="3600" dirty="0" err="1"/>
              <a:t>уроці</a:t>
            </a:r>
            <a:r>
              <a:rPr lang="uk-UA" sz="3600" dirty="0"/>
              <a:t> розболівся живіт;</a:t>
            </a:r>
          </a:p>
          <a:p>
            <a:pPr algn="just"/>
            <a:r>
              <a:rPr lang="uk-UA" sz="3600" dirty="0"/>
              <a:t>д) цькують, </a:t>
            </a:r>
            <a:r>
              <a:rPr lang="uk-UA" sz="3600" dirty="0" err="1"/>
              <a:t>хейтерять</a:t>
            </a:r>
            <a:r>
              <a:rPr lang="uk-UA" sz="3600" dirty="0"/>
              <a:t> у </a:t>
            </a:r>
            <a:r>
              <a:rPr lang="uk-UA" sz="3600" dirty="0" err="1"/>
              <a:t>соцмережі</a:t>
            </a:r>
            <a:r>
              <a:rPr lang="uk-UA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7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Словникова робота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41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8C8CE9-DEEF-4DC6-9315-AA1EBFD4B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1" y="766619"/>
            <a:ext cx="11558273" cy="60221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4100" y="1630138"/>
            <a:ext cx="72771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700" b="1" i="1" dirty="0" err="1">
                <a:solidFill>
                  <a:srgbClr val="FF0000"/>
                </a:solidFill>
              </a:rPr>
              <a:t>Хейтерити</a:t>
            </a:r>
            <a:r>
              <a:rPr lang="uk-UA" sz="3700" b="1" i="1" dirty="0">
                <a:solidFill>
                  <a:srgbClr val="FF0000"/>
                </a:solidFill>
              </a:rPr>
              <a:t> </a:t>
            </a:r>
            <a:r>
              <a:rPr lang="uk-UA" sz="3700" dirty="0"/>
              <a:t>(від англійського слова «</a:t>
            </a:r>
            <a:r>
              <a:rPr lang="uk-UA" sz="3700" dirty="0" err="1"/>
              <a:t>hate</a:t>
            </a:r>
            <a:r>
              <a:rPr lang="uk-UA" sz="3700" dirty="0"/>
              <a:t>» — ненависть) — відчувати найсильніші негативні почуття стосовно кого-небудь або чого-небудь.</a:t>
            </a:r>
          </a:p>
        </p:txBody>
      </p:sp>
    </p:spTree>
    <p:extLst>
      <p:ext uri="{BB962C8B-B14F-4D97-AF65-F5344CB8AC3E}">
        <p14:creationId xmlns:p14="http://schemas.microsoft.com/office/powerpoint/2010/main" val="41737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videoplayback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47730"/>
            <a:ext cx="10817179" cy="58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0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100508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Склади план </a:t>
            </a:r>
            <a:r>
              <a:rPr lang="ru-RU" sz="2000" b="1" dirty="0" err="1">
                <a:solidFill>
                  <a:schemeClr val="bg1"/>
                </a:solidFill>
              </a:rPr>
              <a:t>дій</a:t>
            </a:r>
            <a:r>
              <a:rPr lang="ru-RU" sz="2000" b="1" dirty="0">
                <a:solidFill>
                  <a:schemeClr val="bg1"/>
                </a:solidFill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</a:rPr>
              <a:t>однієї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із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ситуацій</a:t>
            </a:r>
            <a:r>
              <a:rPr lang="ru-RU" sz="2000" b="1" dirty="0">
                <a:solidFill>
                  <a:schemeClr val="bg1"/>
                </a:solidFill>
              </a:rPr>
              <a:t> (а, б, в чи г) </a:t>
            </a:r>
            <a:r>
              <a:rPr lang="ru-RU" sz="2000" b="1" dirty="0" err="1">
                <a:solidFill>
                  <a:schemeClr val="bg1"/>
                </a:solidFill>
              </a:rPr>
              <a:t>відповідно</a:t>
            </a:r>
            <a:r>
              <a:rPr lang="ru-RU" sz="2000" b="1" dirty="0">
                <a:solidFill>
                  <a:schemeClr val="bg1"/>
                </a:solidFill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</a:rPr>
              <a:t>порад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експерта</a:t>
            </a:r>
            <a:r>
              <a:rPr lang="ru-RU" sz="2000" b="1" dirty="0">
                <a:solidFill>
                  <a:schemeClr val="bg1"/>
                </a:solidFill>
              </a:rPr>
              <a:t>. З </a:t>
            </a:r>
            <a:r>
              <a:rPr lang="ru-RU" sz="2000" b="1" dirty="0" err="1">
                <a:solidFill>
                  <a:schemeClr val="bg1"/>
                </a:solidFill>
              </a:rPr>
              <a:t>однокласниками</a:t>
            </a:r>
            <a:r>
              <a:rPr lang="ru-RU" sz="2000" b="1" dirty="0">
                <a:solidFill>
                  <a:schemeClr val="bg1"/>
                </a:solidFill>
              </a:rPr>
              <a:t> й </a:t>
            </a:r>
            <a:r>
              <a:rPr lang="ru-RU" sz="2000" b="1" dirty="0" err="1">
                <a:solidFill>
                  <a:schemeClr val="bg1"/>
                </a:solidFill>
              </a:rPr>
              <a:t>однокласницями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розіграйте</a:t>
            </a:r>
            <a:r>
              <a:rPr lang="ru-RU" sz="2000" b="1" dirty="0">
                <a:solidFill>
                  <a:schemeClr val="bg1"/>
                </a:solidFill>
              </a:rPr>
              <a:t> в ролях </a:t>
            </a:r>
            <a:r>
              <a:rPr lang="ru-RU" sz="2000" b="1" dirty="0" err="1">
                <a:solidFill>
                  <a:schemeClr val="bg1"/>
                </a:solidFill>
              </a:rPr>
              <a:t>виклик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служби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захисту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населення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використовуючи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інструкцію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3583166"/>
            <a:ext cx="3279648" cy="327964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0584" y="1594987"/>
            <a:ext cx="9866376" cy="3093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300" dirty="0">
                <a:solidFill>
                  <a:srgbClr val="FFFF00"/>
                </a:solidFill>
              </a:rPr>
              <a:t>ІНСТРУКЦІЯ</a:t>
            </a:r>
          </a:p>
          <a:p>
            <a:pPr algn="ctr"/>
            <a:r>
              <a:rPr lang="uk-UA" sz="2300" dirty="0">
                <a:solidFill>
                  <a:srgbClr val="FFFF00"/>
                </a:solidFill>
              </a:rPr>
              <a:t>ДЛЯ ЗВЕРНЕННЯ ДО СЛУЖБИ ЗАХИСТУ НАСЕЛЕННЯ</a:t>
            </a:r>
          </a:p>
          <a:p>
            <a:r>
              <a:rPr lang="uk-UA" sz="2300" dirty="0"/>
              <a:t>1. Набери номер відповідної служби.</a:t>
            </a:r>
          </a:p>
          <a:p>
            <a:r>
              <a:rPr lang="uk-UA" sz="2300" dirty="0"/>
              <a:t>2. Чітко скажи, що відбувається (пожежа, дорожньо-транспортна пригода, витік газу, затоплення, пограбування, вибух тощо).</a:t>
            </a:r>
          </a:p>
          <a:p>
            <a:r>
              <a:rPr lang="uk-UA" sz="2300" dirty="0"/>
              <a:t>3. Назви точну адресу: населений пункт, вулицю, номер будинку і квартири, поверх, код замка вхідних дверей.</a:t>
            </a:r>
          </a:p>
          <a:p>
            <a:r>
              <a:rPr lang="uk-UA" sz="2300" dirty="0"/>
              <a:t>4. Назви своє ім’я, прізвище та номер телефону.</a:t>
            </a:r>
          </a:p>
          <a:p>
            <a:r>
              <a:rPr lang="uk-UA" sz="2300" dirty="0"/>
              <a:t>5. Відповідай на всі запитання диспетчера.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09500" y="4750813"/>
            <a:ext cx="7397496" cy="5383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/>
              <a:t>НОМЕРИ ТЕЛЕФОНІВ ЕКСТРЕННИХ СЛУЖБ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8960" t="54032" r="19024" b="4112"/>
          <a:stretch/>
        </p:blipFill>
        <p:spPr>
          <a:xfrm>
            <a:off x="6044184" y="5343214"/>
            <a:ext cx="2136083" cy="14416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8960" t="12176" r="19024" b="46196"/>
          <a:stretch/>
        </p:blipFill>
        <p:spPr>
          <a:xfrm>
            <a:off x="2400332" y="5351063"/>
            <a:ext cx="2136084" cy="143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173736" y="1282148"/>
            <a:ext cx="9564624" cy="2210860"/>
          </a:xfrm>
          <a:prstGeom prst="roundRect">
            <a:avLst/>
          </a:prstGeom>
          <a:solidFill>
            <a:srgbClr val="F17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b="1" dirty="0">
                <a:solidFill>
                  <a:schemeClr val="bg1"/>
                </a:solidFill>
              </a:rPr>
              <a:t>     Щоб </a:t>
            </a:r>
            <a:r>
              <a:rPr lang="ru-RU" sz="3500" b="1" dirty="0" err="1">
                <a:solidFill>
                  <a:schemeClr val="bg1"/>
                </a:solidFill>
              </a:rPr>
              <a:t>під</a:t>
            </a:r>
            <a:r>
              <a:rPr lang="ru-RU" sz="3500" b="1" dirty="0">
                <a:solidFill>
                  <a:schemeClr val="bg1"/>
                </a:solidFill>
              </a:rPr>
              <a:t> час </a:t>
            </a:r>
            <a:r>
              <a:rPr lang="ru-RU" sz="3500" b="1" dirty="0" err="1">
                <a:solidFill>
                  <a:schemeClr val="bg1"/>
                </a:solidFill>
              </a:rPr>
              <a:t>небезпечної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ситуації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діяти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швидко</a:t>
            </a:r>
            <a:r>
              <a:rPr lang="ru-RU" sz="3500" b="1" dirty="0">
                <a:solidFill>
                  <a:schemeClr val="bg1"/>
                </a:solidFill>
              </a:rPr>
              <a:t>, </a:t>
            </a:r>
            <a:r>
              <a:rPr lang="ru-RU" sz="3500" b="1" dirty="0" err="1">
                <a:solidFill>
                  <a:schemeClr val="bg1"/>
                </a:solidFill>
              </a:rPr>
              <a:t>необхідно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мати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вдома</a:t>
            </a:r>
            <a:r>
              <a:rPr lang="ru-RU" sz="3500" b="1" dirty="0">
                <a:solidFill>
                  <a:schemeClr val="bg1"/>
                </a:solidFill>
              </a:rPr>
              <a:t> в доступному </a:t>
            </a:r>
            <a:r>
              <a:rPr lang="ru-RU" sz="3500" b="1" dirty="0" err="1">
                <a:solidFill>
                  <a:schemeClr val="bg1"/>
                </a:solidFill>
              </a:rPr>
              <a:t>місці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довідник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важливих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телефонів</a:t>
            </a:r>
            <a:r>
              <a:rPr lang="ru-RU" sz="3500" b="1" dirty="0">
                <a:solidFill>
                  <a:schemeClr val="bg1"/>
                </a:solidFill>
              </a:rPr>
              <a:t>.</a:t>
            </a:r>
            <a:endParaRPr lang="uk-UA" sz="35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069" y="3534251"/>
            <a:ext cx="5856452" cy="32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103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Обміркуй </a:t>
            </a:r>
            <a:r>
              <a:rPr lang="ru-RU" sz="2000" b="1" dirty="0" err="1">
                <a:solidFill>
                  <a:schemeClr val="bg1"/>
                </a:solidFill>
              </a:rPr>
              <a:t>вислови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однолітків</a:t>
            </a:r>
            <a:r>
              <a:rPr lang="ru-RU" sz="2000" b="1" dirty="0">
                <a:solidFill>
                  <a:schemeClr val="bg1"/>
                </a:solidFill>
              </a:rPr>
              <a:t>. Чи </a:t>
            </a:r>
            <a:r>
              <a:rPr lang="ru-RU" sz="2000" b="1" dirty="0" err="1">
                <a:solidFill>
                  <a:schemeClr val="bg1"/>
                </a:solidFill>
              </a:rPr>
              <a:t>можеш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сказати</a:t>
            </a:r>
            <a:r>
              <a:rPr lang="ru-RU" sz="2000" b="1" dirty="0">
                <a:solidFill>
                  <a:schemeClr val="bg1"/>
                </a:solidFill>
              </a:rPr>
              <a:t> те </a:t>
            </a:r>
            <a:r>
              <a:rPr lang="ru-RU" sz="2000" b="1" dirty="0" err="1">
                <a:solidFill>
                  <a:schemeClr val="bg1"/>
                </a:solidFill>
              </a:rPr>
              <a:t>саме</a:t>
            </a:r>
            <a:r>
              <a:rPr lang="ru-RU" sz="2000" b="1" dirty="0">
                <a:solidFill>
                  <a:schemeClr val="bg1"/>
                </a:solidFill>
              </a:rPr>
              <a:t> про себе? Що </a:t>
            </a:r>
            <a:r>
              <a:rPr lang="ru-RU" sz="2000" b="1" dirty="0" err="1">
                <a:solidFill>
                  <a:schemeClr val="bg1"/>
                </a:solidFill>
              </a:rPr>
              <a:t>тобі</a:t>
            </a:r>
            <a:r>
              <a:rPr lang="ru-RU" sz="2000" b="1" dirty="0">
                <a:solidFill>
                  <a:schemeClr val="bg1"/>
                </a:solidFill>
              </a:rPr>
              <a:t> добре </a:t>
            </a:r>
            <a:r>
              <a:rPr lang="ru-RU" sz="2000" b="1" dirty="0" err="1">
                <a:solidFill>
                  <a:schemeClr val="bg1"/>
                </a:solidFill>
              </a:rPr>
              <a:t>вдається</a:t>
            </a:r>
            <a:r>
              <a:rPr lang="ru-RU" sz="2000" b="1" dirty="0">
                <a:solidFill>
                  <a:schemeClr val="bg1"/>
                </a:solidFill>
              </a:rPr>
              <a:t>? Над </a:t>
            </a:r>
            <a:r>
              <a:rPr lang="ru-RU" sz="2000" b="1" dirty="0" err="1">
                <a:solidFill>
                  <a:schemeClr val="bg1"/>
                </a:solidFill>
              </a:rPr>
              <a:t>чим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тобі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ще</a:t>
            </a:r>
            <a:r>
              <a:rPr lang="ru-RU" sz="2000" b="1" dirty="0">
                <a:solidFill>
                  <a:schemeClr val="bg1"/>
                </a:solidFill>
              </a:rPr>
              <a:t> треба </a:t>
            </a:r>
            <a:r>
              <a:rPr lang="ru-RU" sz="2000" b="1" dirty="0" err="1">
                <a:solidFill>
                  <a:schemeClr val="bg1"/>
                </a:solidFill>
              </a:rPr>
              <a:t>попрацювати</a:t>
            </a:r>
            <a:r>
              <a:rPr lang="ru-RU" sz="2000" b="1" dirty="0">
                <a:solidFill>
                  <a:schemeClr val="bg1"/>
                </a:solidFill>
              </a:rPr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22" y="2715768"/>
            <a:ext cx="3556547" cy="4059935"/>
          </a:xfrm>
          <a:prstGeom prst="rect">
            <a:avLst/>
          </a:prstGeom>
        </p:spPr>
      </p:pic>
      <p:sp>
        <p:nvSpPr>
          <p:cNvPr id="2" name="Облако 1"/>
          <p:cNvSpPr/>
          <p:nvPr/>
        </p:nvSpPr>
        <p:spPr>
          <a:xfrm>
            <a:off x="192024" y="1243584"/>
            <a:ext cx="3282696" cy="173736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Я вчуся приймати рішення щодо дій, які допоможуть</a:t>
            </a:r>
          </a:p>
          <a:p>
            <a:pPr algn="ctr"/>
            <a:r>
              <a:rPr lang="uk-UA" dirty="0"/>
              <a:t>врятуватися мені та іншим</a:t>
            </a:r>
          </a:p>
        </p:txBody>
      </p:sp>
      <p:sp>
        <p:nvSpPr>
          <p:cNvPr id="11" name="Облако 10"/>
          <p:cNvSpPr/>
          <p:nvPr/>
        </p:nvSpPr>
        <p:spPr>
          <a:xfrm>
            <a:off x="192024" y="3083487"/>
            <a:ext cx="3953256" cy="124060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 знаю, до кого</a:t>
            </a:r>
          </a:p>
          <a:p>
            <a:pPr algn="ctr"/>
            <a:r>
              <a:rPr lang="ru-RU" dirty="0" err="1"/>
              <a:t>звернутись</a:t>
            </a:r>
            <a:r>
              <a:rPr lang="ru-RU" dirty="0"/>
              <a:t> по </a:t>
            </a:r>
            <a:r>
              <a:rPr lang="ru-RU" dirty="0" err="1"/>
              <a:t>допомогу</a:t>
            </a:r>
            <a:r>
              <a:rPr lang="ru-RU" dirty="0"/>
              <a:t> в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необхідності</a:t>
            </a:r>
            <a:endParaRPr lang="uk-UA" dirty="0"/>
          </a:p>
        </p:txBody>
      </p:sp>
      <p:sp>
        <p:nvSpPr>
          <p:cNvPr id="12" name="Облако 11"/>
          <p:cNvSpPr/>
          <p:nvPr/>
        </p:nvSpPr>
        <p:spPr>
          <a:xfrm>
            <a:off x="192024" y="4384179"/>
            <a:ext cx="2416812" cy="13889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 </a:t>
            </a:r>
            <a:r>
              <a:rPr lang="ru-RU" dirty="0" err="1"/>
              <a:t>можу</a:t>
            </a:r>
            <a:r>
              <a:rPr lang="ru-RU" dirty="0"/>
              <a:t> </a:t>
            </a:r>
            <a:r>
              <a:rPr lang="ru-RU" dirty="0" err="1"/>
              <a:t>звернутися</a:t>
            </a:r>
            <a:endParaRPr lang="ru-RU" dirty="0"/>
          </a:p>
          <a:p>
            <a:pPr algn="ctr"/>
            <a:r>
              <a:rPr lang="ru-RU" dirty="0"/>
              <a:t>по </a:t>
            </a:r>
            <a:r>
              <a:rPr lang="ru-RU" dirty="0" err="1"/>
              <a:t>допомогу</a:t>
            </a:r>
            <a:endParaRPr lang="uk-UA" dirty="0"/>
          </a:p>
        </p:txBody>
      </p:sp>
      <p:sp>
        <p:nvSpPr>
          <p:cNvPr id="13" name="Облако 12"/>
          <p:cNvSpPr/>
          <p:nvPr/>
        </p:nvSpPr>
        <p:spPr>
          <a:xfrm>
            <a:off x="2103120" y="5234718"/>
            <a:ext cx="2634625" cy="138894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 </a:t>
            </a:r>
            <a:r>
              <a:rPr lang="ru-RU" dirty="0" err="1"/>
              <a:t>вчуся</a:t>
            </a:r>
            <a:r>
              <a:rPr lang="ru-RU" dirty="0"/>
              <a:t> </a:t>
            </a:r>
            <a:r>
              <a:rPr lang="ru-RU" dirty="0" err="1"/>
              <a:t>діяти</a:t>
            </a:r>
            <a:r>
              <a:rPr lang="ru-RU" dirty="0"/>
              <a:t> </a:t>
            </a:r>
            <a:r>
              <a:rPr lang="ru-RU" dirty="0" err="1"/>
              <a:t>відповідально</a:t>
            </a:r>
            <a:endParaRPr lang="ru-RU" dirty="0"/>
          </a:p>
          <a:p>
            <a:pPr algn="ctr"/>
            <a:r>
              <a:rPr lang="ru-RU" dirty="0"/>
              <a:t>за формулою </a:t>
            </a:r>
            <a:r>
              <a:rPr lang="ru-RU" dirty="0" err="1"/>
              <a:t>безпеки</a:t>
            </a:r>
            <a:endParaRPr lang="uk-UA" dirty="0"/>
          </a:p>
        </p:txBody>
      </p:sp>
      <p:sp>
        <p:nvSpPr>
          <p:cNvPr id="14" name="Облако 13"/>
          <p:cNvSpPr/>
          <p:nvPr/>
        </p:nvSpPr>
        <p:spPr>
          <a:xfrm>
            <a:off x="4595847" y="1187070"/>
            <a:ext cx="3419622" cy="155807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 </a:t>
            </a:r>
            <a:r>
              <a:rPr lang="ru-RU" dirty="0" err="1"/>
              <a:t>вмію</a:t>
            </a:r>
            <a:endParaRPr lang="ru-RU" dirty="0"/>
          </a:p>
          <a:p>
            <a:pPr algn="ctr"/>
            <a:r>
              <a:rPr lang="ru-RU" dirty="0" err="1"/>
              <a:t>повідомляти</a:t>
            </a:r>
            <a:r>
              <a:rPr lang="ru-RU" dirty="0"/>
              <a:t> службу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про </a:t>
            </a:r>
            <a:r>
              <a:rPr lang="ru-RU" dirty="0" err="1"/>
              <a:t>небезпеку</a:t>
            </a:r>
            <a:endParaRPr lang="uk-UA" dirty="0"/>
          </a:p>
        </p:txBody>
      </p:sp>
      <p:sp>
        <p:nvSpPr>
          <p:cNvPr id="15" name="Облако 14"/>
          <p:cNvSpPr/>
          <p:nvPr/>
        </p:nvSpPr>
        <p:spPr>
          <a:xfrm>
            <a:off x="8329111" y="1230847"/>
            <a:ext cx="3683508" cy="1420913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 знаю, як </a:t>
            </a:r>
            <a:r>
              <a:rPr lang="ru-RU" dirty="0" err="1"/>
              <a:t>передбачити</a:t>
            </a:r>
            <a:r>
              <a:rPr lang="ru-RU" dirty="0"/>
              <a:t> </a:t>
            </a:r>
            <a:r>
              <a:rPr lang="ru-RU" dirty="0" err="1"/>
              <a:t>небезпечні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, </a:t>
            </a:r>
            <a:r>
              <a:rPr lang="ru-RU" dirty="0" err="1"/>
              <a:t>вмію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розпізнавати</a:t>
            </a:r>
            <a:endParaRPr lang="uk-UA" dirty="0"/>
          </a:p>
        </p:txBody>
      </p:sp>
      <p:sp>
        <p:nvSpPr>
          <p:cNvPr id="16" name="Облако 15"/>
          <p:cNvSpPr/>
          <p:nvPr/>
        </p:nvSpPr>
        <p:spPr>
          <a:xfrm>
            <a:off x="8329111" y="2715768"/>
            <a:ext cx="3683508" cy="109728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 знаю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небезпек</a:t>
            </a:r>
            <a:endParaRPr lang="ru-RU" dirty="0"/>
          </a:p>
          <a:p>
            <a:pPr algn="ctr"/>
            <a:r>
              <a:rPr lang="ru-RU" dirty="0"/>
              <a:t>та причини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endParaRPr lang="uk-UA" dirty="0"/>
          </a:p>
        </p:txBody>
      </p:sp>
      <p:sp>
        <p:nvSpPr>
          <p:cNvPr id="17" name="Облако 16"/>
          <p:cNvSpPr/>
          <p:nvPr/>
        </p:nvSpPr>
        <p:spPr>
          <a:xfrm>
            <a:off x="7858447" y="4159057"/>
            <a:ext cx="3282696" cy="11386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 </a:t>
            </a:r>
            <a:r>
              <a:rPr lang="ru-RU" dirty="0" err="1"/>
              <a:t>можу</a:t>
            </a:r>
            <a:r>
              <a:rPr lang="ru-RU" dirty="0"/>
              <a:t>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ситуацію</a:t>
            </a:r>
            <a:r>
              <a:rPr lang="ru-RU" dirty="0"/>
              <a:t> і </a:t>
            </a:r>
            <a:r>
              <a:rPr lang="ru-RU" dirty="0" err="1"/>
              <a:t>власні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endParaRPr lang="uk-UA" dirty="0"/>
          </a:p>
        </p:txBody>
      </p:sp>
      <p:sp>
        <p:nvSpPr>
          <p:cNvPr id="18" name="Облако 17"/>
          <p:cNvSpPr/>
          <p:nvPr/>
        </p:nvSpPr>
        <p:spPr>
          <a:xfrm>
            <a:off x="8329111" y="5297707"/>
            <a:ext cx="3683508" cy="1325959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 </a:t>
            </a:r>
            <a:r>
              <a:rPr lang="ru-RU" dirty="0" err="1"/>
              <a:t>дію</a:t>
            </a:r>
            <a:r>
              <a:rPr lang="ru-RU" dirty="0"/>
              <a:t> так, </a:t>
            </a:r>
            <a:r>
              <a:rPr lang="ru-RU" dirty="0" err="1"/>
              <a:t>щоб</a:t>
            </a:r>
            <a:r>
              <a:rPr lang="ru-RU" dirty="0"/>
              <a:t> не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небезпечних</a:t>
            </a:r>
            <a:r>
              <a:rPr lang="ru-RU" dirty="0"/>
              <a:t> </a:t>
            </a:r>
            <a:r>
              <a:rPr lang="ru-RU" dirty="0" err="1"/>
              <a:t>ситуацій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9374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Дай </a:t>
            </a:r>
            <a:r>
              <a:rPr lang="ru-RU" sz="2000" b="1" dirty="0" err="1">
                <a:solidFill>
                  <a:schemeClr val="bg1"/>
                </a:solidFill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88" y="4113201"/>
            <a:ext cx="1649174" cy="26599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7132" y="1441969"/>
            <a:ext cx="102713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000" dirty="0"/>
              <a:t>Поясни, чому не можна пустувати з номерами телефонів 101, 102, 103, 104.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uk-UA" sz="30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000" dirty="0"/>
              <a:t>Поміркуй, яких важливих умінь і навичок безпечної поведінки тобі ще бракує.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7FA9CE-DB27-4C48-AD83-C6B26AD49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3" t="5333" r="23524" b="10737"/>
          <a:stretch/>
        </p:blipFill>
        <p:spPr>
          <a:xfrm>
            <a:off x="8475799" y="1068403"/>
            <a:ext cx="3611863" cy="5566737"/>
          </a:xfrm>
          <a:prstGeom prst="rect">
            <a:avLst/>
          </a:prstGeo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B69736E4-24D0-403C-B591-EC6D74101AF2}"/>
              </a:ext>
            </a:extLst>
          </p:cNvPr>
          <p:cNvSpPr/>
          <p:nvPr/>
        </p:nvSpPr>
        <p:spPr>
          <a:xfrm>
            <a:off x="490888" y="1459893"/>
            <a:ext cx="7802031" cy="4783756"/>
          </a:xfrm>
          <a:prstGeom prst="roundRect">
            <a:avLst/>
          </a:prstGeom>
          <a:solidFill>
            <a:srgbClr val="8EC222"/>
          </a:solidFill>
          <a:ln w="76200">
            <a:solidFill>
              <a:srgbClr val="4D5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Продзвенів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уже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дзвінок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урок.</a:t>
            </a:r>
          </a:p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Приготуйте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мороки</a:t>
            </a:r>
          </a:p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треба до уроку.</a:t>
            </a:r>
          </a:p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Книжку,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ручку,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олівці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Приготувались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Молодці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15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2F3242"/>
                </a:solidFill>
              </a:rPr>
              <a:t>Опрацювати </a:t>
            </a:r>
            <a:r>
              <a:rPr lang="uk-UA" sz="3000" b="1" dirty="0">
                <a:solidFill>
                  <a:srgbClr val="2F3242"/>
                </a:solidFill>
              </a:rPr>
              <a:t>матеріал </a:t>
            </a:r>
            <a:r>
              <a:rPr lang="en-US" sz="3000" b="1" dirty="0" smtClean="0">
                <a:solidFill>
                  <a:srgbClr val="2F3242"/>
                </a:solidFill>
              </a:rPr>
              <a:t>&amp;</a:t>
            </a:r>
            <a:r>
              <a:rPr lang="uk-UA" sz="3000" b="1" dirty="0" smtClean="0">
                <a:solidFill>
                  <a:srgbClr val="2F3242"/>
                </a:solidFill>
              </a:rPr>
              <a:t> 5.</a:t>
            </a:r>
            <a:r>
              <a:rPr lang="ru-RU" sz="3000" b="1" dirty="0" smtClean="0">
                <a:solidFill>
                  <a:srgbClr val="2F3242"/>
                </a:solidFill>
              </a:rPr>
              <a:t> </a:t>
            </a:r>
            <a:r>
              <a:rPr lang="ru-RU" sz="3000" b="1" dirty="0" err="1" smtClean="0">
                <a:solidFill>
                  <a:srgbClr val="2F3242"/>
                </a:solidFill>
              </a:rPr>
              <a:t>Поновити</a:t>
            </a:r>
            <a:r>
              <a:rPr lang="ru-RU" sz="3000" b="1" dirty="0" smtClean="0">
                <a:solidFill>
                  <a:srgbClr val="2F3242"/>
                </a:solidFill>
              </a:rPr>
              <a:t> </a:t>
            </a:r>
            <a:r>
              <a:rPr lang="ru-RU" sz="3000" b="1" dirty="0" err="1">
                <a:solidFill>
                  <a:srgbClr val="2F3242"/>
                </a:solidFill>
              </a:rPr>
              <a:t>довідник</a:t>
            </a:r>
            <a:r>
              <a:rPr lang="ru-RU" sz="3000" b="1" dirty="0">
                <a:solidFill>
                  <a:srgbClr val="2F3242"/>
                </a:solidFill>
              </a:rPr>
              <a:t> </a:t>
            </a:r>
            <a:r>
              <a:rPr lang="ru-RU" sz="3000" b="1" dirty="0" err="1">
                <a:solidFill>
                  <a:srgbClr val="2F3242"/>
                </a:solidFill>
              </a:rPr>
              <a:t>важливих</a:t>
            </a:r>
            <a:r>
              <a:rPr lang="ru-RU" sz="3000" b="1" dirty="0">
                <a:solidFill>
                  <a:srgbClr val="2F3242"/>
                </a:solidFill>
              </a:rPr>
              <a:t> </a:t>
            </a:r>
            <a:r>
              <a:rPr lang="ru-RU" sz="3000" b="1" dirty="0" err="1">
                <a:solidFill>
                  <a:srgbClr val="2F3242"/>
                </a:solidFill>
              </a:rPr>
              <a:t>номерів</a:t>
            </a:r>
            <a:r>
              <a:rPr lang="ru-RU" sz="3000" b="1" dirty="0">
                <a:solidFill>
                  <a:srgbClr val="2F3242"/>
                </a:solidFill>
              </a:rPr>
              <a:t> </a:t>
            </a:r>
            <a:r>
              <a:rPr lang="ru-RU" sz="3000" b="1" dirty="0" err="1">
                <a:solidFill>
                  <a:srgbClr val="2F3242"/>
                </a:solidFill>
              </a:rPr>
              <a:t>телефонів</a:t>
            </a:r>
            <a:r>
              <a:rPr lang="ru-RU" sz="3000" b="1" dirty="0">
                <a:solidFill>
                  <a:srgbClr val="2F3242"/>
                </a:solidFill>
              </a:rPr>
              <a:t>.</a:t>
            </a:r>
            <a:endParaRPr lang="uk-UA" sz="3000" b="1" dirty="0">
              <a:solidFill>
                <a:srgbClr val="2F3242"/>
              </a:solidFill>
            </a:endParaRPr>
          </a:p>
          <a:p>
            <a:pPr algn="ctr"/>
            <a:endParaRPr lang="uk-UA" sz="3000" i="1" dirty="0">
              <a:solidFill>
                <a:srgbClr val="2F3242"/>
              </a:solidFill>
            </a:endParaRPr>
          </a:p>
          <a:p>
            <a:pPr algn="ctr"/>
            <a:r>
              <a:rPr lang="uk-UA" sz="3000" i="1" dirty="0">
                <a:solidFill>
                  <a:srgbClr val="2F3242"/>
                </a:solidFill>
              </a:rPr>
              <a:t>Короткий запис в щоденник</a:t>
            </a:r>
          </a:p>
          <a:p>
            <a:pPr algn="ctr"/>
            <a:r>
              <a:rPr lang="uk-UA" sz="3000" dirty="0" smtClean="0">
                <a:solidFill>
                  <a:srgbClr val="2F3242"/>
                </a:solidFill>
              </a:rPr>
              <a:t>с.40-42</a:t>
            </a:r>
            <a:r>
              <a:rPr lang="uk-UA" sz="3000" dirty="0">
                <a:solidFill>
                  <a:srgbClr val="2F3242"/>
                </a:solidFill>
              </a:rPr>
              <a:t>, довідник.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10" y="620773"/>
            <a:ext cx="5715000" cy="6334125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644774" y="5014389"/>
            <a:ext cx="2670175" cy="1108075"/>
            <a:chOff x="911225" y="3898900"/>
            <a:chExt cx="2670175" cy="1108075"/>
          </a:xfrm>
        </p:grpSpPr>
        <p:sp>
          <p:nvSpPr>
            <p:cNvPr id="13" name="Овальная выноска 12"/>
            <p:cNvSpPr/>
            <p:nvPr/>
          </p:nvSpPr>
          <p:spPr bwMode="auto">
            <a:xfrm>
              <a:off x="925513" y="3898900"/>
              <a:ext cx="2376487" cy="1108075"/>
            </a:xfrm>
            <a:prstGeom prst="wedgeEllipseCallout">
              <a:avLst>
                <a:gd name="adj1" fmla="val 52831"/>
                <a:gd name="adj2" fmla="val -9018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911225" y="4244473"/>
              <a:ext cx="2670175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Я дізналася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577769" y="1047179"/>
            <a:ext cx="3230344" cy="1106488"/>
            <a:chOff x="7397418" y="1490592"/>
            <a:chExt cx="3230344" cy="1106488"/>
          </a:xfrm>
        </p:grpSpPr>
        <p:sp>
          <p:nvSpPr>
            <p:cNvPr id="16" name="Овальная выноска 15"/>
            <p:cNvSpPr/>
            <p:nvPr/>
          </p:nvSpPr>
          <p:spPr bwMode="auto">
            <a:xfrm>
              <a:off x="7588603" y="1490592"/>
              <a:ext cx="2847975" cy="1106488"/>
            </a:xfrm>
            <a:prstGeom prst="wedgeEllipseCallout">
              <a:avLst>
                <a:gd name="adj1" fmla="val -112509"/>
                <a:gd name="adj2" fmla="val 8143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7397418" y="1605861"/>
              <a:ext cx="3230344" cy="83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Мені </a:t>
              </a:r>
              <a:br>
                <a:rPr lang="uk-UA" altLang="ru-RU" sz="2400" b="1" dirty="0">
                  <a:solidFill>
                    <a:srgbClr val="669900"/>
                  </a:solidFill>
                  <a:latin typeface="+mn-lt"/>
                </a:rPr>
              </a:b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сподобалося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816454" y="5442694"/>
            <a:ext cx="2376488" cy="1108075"/>
            <a:chOff x="7108825" y="4324350"/>
            <a:chExt cx="2376488" cy="1108075"/>
          </a:xfrm>
        </p:grpSpPr>
        <p:sp>
          <p:nvSpPr>
            <p:cNvPr id="19" name="Овальная выноска 18"/>
            <p:cNvSpPr/>
            <p:nvPr/>
          </p:nvSpPr>
          <p:spPr bwMode="auto">
            <a:xfrm>
              <a:off x="7108825" y="4324350"/>
              <a:ext cx="2376488" cy="1108075"/>
            </a:xfrm>
            <a:prstGeom prst="wedgeEllipseCallout">
              <a:avLst>
                <a:gd name="adj1" fmla="val -56111"/>
                <a:gd name="adj2" fmla="val -125621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" name="TextBox 27"/>
            <p:cNvSpPr txBox="1">
              <a:spLocks noChangeArrowheads="1"/>
            </p:cNvSpPr>
            <p:nvPr/>
          </p:nvSpPr>
          <p:spPr bwMode="auto">
            <a:xfrm>
              <a:off x="7569357" y="4615133"/>
              <a:ext cx="1666334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А мені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8892904" y="3186404"/>
            <a:ext cx="2976563" cy="1108075"/>
            <a:chOff x="7351834" y="1587848"/>
            <a:chExt cx="2976563" cy="1108075"/>
          </a:xfrm>
        </p:grpSpPr>
        <p:sp>
          <p:nvSpPr>
            <p:cNvPr id="22" name="Овальная выноска 21"/>
            <p:cNvSpPr/>
            <p:nvPr/>
          </p:nvSpPr>
          <p:spPr bwMode="auto">
            <a:xfrm>
              <a:off x="7351834" y="1587848"/>
              <a:ext cx="2976563" cy="1108075"/>
            </a:xfrm>
            <a:prstGeom prst="wedgeEllipseCallout">
              <a:avLst>
                <a:gd name="adj1" fmla="val -106651"/>
                <a:gd name="adj2" fmla="val -5163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3" name="TextBox 28"/>
            <p:cNvSpPr txBox="1">
              <a:spLocks noChangeArrowheads="1"/>
            </p:cNvSpPr>
            <p:nvPr/>
          </p:nvSpPr>
          <p:spPr bwMode="auto">
            <a:xfrm>
              <a:off x="7664709" y="1910957"/>
              <a:ext cx="2605493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Я не зрозумів…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44824" y="2576253"/>
            <a:ext cx="2376487" cy="1108075"/>
            <a:chOff x="1204913" y="1731963"/>
            <a:chExt cx="2376487" cy="1108075"/>
          </a:xfrm>
        </p:grpSpPr>
        <p:sp>
          <p:nvSpPr>
            <p:cNvPr id="25" name="Овальная выноска 24"/>
            <p:cNvSpPr/>
            <p:nvPr/>
          </p:nvSpPr>
          <p:spPr bwMode="auto">
            <a:xfrm>
              <a:off x="1204913" y="1731963"/>
              <a:ext cx="2376487" cy="1108075"/>
            </a:xfrm>
            <a:prstGeom prst="wedgeEllipseCallout">
              <a:avLst>
                <a:gd name="adj1" fmla="val 127550"/>
                <a:gd name="adj2" fmla="val 7714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1957658" y="2111186"/>
              <a:ext cx="1175005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А я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899227" y="1162448"/>
            <a:ext cx="2654743" cy="1108075"/>
            <a:chOff x="3852769" y="1214856"/>
            <a:chExt cx="2654743" cy="1108075"/>
          </a:xfrm>
        </p:grpSpPr>
        <p:sp>
          <p:nvSpPr>
            <p:cNvPr id="28" name="Овальная выноска 27"/>
            <p:cNvSpPr/>
            <p:nvPr/>
          </p:nvSpPr>
          <p:spPr bwMode="auto">
            <a:xfrm>
              <a:off x="3852769" y="1214856"/>
              <a:ext cx="2376488" cy="1108075"/>
            </a:xfrm>
            <a:prstGeom prst="wedgeEllipseCallout">
              <a:avLst>
                <a:gd name="adj1" fmla="val 97814"/>
                <a:gd name="adj2" fmla="val 10538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9" name="TextBox 1"/>
            <p:cNvSpPr txBox="1">
              <a:spLocks noChangeArrowheads="1"/>
            </p:cNvSpPr>
            <p:nvPr/>
          </p:nvSpPr>
          <p:spPr bwMode="auto">
            <a:xfrm>
              <a:off x="4054184" y="1541386"/>
              <a:ext cx="2453328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А я дізнався … 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 Поділися своїми враженнями від уроку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3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9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75" y="1481043"/>
            <a:ext cx="3302475" cy="26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97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«Вітання». Вчитель говорить – діти відтворюють слова рухами</a:t>
            </a:r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2551517" y="2299419"/>
            <a:ext cx="6172206" cy="3395579"/>
          </a:xfrm>
          <a:prstGeom prst="cloudCallout">
            <a:avLst>
              <a:gd name="adj1" fmla="val 54456"/>
              <a:gd name="adj2" fmla="val -4765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57068" y="2872964"/>
            <a:ext cx="4564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прийшов із гарним настроєм — рукою махніть.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0" y="2590885"/>
            <a:ext cx="2752570" cy="39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Счастливый женский смайлик иллюстрация вектора. иллюстраци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3"/>
          <a:stretch/>
        </p:blipFill>
        <p:spPr bwMode="auto">
          <a:xfrm>
            <a:off x="652474" y="1456402"/>
            <a:ext cx="2604594" cy="278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97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«Вітаю». Вчитель говорить – діти відтворюють </a:t>
            </a:r>
            <a:r>
              <a:rPr lang="uk-UA" sz="2000" b="1">
                <a:solidFill>
                  <a:schemeClr val="bg1"/>
                </a:solidFill>
              </a:rPr>
              <a:t>слова рухами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3464854" y="2363887"/>
            <a:ext cx="6172206" cy="3395579"/>
          </a:xfrm>
          <a:prstGeom prst="cloudCallout">
            <a:avLst>
              <a:gd name="adj1" fmla="val -52642"/>
              <a:gd name="adj2" fmla="val -52708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27232" y="3179662"/>
            <a:ext cx="4564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чує мене — головою кивніть.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6024" y="2549666"/>
            <a:ext cx="2752570" cy="39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97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«Вітаю». Вчитель говорить – діти відтворюють слова рухами</a:t>
            </a:r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2967997" y="2418146"/>
            <a:ext cx="6172206" cy="3395579"/>
          </a:xfrm>
          <a:prstGeom prst="cloudCallout">
            <a:avLst>
              <a:gd name="adj1" fmla="val 54456"/>
              <a:gd name="adj2" fmla="val -4765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05667" y="2991691"/>
            <a:ext cx="4296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бачить мене — прошу, оком моргніть.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8" y="2552785"/>
            <a:ext cx="2752570" cy="39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203" y="1528351"/>
            <a:ext cx="2689225" cy="268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9" y="1456402"/>
            <a:ext cx="2951462" cy="27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97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«Вітаю». Вчитель говорить – діти відтворюють слова рухами</a:t>
            </a:r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3564259" y="2233514"/>
            <a:ext cx="6172206" cy="3395579"/>
          </a:xfrm>
          <a:prstGeom prst="cloudCallout">
            <a:avLst>
              <a:gd name="adj1" fmla="val -51099"/>
              <a:gd name="adj2" fmla="val -4822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68338" y="2961807"/>
            <a:ext cx="4564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найвеселіший — ви всім усміхніться.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6024" y="2549666"/>
            <a:ext cx="2752570" cy="39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7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173736" y="1510748"/>
            <a:ext cx="8622792" cy="3454444"/>
          </a:xfrm>
          <a:prstGeom prst="roundRect">
            <a:avLst/>
          </a:prstGeom>
          <a:solidFill>
            <a:srgbClr val="F17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b="1" dirty="0">
                <a:solidFill>
                  <a:schemeClr val="bg1"/>
                </a:solidFill>
              </a:rPr>
              <a:t>Щоб </a:t>
            </a:r>
            <a:r>
              <a:rPr lang="ru-RU" sz="3500" b="1" dirty="0" err="1">
                <a:solidFill>
                  <a:schemeClr val="bg1"/>
                </a:solidFill>
              </a:rPr>
              <a:t>уникнути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небезпек</a:t>
            </a:r>
            <a:r>
              <a:rPr lang="ru-RU" sz="3500" b="1" dirty="0">
                <a:solidFill>
                  <a:schemeClr val="bg1"/>
                </a:solidFill>
              </a:rPr>
              <a:t>, треба знати </a:t>
            </a:r>
            <a:r>
              <a:rPr lang="ru-RU" sz="3500" b="1" dirty="0" err="1">
                <a:solidFill>
                  <a:schemeClr val="bg1"/>
                </a:solidFill>
              </a:rPr>
              <a:t>основну</a:t>
            </a:r>
            <a:r>
              <a:rPr lang="ru-RU" sz="3500" b="1" dirty="0">
                <a:solidFill>
                  <a:schemeClr val="bg1"/>
                </a:solidFill>
              </a:rPr>
              <a:t> формулу </a:t>
            </a:r>
            <a:r>
              <a:rPr lang="ru-RU" sz="3500" b="1" dirty="0" err="1">
                <a:solidFill>
                  <a:schemeClr val="bg1"/>
                </a:solidFill>
              </a:rPr>
              <a:t>безпеки</a:t>
            </a:r>
            <a:r>
              <a:rPr lang="ru-RU" sz="3500" b="1" dirty="0">
                <a:solidFill>
                  <a:schemeClr val="bg1"/>
                </a:solidFill>
              </a:rPr>
              <a:t>, а </a:t>
            </a:r>
            <a:r>
              <a:rPr lang="ru-RU" sz="3500" b="1" dirty="0" err="1">
                <a:solidFill>
                  <a:schemeClr val="bg1"/>
                </a:solidFill>
              </a:rPr>
              <a:t>саме</a:t>
            </a:r>
            <a:r>
              <a:rPr lang="ru-RU" sz="3500" b="1" dirty="0">
                <a:solidFill>
                  <a:schemeClr val="bg1"/>
                </a:solidFill>
              </a:rPr>
              <a:t>:</a:t>
            </a:r>
          </a:p>
          <a:p>
            <a:pPr algn="just"/>
            <a:endParaRPr lang="ru-RU" sz="3500" b="1" dirty="0">
              <a:solidFill>
                <a:schemeClr val="bg1"/>
              </a:solidFill>
            </a:endParaRPr>
          </a:p>
          <a:p>
            <a:pPr algn="ctr"/>
            <a:r>
              <a:rPr lang="uk-UA" sz="3500" b="1" dirty="0">
                <a:solidFill>
                  <a:srgbClr val="FFFF00"/>
                </a:solidFill>
              </a:rPr>
              <a:t>Передбачати – Уникати – Діяти 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40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74849" y="510724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Передбачати </a:t>
            </a:r>
            <a:r>
              <a:rPr lang="ru-RU" sz="2400" b="1" dirty="0">
                <a:latin typeface="Comic Sans MS" panose="030F0702030302020204" pitchFamily="66" charset="0"/>
              </a:rPr>
              <a:t>- </a:t>
            </a:r>
            <a:r>
              <a:rPr lang="ru-RU" sz="2400" b="1" dirty="0" err="1">
                <a:latin typeface="Comic Sans MS" panose="030F0702030302020204" pitchFamily="66" charset="0"/>
              </a:rPr>
              <a:t>це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latin typeface="Comic Sans MS" panose="030F0702030302020204" pitchFamily="66" charset="0"/>
              </a:rPr>
              <a:t>вміти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розпізнавати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небезпеку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atin typeface="Comic Sans MS" panose="030F0702030302020204" pitchFamily="66" charset="0"/>
              </a:rPr>
              <a:t>наслідки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своїх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дій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atin typeface="Comic Sans MS" panose="030F0702030302020204" pitchFamily="66" charset="0"/>
              </a:rPr>
              <a:t>щоб</a:t>
            </a:r>
            <a:r>
              <a:rPr lang="ru-RU" sz="2400" b="1" dirty="0">
                <a:latin typeface="Comic Sans MS" panose="030F0702030302020204" pitchFamily="66" charset="0"/>
              </a:rPr>
              <a:t> самому не </a:t>
            </a:r>
            <a:r>
              <a:rPr lang="ru-RU" sz="2400" b="1" dirty="0" err="1">
                <a:latin typeface="Comic Sans MS" panose="030F0702030302020204" pitchFamily="66" charset="0"/>
              </a:rPr>
              <a:t>створити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небезпечну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ситуацію</a:t>
            </a:r>
            <a:r>
              <a:rPr lang="ru-RU" sz="2400" b="1" dirty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ru-RU" sz="2400" b="1" dirty="0">
              <a:latin typeface="Comic Sans MS" panose="030F0702030302020204" pitchFamily="66" charset="0"/>
            </a:endParaRPr>
          </a:p>
          <a:p>
            <a:pPr algn="just"/>
            <a:r>
              <a:rPr lang="ru-RU" sz="24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Наприклад</a:t>
            </a:r>
            <a:r>
              <a:rPr lang="ru-RU" sz="2400" b="1" dirty="0">
                <a:latin typeface="Comic Sans MS" panose="030F0702030302020204" pitchFamily="66" charset="0"/>
              </a:rPr>
              <a:t>, коли </a:t>
            </a:r>
            <a:r>
              <a:rPr lang="ru-RU" sz="2400" b="1" dirty="0" err="1">
                <a:latin typeface="Comic Sans MS" panose="030F0702030302020204" pitchFamily="66" charset="0"/>
              </a:rPr>
              <a:t>проходиш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біля</a:t>
            </a:r>
            <a:r>
              <a:rPr lang="ru-RU" sz="2400" b="1" dirty="0">
                <a:latin typeface="Comic Sans MS" panose="030F0702030302020204" pitchFamily="66" charset="0"/>
              </a:rPr>
              <a:t> по­вороту </a:t>
            </a:r>
            <a:r>
              <a:rPr lang="ru-RU" sz="2400" b="1" dirty="0" err="1">
                <a:latin typeface="Comic Sans MS" panose="030F0702030302020204" pitchFamily="66" charset="0"/>
              </a:rPr>
              <a:t>чи</a:t>
            </a:r>
            <a:r>
              <a:rPr lang="ru-RU" sz="2400" b="1" dirty="0">
                <a:latin typeface="Comic Sans MS" panose="030F0702030302020204" pitchFamily="66" charset="0"/>
              </a:rPr>
              <a:t> арки, </a:t>
            </a:r>
            <a:r>
              <a:rPr lang="ru-RU" sz="2400" b="1" dirty="0" err="1">
                <a:latin typeface="Comic Sans MS" panose="030F0702030302020204" pitchFamily="66" charset="0"/>
              </a:rPr>
              <a:t>слід</a:t>
            </a:r>
            <a:r>
              <a:rPr lang="ru-RU" sz="2400" b="1" dirty="0">
                <a:latin typeface="Comic Sans MS" panose="030F0702030302020204" pitchFamily="66" charset="0"/>
              </a:rPr>
              <a:t> передбачати </a:t>
            </a:r>
            <a:r>
              <a:rPr lang="ru-RU" sz="2400" b="1" dirty="0" err="1">
                <a:latin typeface="Comic Sans MS" panose="030F0702030302020204" pitchFamily="66" charset="0"/>
              </a:rPr>
              <a:t>несподівану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появу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автомобіля</a:t>
            </a:r>
            <a:r>
              <a:rPr lang="ru-RU" sz="2400" b="1" dirty="0">
                <a:latin typeface="Comic Sans MS" panose="030F0702030302020204" pitchFamily="66" charset="0"/>
              </a:rPr>
              <a:t>. </a:t>
            </a:r>
            <a:r>
              <a:rPr lang="ru-RU" sz="2400" b="1" dirty="0" err="1">
                <a:latin typeface="Comic Sans MS" panose="030F0702030302020204" pitchFamily="66" charset="0"/>
              </a:rPr>
              <a:t>Катаючись</a:t>
            </a:r>
            <a:r>
              <a:rPr lang="ru-RU" sz="2400" b="1" dirty="0">
                <a:latin typeface="Comic Sans MS" panose="030F0702030302020204" pitchFamily="66" charset="0"/>
              </a:rPr>
              <a:t> на </a:t>
            </a:r>
            <a:r>
              <a:rPr lang="ru-RU" sz="2400" b="1" dirty="0" err="1">
                <a:latin typeface="Comic Sans MS" panose="030F0702030302020204" pitchFamily="66" charset="0"/>
              </a:rPr>
              <a:t>велосипеді</a:t>
            </a:r>
            <a:r>
              <a:rPr lang="ru-RU" sz="2400" b="1" dirty="0">
                <a:latin typeface="Comic Sans MS" panose="030F0702030302020204" pitchFamily="66" charset="0"/>
              </a:rPr>
              <a:t>, не </a:t>
            </a:r>
            <a:r>
              <a:rPr lang="ru-RU" sz="2400" b="1" dirty="0" err="1">
                <a:latin typeface="Comic Sans MS" panose="030F0702030302020204" pitchFamily="66" charset="0"/>
              </a:rPr>
              <a:t>виїжджай</a:t>
            </a:r>
            <a:r>
              <a:rPr lang="ru-RU" sz="2400" b="1" dirty="0">
                <a:latin typeface="Comic Sans MS" panose="030F0702030302020204" pitchFamily="66" charset="0"/>
              </a:rPr>
              <a:t> на </a:t>
            </a:r>
            <a:r>
              <a:rPr lang="ru-RU" sz="2400" b="1" dirty="0" err="1">
                <a:latin typeface="Comic Sans MS" panose="030F0702030302020204" pitchFamily="66" charset="0"/>
              </a:rPr>
              <a:t>проїзну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частину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atin typeface="Comic Sans MS" panose="030F0702030302020204" pitchFamily="66" charset="0"/>
              </a:rPr>
              <a:t>щоб</a:t>
            </a:r>
            <a:r>
              <a:rPr lang="ru-RU" sz="2400" b="1" dirty="0">
                <a:latin typeface="Comic Sans MS" panose="030F0702030302020204" pitchFamily="66" charset="0"/>
              </a:rPr>
              <a:t> не </a:t>
            </a:r>
            <a:r>
              <a:rPr lang="ru-RU" sz="2400" b="1" dirty="0" err="1">
                <a:latin typeface="Comic Sans MS" panose="030F0702030302020204" pitchFamily="66" charset="0"/>
              </a:rPr>
              <a:t>створити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небезпеки</a:t>
            </a:r>
            <a:r>
              <a:rPr lang="ru-RU" sz="2400" b="1" dirty="0">
                <a:latin typeface="Comic Sans MS" panose="030F0702030302020204" pitchFamily="66" charset="0"/>
              </a:rPr>
              <a:t> на </a:t>
            </a:r>
            <a:r>
              <a:rPr lang="ru-RU" sz="2400" b="1" dirty="0" err="1">
                <a:latin typeface="Comic Sans MS" panose="030F0702030302020204" pitchFamily="66" charset="0"/>
              </a:rPr>
              <a:t>дорозі</a:t>
            </a:r>
            <a:r>
              <a:rPr lang="ru-RU" sz="2400" b="1" dirty="0">
                <a:latin typeface="Comic Sans MS" panose="030F0702030302020204" pitchFamily="66" charset="0"/>
              </a:rPr>
              <a:t>.</a:t>
            </a:r>
            <a:endParaRPr lang="uk-UA" sz="2400" b="1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63" y="3881936"/>
            <a:ext cx="4060740" cy="269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153" y="3881936"/>
            <a:ext cx="3684817" cy="245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12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80963" y="1567967"/>
            <a:ext cx="8269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Уникати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latin typeface="Comic Sans MS" panose="030F0702030302020204" pitchFamily="66" charset="0"/>
              </a:rPr>
              <a:t>- </a:t>
            </a:r>
            <a:r>
              <a:rPr lang="ru-RU" sz="2800" b="1" dirty="0" err="1">
                <a:latin typeface="Comic Sans MS" panose="030F0702030302020204" pitchFamily="66" charset="0"/>
              </a:rPr>
              <a:t>це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вміти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розпізнавати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небезпечні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ситуації</a:t>
            </a:r>
            <a:r>
              <a:rPr lang="ru-RU" sz="2800" b="1" dirty="0"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atin typeface="Comic Sans MS" panose="030F0702030302020204" pitchFamily="66" charset="0"/>
              </a:rPr>
              <a:t>оцінюва­ти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ризик</a:t>
            </a:r>
            <a:r>
              <a:rPr lang="ru-RU" sz="2800" b="1" dirty="0">
                <a:latin typeface="Comic Sans MS" panose="030F0702030302020204" pitchFamily="66" charset="0"/>
              </a:rPr>
              <a:t> і </a:t>
            </a:r>
            <a:r>
              <a:rPr lang="ru-RU" sz="2800" b="1" dirty="0" err="1">
                <a:latin typeface="Comic Sans MS" panose="030F0702030302020204" pitchFamily="66" charset="0"/>
              </a:rPr>
              <a:t>діяти</a:t>
            </a:r>
            <a:r>
              <a:rPr lang="ru-RU" sz="2800" b="1" dirty="0">
                <a:latin typeface="Comic Sans MS" panose="030F0702030302020204" pitchFamily="66" charset="0"/>
              </a:rPr>
              <a:t> так, </a:t>
            </a:r>
            <a:r>
              <a:rPr lang="ru-RU" sz="2800" b="1" dirty="0" err="1">
                <a:latin typeface="Comic Sans MS" panose="030F0702030302020204" pitchFamily="66" charset="0"/>
              </a:rPr>
              <a:t>щоб</a:t>
            </a:r>
            <a:r>
              <a:rPr lang="ru-RU" sz="2800" b="1" dirty="0">
                <a:latin typeface="Comic Sans MS" panose="030F0702030302020204" pitchFamily="66" charset="0"/>
              </a:rPr>
              <a:t> не </a:t>
            </a:r>
            <a:r>
              <a:rPr lang="ru-RU" sz="2800" b="1" dirty="0" err="1">
                <a:latin typeface="Comic Sans MS" panose="030F0702030302020204" pitchFamily="66" charset="0"/>
              </a:rPr>
              <a:t>потрапляти</a:t>
            </a:r>
            <a:r>
              <a:rPr lang="ru-RU" sz="2800" b="1" dirty="0">
                <a:latin typeface="Comic Sans MS" panose="030F0702030302020204" pitchFamily="66" charset="0"/>
              </a:rPr>
              <a:t> у них</a:t>
            </a:r>
            <a:r>
              <a:rPr lang="ru-RU" sz="2800" b="1" dirty="0">
                <a:latin typeface="Comic Sans MS" panose="030F0702030302020204" pitchFamily="66" charset="0"/>
              </a:rPr>
              <a:t>. </a:t>
            </a:r>
            <a:endParaRPr lang="uk-UA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6807" y="6039872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пропустити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переповнений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автобус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92101" y="6039870"/>
            <a:ext cx="2446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перевірити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вимкнуто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газ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40711" y="6039871"/>
            <a:ext cx="3126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не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залишати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відчиненими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вікна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двері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07" y="4055709"/>
            <a:ext cx="2981326" cy="196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4056277"/>
            <a:ext cx="2808312" cy="19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13" y="4056277"/>
            <a:ext cx="2671562" cy="19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65268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7410</TotalTime>
  <Words>773</Words>
  <Application>Microsoft Office PowerPoint</Application>
  <PresentationFormat>Широкоэкранный</PresentationFormat>
  <Paragraphs>149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Monotype Corsiva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admin</cp:lastModifiedBy>
  <cp:revision>1983</cp:revision>
  <dcterms:created xsi:type="dcterms:W3CDTF">2018-01-05T16:38:53Z</dcterms:created>
  <dcterms:modified xsi:type="dcterms:W3CDTF">2022-10-19T18:10:00Z</dcterms:modified>
</cp:coreProperties>
</file>