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332" r:id="rId3"/>
    <p:sldId id="320" r:id="rId4"/>
    <p:sldId id="322" r:id="rId5"/>
    <p:sldId id="329" r:id="rId6"/>
    <p:sldId id="326" r:id="rId7"/>
    <p:sldId id="330" r:id="rId8"/>
    <p:sldId id="331" r:id="rId9"/>
    <p:sldId id="257" r:id="rId10"/>
    <p:sldId id="279" r:id="rId11"/>
    <p:sldId id="335" r:id="rId12"/>
    <p:sldId id="282" r:id="rId13"/>
    <p:sldId id="287" r:id="rId14"/>
    <p:sldId id="273" r:id="rId15"/>
    <p:sldId id="312" r:id="rId16"/>
    <p:sldId id="305" r:id="rId17"/>
    <p:sldId id="317" r:id="rId18"/>
    <p:sldId id="316" r:id="rId19"/>
    <p:sldId id="313" r:id="rId20"/>
    <p:sldId id="315" r:id="rId21"/>
    <p:sldId id="314" r:id="rId22"/>
    <p:sldId id="288" r:id="rId23"/>
    <p:sldId id="334" r:id="rId24"/>
    <p:sldId id="303" r:id="rId25"/>
    <p:sldId id="343" r:id="rId26"/>
    <p:sldId id="346" r:id="rId27"/>
    <p:sldId id="347" r:id="rId28"/>
    <p:sldId id="348" r:id="rId29"/>
    <p:sldId id="293" r:id="rId30"/>
    <p:sldId id="295" r:id="rId31"/>
    <p:sldId id="301" r:id="rId32"/>
    <p:sldId id="336" r:id="rId33"/>
    <p:sldId id="300" r:id="rId34"/>
    <p:sldId id="299" r:id="rId35"/>
    <p:sldId id="290" r:id="rId36"/>
    <p:sldId id="296" r:id="rId37"/>
    <p:sldId id="292" r:id="rId38"/>
    <p:sldId id="308" r:id="rId39"/>
    <p:sldId id="294" r:id="rId40"/>
    <p:sldId id="283" r:id="rId41"/>
    <p:sldId id="309" r:id="rId42"/>
    <p:sldId id="286" r:id="rId43"/>
    <p:sldId id="310" r:id="rId44"/>
    <p:sldId id="272" r:id="rId45"/>
    <p:sldId id="311" r:id="rId46"/>
    <p:sldId id="302" r:id="rId47"/>
    <p:sldId id="307" r:id="rId48"/>
    <p:sldId id="318" r:id="rId49"/>
    <p:sldId id="333" r:id="rId50"/>
    <p:sldId id="344" r:id="rId51"/>
    <p:sldId id="345" r:id="rId52"/>
    <p:sldId id="338" r:id="rId53"/>
    <p:sldId id="337" r:id="rId54"/>
    <p:sldId id="341" r:id="rId55"/>
    <p:sldId id="342" r:id="rId56"/>
    <p:sldId id="306" r:id="rId5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74" autoAdjust="0"/>
  </p:normalViewPr>
  <p:slideViewPr>
    <p:cSldViewPr>
      <p:cViewPr varScale="1">
        <p:scale>
          <a:sx n="74" d="100"/>
          <a:sy n="74" d="100"/>
        </p:scale>
        <p:origin x="1248" y="6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E53F3-861F-455B-96B7-2379AB554569}" type="datetimeFigureOut">
              <a:rPr lang="uk-UA" smtClean="0"/>
              <a:t>21.04.2023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F8BA0-632A-4CA0-82FB-58A51645FD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377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D981533-6FAA-4881-85E9-9FCFCEBF4A6E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3035240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674D-7DB3-4985-9935-08A3CB9FCF77}" type="datetimeFigureOut">
              <a:rPr lang="uk-UA" smtClean="0"/>
              <a:pPr/>
              <a:t>21.04.2023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19DEA-6235-4D42-9B30-A27A6D54379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674D-7DB3-4985-9935-08A3CB9FCF77}" type="datetimeFigureOut">
              <a:rPr lang="uk-UA" smtClean="0"/>
              <a:pPr/>
              <a:t>21.04.2023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19DEA-6235-4D42-9B30-A27A6D54379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674D-7DB3-4985-9935-08A3CB9FCF77}" type="datetimeFigureOut">
              <a:rPr lang="uk-UA" smtClean="0"/>
              <a:pPr/>
              <a:t>21.04.2023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19DEA-6235-4D42-9B30-A27A6D54379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1619" cy="685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2"/>
            <a:ext cx="7598570" cy="3124199"/>
          </a:xfrm>
        </p:spPr>
        <p:txBody>
          <a:bodyPr anchor="ctr">
            <a:normAutofit/>
          </a:bodyPr>
          <a:lstStyle>
            <a:lvl1pPr algn="l">
              <a:defRPr sz="2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4343400"/>
            <a:ext cx="7598571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414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674D-7DB3-4985-9935-08A3CB9FCF77}" type="datetimeFigureOut">
              <a:rPr lang="uk-UA" smtClean="0"/>
              <a:pPr/>
              <a:t>21.04.2023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19DEA-6235-4D42-9B30-A27A6D54379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674D-7DB3-4985-9935-08A3CB9FCF77}" type="datetimeFigureOut">
              <a:rPr lang="uk-UA" smtClean="0"/>
              <a:pPr/>
              <a:t>21.04.2023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19DEA-6235-4D42-9B30-A27A6D54379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674D-7DB3-4985-9935-08A3CB9FCF77}" type="datetimeFigureOut">
              <a:rPr lang="uk-UA" smtClean="0"/>
              <a:pPr/>
              <a:t>21.04.2023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19DEA-6235-4D42-9B30-A27A6D54379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674D-7DB3-4985-9935-08A3CB9FCF77}" type="datetimeFigureOut">
              <a:rPr lang="uk-UA" smtClean="0"/>
              <a:pPr/>
              <a:t>21.04.2023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19DEA-6235-4D42-9B30-A27A6D54379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674D-7DB3-4985-9935-08A3CB9FCF77}" type="datetimeFigureOut">
              <a:rPr lang="uk-UA" smtClean="0"/>
              <a:pPr/>
              <a:t>21.04.2023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19DEA-6235-4D42-9B30-A27A6D54379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674D-7DB3-4985-9935-08A3CB9FCF77}" type="datetimeFigureOut">
              <a:rPr lang="uk-UA" smtClean="0"/>
              <a:pPr/>
              <a:t>21.04.2023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19DEA-6235-4D42-9B30-A27A6D54379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674D-7DB3-4985-9935-08A3CB9FCF77}" type="datetimeFigureOut">
              <a:rPr lang="uk-UA" smtClean="0"/>
              <a:pPr/>
              <a:t>21.04.2023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19DEA-6235-4D42-9B30-A27A6D54379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674D-7DB3-4985-9935-08A3CB9FCF77}" type="datetimeFigureOut">
              <a:rPr lang="uk-UA" smtClean="0"/>
              <a:pPr/>
              <a:t>21.04.2023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B119DEA-6235-4D42-9B30-A27A6D543791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B79674D-7DB3-4985-9935-08A3CB9FCF77}" type="datetimeFigureOut">
              <a:rPr lang="uk-UA" smtClean="0"/>
              <a:pPr/>
              <a:t>21.04.2023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19DEA-6235-4D42-9B30-A27A6D543791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8964488" cy="532859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Впровадження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компетентнісного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підходу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здоровʼязбережувальних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навичок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практику </a:t>
            </a:r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сучасної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школи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компетентність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включає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себе: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	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уявлення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поняття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здоров’я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здоровий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спосіб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безпечну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поведінку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	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усвідомлення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здоров’я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вищої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життєвої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цінності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	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взаємозв’язок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організму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природним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соціальним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оточенням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	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удосконалення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фізичної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соціальної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психічної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духовної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складових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здоров’я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	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дбайливе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ставлення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свого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здоров’я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Здоров’язберігаюча компетентність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836712"/>
            <a:ext cx="6480175" cy="648618"/>
          </a:xfrm>
          <a:ln w="76200" cmpd="tri">
            <a:solidFill>
              <a:srgbClr val="FF9933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hangingPunct="1"/>
            <a:r>
              <a:rPr lang="uk-UA" altLang="uk-UA" sz="5400" b="1" dirty="0" smtClean="0">
                <a:solidFill>
                  <a:srgbClr val="FF5050"/>
                </a:solidFill>
              </a:rPr>
              <a:t>Готуючись до уроку: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0835" y="2060848"/>
            <a:ext cx="8305800" cy="381476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uk-UA" altLang="uk-UA" sz="2400" b="1" dirty="0" smtClean="0">
                <a:latin typeface="Bodoni MT Black" panose="02070A03080606020203" pitchFamily="18" charset="0"/>
              </a:rPr>
              <a:t>Аналізую, як саме навчальний матеріал уроку можна використати для розвитку в учнів як предметних, так і базових компетенцій. 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uk-UA" altLang="uk-UA" sz="2400" b="1" dirty="0" smtClean="0">
                <a:latin typeface="Bodoni MT Black" panose="02070A03080606020203" pitchFamily="18" charset="0"/>
              </a:rPr>
              <a:t>2</a:t>
            </a:r>
            <a:r>
              <a:rPr lang="uk-UA" altLang="uk-UA" sz="2400" b="1" dirty="0">
                <a:latin typeface="Bodoni MT Black" panose="02070A03080606020203" pitchFamily="18" charset="0"/>
              </a:rPr>
              <a:t>. Визначаю знання,  вміння, навички закладені в </a:t>
            </a:r>
            <a:r>
              <a:rPr lang="uk-UA" altLang="uk-UA" sz="2400" b="1" dirty="0" smtClean="0">
                <a:latin typeface="Bodoni MT Black" panose="02070A03080606020203" pitchFamily="18" charset="0"/>
              </a:rPr>
              <a:t>програмі, </a:t>
            </a:r>
            <a:r>
              <a:rPr lang="uk-UA" altLang="uk-UA" sz="2400" b="1" dirty="0">
                <a:latin typeface="Bodoni MT Black" panose="02070A03080606020203" pitchFamily="18" charset="0"/>
              </a:rPr>
              <a:t>які </a:t>
            </a:r>
            <a:r>
              <a:rPr lang="uk-UA" altLang="uk-UA" sz="2400" b="1" dirty="0" err="1">
                <a:latin typeface="Bodoni MT Black" panose="02070A03080606020203" pitchFamily="18" charset="0"/>
              </a:rPr>
              <a:t>заношу</a:t>
            </a:r>
            <a:r>
              <a:rPr lang="uk-UA" altLang="uk-UA" sz="2400" b="1" dirty="0">
                <a:latin typeface="Bodoni MT Black" panose="02070A03080606020203" pitchFamily="18" charset="0"/>
              </a:rPr>
              <a:t>  у  таблицю </a:t>
            </a:r>
            <a:r>
              <a:rPr lang="uk-UA" altLang="uk-UA" sz="2400" b="1" dirty="0" smtClean="0">
                <a:latin typeface="Bodoni MT Black" panose="02070A03080606020203" pitchFamily="18" charset="0"/>
              </a:rPr>
              <a:t>(</a:t>
            </a:r>
            <a:r>
              <a:rPr lang="uk-UA" altLang="uk-UA" sz="2400" b="1" dirty="0">
                <a:latin typeface="Bodoni MT Black" panose="02070A03080606020203" pitchFamily="18" charset="0"/>
              </a:rPr>
              <a:t>розділи «учень знає», «учень уміє»)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uk-UA" altLang="uk-UA" sz="2400" b="1" dirty="0">
                <a:latin typeface="Bodoni MT Black" panose="02070A03080606020203" pitchFamily="18" charset="0"/>
              </a:rPr>
              <a:t>3. Визначаю  </a:t>
            </a:r>
            <a:r>
              <a:rPr lang="uk-UA" altLang="uk-UA" sz="2400" b="1" dirty="0" err="1">
                <a:latin typeface="Bodoni MT Black" panose="02070A03080606020203" pitchFamily="18" charset="0"/>
              </a:rPr>
              <a:t>загальнопредметні</a:t>
            </a:r>
            <a:r>
              <a:rPr lang="uk-UA" altLang="uk-UA" sz="2400" b="1" dirty="0">
                <a:latin typeface="Bodoni MT Black" panose="02070A03080606020203" pitchFamily="18" charset="0"/>
              </a:rPr>
              <a:t> компетенції, які можу сформувати при вивчені  даної теми </a:t>
            </a:r>
            <a:endParaRPr lang="uk-UA" altLang="uk-UA" sz="2400" b="1" dirty="0" smtClean="0"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67544" y="0"/>
            <a:ext cx="8007350" cy="561975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uk-UA" sz="2800" b="1" dirty="0" smtClean="0"/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uk-UA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FF0000"/>
                </a:solidFill>
              </a:rPr>
              <a:t>ІННОВАЦІЙНІ ТЕХНОЛОГІЇ</a:t>
            </a:r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endParaRPr lang="uk-UA" sz="40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uk-UA" sz="3600" b="1" dirty="0"/>
              <a:t>Технологія критичного мислення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uk-UA" sz="3600" b="1" dirty="0"/>
              <a:t>Проектні технології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uk-UA" sz="3600" b="1" dirty="0" smtClean="0"/>
              <a:t>Ігрові й тренінгові технології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uk-UA" sz="3600" b="1" dirty="0" smtClean="0"/>
              <a:t>Інтерактивні технології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uk-UA" sz="3600" b="1" dirty="0" smtClean="0"/>
              <a:t>Комп'ютерні технології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uk-UA" sz="36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uk-UA" sz="36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3600" b="1" dirty="0" smtClean="0">
              <a:solidFill>
                <a:srgbClr val="FF0000"/>
              </a:solidFill>
            </a:endParaRPr>
          </a:p>
        </p:txBody>
      </p:sp>
      <p:pic>
        <p:nvPicPr>
          <p:cNvPr id="3074" name="Picture 2" descr="Впровадження інновацій в школах | Promethe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75" y="4005064"/>
            <a:ext cx="259812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50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ісце для вмісту 3" descr="https://naurok.com.ua/uploads/blog/improvecriticalthinking.jpg">
            <a:extLst>
              <a:ext uri="{FF2B5EF4-FFF2-40B4-BE49-F238E27FC236}">
                <a16:creationId xmlns:a16="http://schemas.microsoft.com/office/drawing/2014/main" id="{36AD88CE-BD19-48F7-8CAF-287E4A7115C0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4935" y="4657672"/>
            <a:ext cx="3618069" cy="199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431" y="723754"/>
            <a:ext cx="8756139" cy="800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04" y="4883450"/>
            <a:ext cx="2178844" cy="197881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1431" y="1980016"/>
            <a:ext cx="86510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FF0000"/>
                </a:solidFill>
                <a:latin typeface="Google Sans"/>
              </a:rPr>
              <a:t>Технологія</a:t>
            </a:r>
            <a:r>
              <a:rPr lang="ru-RU" sz="2800" b="1" dirty="0">
                <a:solidFill>
                  <a:srgbClr val="FF0000"/>
                </a:solidFill>
                <a:latin typeface="Google Sans"/>
              </a:rPr>
              <a:t> </a:t>
            </a:r>
            <a:r>
              <a:rPr lang="ru-RU" sz="2800" b="1" dirty="0" err="1">
                <a:solidFill>
                  <a:srgbClr val="FF0000"/>
                </a:solidFill>
                <a:latin typeface="Google Sans"/>
              </a:rPr>
              <a:t>розвитку</a:t>
            </a:r>
            <a:r>
              <a:rPr lang="ru-RU" sz="2800" b="1" dirty="0">
                <a:solidFill>
                  <a:srgbClr val="FF0000"/>
                </a:solidFill>
                <a:latin typeface="Google Sans"/>
              </a:rPr>
              <a:t> критичного </a:t>
            </a:r>
            <a:r>
              <a:rPr lang="ru-RU" sz="2800" b="1" dirty="0" err="1">
                <a:solidFill>
                  <a:srgbClr val="FF0000"/>
                </a:solidFill>
                <a:latin typeface="Google Sans"/>
              </a:rPr>
              <a:t>мислення</a:t>
            </a:r>
            <a:r>
              <a:rPr lang="ru-RU" sz="2800" b="1" dirty="0">
                <a:solidFill>
                  <a:srgbClr val="FF0000"/>
                </a:solidFill>
                <a:latin typeface="Google Sans"/>
              </a:rPr>
              <a:t> 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– </a:t>
            </a:r>
            <a:r>
              <a:rPr lang="ru-RU" sz="2800" b="1" dirty="0" err="1">
                <a:solidFill>
                  <a:srgbClr val="040C28"/>
                </a:solidFill>
                <a:latin typeface="Google Sans"/>
              </a:rPr>
              <a:t>технологія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, в </a:t>
            </a:r>
            <a:r>
              <a:rPr lang="ru-RU" sz="2800" b="1" dirty="0" err="1">
                <a:solidFill>
                  <a:srgbClr val="202124"/>
                </a:solidFill>
                <a:latin typeface="Google Sans"/>
              </a:rPr>
              <a:t>основі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ru-RU" sz="2800" b="1" dirty="0" err="1">
                <a:solidFill>
                  <a:srgbClr val="202124"/>
                </a:solidFill>
                <a:latin typeface="Google Sans"/>
              </a:rPr>
              <a:t>якої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ru-RU" sz="2800" b="1" dirty="0" err="1">
                <a:solidFill>
                  <a:srgbClr val="202124"/>
                </a:solidFill>
                <a:latin typeface="Google Sans"/>
              </a:rPr>
              <a:t>лежить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ru-RU" sz="2800" b="1" dirty="0" err="1">
                <a:solidFill>
                  <a:srgbClr val="202124"/>
                </a:solidFill>
                <a:latin typeface="Google Sans"/>
              </a:rPr>
              <a:t>дослідження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 проблем та </a:t>
            </a:r>
            <a:r>
              <a:rPr lang="ru-RU" sz="2800" b="1" dirty="0" err="1">
                <a:solidFill>
                  <a:srgbClr val="202124"/>
                </a:solidFill>
                <a:latin typeface="Google Sans"/>
              </a:rPr>
              <a:t>ситуації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, </a:t>
            </a:r>
            <a:r>
              <a:rPr lang="ru-RU" sz="2800" b="1" dirty="0" err="1">
                <a:solidFill>
                  <a:srgbClr val="202124"/>
                </a:solidFill>
                <a:latin typeface="Google Sans"/>
              </a:rPr>
              <a:t>використовуючи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ru-RU" sz="2800" b="1" dirty="0" err="1">
                <a:solidFill>
                  <a:srgbClr val="202124"/>
                </a:solidFill>
                <a:latin typeface="Google Sans"/>
              </a:rPr>
              <a:t>методи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ru-RU" sz="2800" b="1" dirty="0" err="1">
                <a:solidFill>
                  <a:srgbClr val="202124"/>
                </a:solidFill>
                <a:latin typeface="Google Sans"/>
              </a:rPr>
              <a:t>самостійного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ru-RU" sz="2800" b="1" dirty="0" err="1">
                <a:solidFill>
                  <a:srgbClr val="202124"/>
                </a:solidFill>
                <a:latin typeface="Google Sans"/>
              </a:rPr>
              <a:t>вибору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, </a:t>
            </a:r>
            <a:r>
              <a:rPr lang="ru-RU" sz="2800" b="1" dirty="0" err="1">
                <a:solidFill>
                  <a:srgbClr val="202124"/>
                </a:solidFill>
                <a:latin typeface="Google Sans"/>
              </a:rPr>
              <a:t>оцінки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 та </a:t>
            </a:r>
            <a:r>
              <a:rPr lang="ru-RU" sz="2800" b="1" dirty="0" err="1">
                <a:solidFill>
                  <a:srgbClr val="202124"/>
                </a:solidFill>
                <a:latin typeface="Google Sans"/>
              </a:rPr>
              <a:t>визначення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ru-RU" sz="2800" b="1" dirty="0" err="1">
                <a:solidFill>
                  <a:srgbClr val="202124"/>
                </a:solidFill>
                <a:latin typeface="Google Sans"/>
              </a:rPr>
              <a:t>міри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ru-RU" sz="2800" b="1" dirty="0" err="1">
                <a:solidFill>
                  <a:srgbClr val="202124"/>
                </a:solidFill>
                <a:latin typeface="Google Sans"/>
              </a:rPr>
              <a:t>корисності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ru-RU" sz="2800" b="1" dirty="0" err="1">
                <a:solidFill>
                  <a:srgbClr val="202124"/>
                </a:solidFill>
                <a:latin typeface="Google Sans"/>
              </a:rPr>
              <a:t>інформації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 для </a:t>
            </a:r>
            <a:r>
              <a:rPr lang="ru-RU" sz="2800" b="1" dirty="0" err="1">
                <a:solidFill>
                  <a:srgbClr val="202124"/>
                </a:solidFill>
                <a:latin typeface="Google Sans"/>
              </a:rPr>
              <a:t>особистих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 потреб і </a:t>
            </a:r>
            <a:r>
              <a:rPr lang="ru-RU" sz="2800" b="1" dirty="0" err="1">
                <a:solidFill>
                  <a:srgbClr val="202124"/>
                </a:solidFill>
                <a:latin typeface="Google Sans"/>
              </a:rPr>
              <a:t>цілей</a:t>
            </a:r>
            <a:r>
              <a:rPr lang="ru-RU" sz="2800" b="1" dirty="0">
                <a:solidFill>
                  <a:srgbClr val="202124"/>
                </a:solidFill>
                <a:latin typeface="Google Sans"/>
              </a:rPr>
              <a:t>.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3178793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7249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Інноваційний</a:t>
            </a:r>
            <a:r>
              <a:rPr lang="uk-UA" sz="4400" b="1" dirty="0">
                <a:solidFill>
                  <a:srgbClr val="0070C0"/>
                </a:solidFill>
                <a:latin typeface="Book Antiqu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</a:t>
            </a:r>
            <a:br>
              <a:rPr lang="uk-UA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5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«Шість капелюхів мислення </a:t>
            </a:r>
            <a:r>
              <a:rPr lang="uk-UA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Едварда де </a:t>
            </a:r>
            <a:r>
              <a:rPr lang="uk-UA" sz="5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Боно»</a:t>
            </a:r>
            <a:r>
              <a:rPr lang="uk-UA" sz="4800" dirty="0">
                <a:latin typeface="Book Antiqu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sz="4800" dirty="0">
                <a:latin typeface="Book Antiqua" pitchFamily="18" charset="0"/>
                <a:ea typeface="Calibri" pitchFamily="34" charset="0"/>
                <a:cs typeface="Times New Roman" pitchFamily="18" charset="0"/>
              </a:rPr>
            </a:br>
            <a:endParaRPr lang="uk-UA" dirty="0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54973">
            <a:off x="200600" y="2922977"/>
            <a:ext cx="1332026" cy="118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447972">
            <a:off x="7684732" y="-29222"/>
            <a:ext cx="1202212" cy="113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5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 rot="21148987">
            <a:off x="7347542" y="5023901"/>
            <a:ext cx="1515570" cy="10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5214950"/>
            <a:ext cx="134014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367860">
            <a:off x="7702210" y="2153980"/>
            <a:ext cx="1377000" cy="10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930643">
            <a:off x="6983139" y="3631719"/>
            <a:ext cx="1228725" cy="120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643042" y="2786058"/>
            <a:ext cx="53578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ідея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паралельного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мислення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при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якому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точки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зору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підходи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стикаються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співіснують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 Ми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можемо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навчитися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оперувати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різними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аспектами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нашого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мислення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черзі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Потім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зібрати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аспекти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разом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дістати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повнокольорове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мислення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”.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2.bp.blogspot.com/-0gEb6M4nnlo/V4fYkxxrAbI/AAAAAAAABYQ/FHWdWSNDChQoMSexq9WRIb5Gl9Ru2BwlACLcB/s640/%25D1%2588%25D0%25BB%25D1%258F%25D0%25BF%25D0%25B8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" y="1433322"/>
            <a:ext cx="8156448" cy="45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8217" y="902407"/>
            <a:ext cx="57726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uk-UA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ШЕСТИ КАПЕЛЮХІВ</a:t>
            </a:r>
          </a:p>
        </p:txBody>
      </p:sp>
    </p:spTree>
    <p:extLst>
      <p:ext uri="{BB962C8B-B14F-4D97-AF65-F5344CB8AC3E}">
        <p14:creationId xmlns:p14="http://schemas.microsoft.com/office/powerpoint/2010/main" val="104975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445" y="332656"/>
            <a:ext cx="8229600" cy="1412776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Урок з основ здоров'я в 6 </a:t>
            </a:r>
            <a:r>
              <a:rPr lang="uk-UA" sz="2800" b="1" dirty="0"/>
              <a:t>класі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err="1" smtClean="0"/>
              <a:t>Психоактивні</a:t>
            </a:r>
            <a:r>
              <a:rPr lang="uk-UA" sz="2800" b="1" dirty="0" smtClean="0"/>
              <a:t> </a:t>
            </a:r>
            <a:r>
              <a:rPr lang="uk-UA" sz="2800" b="1" dirty="0"/>
              <a:t>речовини і здоров’я. Позитивні й негативні впливи однолітків. Протидія тиску і маніпуляціям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8840"/>
            <a:ext cx="8028384" cy="442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6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445" y="332656"/>
            <a:ext cx="8229600" cy="1412776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Урок з основ здоров'я в 6 </a:t>
            </a:r>
            <a:r>
              <a:rPr lang="uk-UA" sz="2800" b="1" dirty="0"/>
              <a:t>класі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err="1" smtClean="0"/>
              <a:t>Психоактивні</a:t>
            </a:r>
            <a:r>
              <a:rPr lang="uk-UA" sz="2800" b="1" dirty="0" smtClean="0"/>
              <a:t> </a:t>
            </a:r>
            <a:r>
              <a:rPr lang="uk-UA" sz="2800" b="1" dirty="0"/>
              <a:t>речовини і здоров’я. Позитивні й негативні впливи однолітків. Протидія тиску і маніпуляціям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727280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7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445" y="332656"/>
            <a:ext cx="8229600" cy="1412776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Урок з основ здоров'я в 6 </a:t>
            </a:r>
            <a:r>
              <a:rPr lang="uk-UA" sz="2800" b="1" dirty="0"/>
              <a:t>класі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err="1" smtClean="0"/>
              <a:t>Психоактивні</a:t>
            </a:r>
            <a:r>
              <a:rPr lang="uk-UA" sz="2800" b="1" dirty="0" smtClean="0"/>
              <a:t> </a:t>
            </a:r>
            <a:r>
              <a:rPr lang="uk-UA" sz="2800" b="1" dirty="0"/>
              <a:t>речовини і здоров’я. Позитивні й негативні впливи однолітків. Протидія тиску і маніпуляціям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060848"/>
            <a:ext cx="733839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0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445" y="332656"/>
            <a:ext cx="8229600" cy="1412776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Урок з основ здоров'я в 6 </a:t>
            </a:r>
            <a:r>
              <a:rPr lang="uk-UA" sz="2800" b="1" dirty="0"/>
              <a:t>класі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err="1" smtClean="0"/>
              <a:t>Психоактивні</a:t>
            </a:r>
            <a:r>
              <a:rPr lang="uk-UA" sz="2800" b="1" dirty="0" smtClean="0"/>
              <a:t> </a:t>
            </a:r>
            <a:r>
              <a:rPr lang="uk-UA" sz="2800" b="1" dirty="0"/>
              <a:t>речовини і здоров’я. Позитивні й негативні впливи однолітків. Протидія тиску і маніпуляціям</a:t>
            </a:r>
          </a:p>
        </p:txBody>
      </p:sp>
      <p:pic>
        <p:nvPicPr>
          <p:cNvPr id="4" name="Объект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44" y="1826768"/>
            <a:ext cx="4810619" cy="3258416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80928"/>
            <a:ext cx="5112568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91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167" y="548680"/>
            <a:ext cx="8229600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 smtClean="0"/>
              <a:t/>
            </a:r>
            <a:br>
              <a:rPr lang="uk-UA" sz="3100" b="1" dirty="0" smtClean="0"/>
            </a:br>
            <a:r>
              <a:rPr lang="uk-UA" sz="4000" b="1" dirty="0" smtClean="0">
                <a:solidFill>
                  <a:srgbClr val="C00000"/>
                </a:solidFill>
              </a:rPr>
              <a:t>«</a:t>
            </a:r>
            <a:r>
              <a:rPr lang="uk-UA" sz="4000" b="1" dirty="0">
                <a:solidFill>
                  <a:srgbClr val="C00000"/>
                </a:solidFill>
              </a:rPr>
              <a:t>Болюча» </a:t>
            </a:r>
            <a:r>
              <a:rPr lang="uk-UA" sz="4000" b="1" dirty="0" smtClean="0">
                <a:solidFill>
                  <a:srgbClr val="C00000"/>
                </a:solidFill>
              </a:rPr>
              <a:t>проблема сучасної школи – </a:t>
            </a:r>
            <a:r>
              <a:rPr lang="uk-UA" sz="4000" b="1" dirty="0">
                <a:solidFill>
                  <a:srgbClr val="C00000"/>
                </a:solidFill>
              </a:rPr>
              <a:t>неміцні та недієві знання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82258" y="2019063"/>
            <a:ext cx="4846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/>
              <a:t>«…Школи багато </a:t>
            </a:r>
            <a:r>
              <a:rPr lang="uk-UA" sz="2000" b="1" dirty="0" err="1"/>
              <a:t>сиплять</a:t>
            </a:r>
            <a:r>
              <a:rPr lang="uk-UA" sz="2000" b="1" dirty="0"/>
              <a:t> у дітей і </a:t>
            </a:r>
            <a:r>
              <a:rPr lang="uk-UA" sz="2000" b="1" dirty="0" err="1"/>
              <a:t>рідко</a:t>
            </a:r>
            <a:r>
              <a:rPr lang="uk-UA" sz="2000" b="1" dirty="0"/>
              <a:t> </a:t>
            </a:r>
            <a:r>
              <a:rPr lang="uk-UA" sz="2000" b="1" dirty="0" smtClean="0"/>
              <a:t>перевіряють, чи залишилось </a:t>
            </a:r>
            <a:r>
              <a:rPr lang="uk-UA" sz="2000" b="1" dirty="0"/>
              <a:t>що-небудь з насипаного».</a:t>
            </a:r>
            <a:endParaRPr lang="ru-RU" sz="2000" b="1" dirty="0"/>
          </a:p>
          <a:p>
            <a:pPr algn="r"/>
            <a:r>
              <a:rPr lang="uk-UA" sz="2000" b="1" dirty="0"/>
              <a:t>К. Ушинський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34064" y="3933056"/>
            <a:ext cx="50945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/>
              <a:t>Очевидно, настав час дбати про «насипане», про міцні і дієві знання, завдяки яким випускник школи  може бути завжди </a:t>
            </a:r>
            <a:r>
              <a:rPr lang="uk-UA" sz="2000" b="1" dirty="0" smtClean="0"/>
              <a:t>впевненим </a:t>
            </a:r>
            <a:r>
              <a:rPr lang="uk-UA" sz="2000" b="1" dirty="0"/>
              <a:t>у своїх знаннях і захищеним у житті завдяки їм.    </a:t>
            </a:r>
            <a:endParaRPr lang="uk-UA" sz="2000" b="1" dirty="0" smtClean="0"/>
          </a:p>
          <a:p>
            <a:pPr algn="just"/>
            <a:r>
              <a:rPr lang="uk-UA" sz="2000" dirty="0" smtClean="0"/>
              <a:t> </a:t>
            </a:r>
            <a:endParaRPr lang="ru-RU" sz="2000" dirty="0"/>
          </a:p>
        </p:txBody>
      </p:sp>
      <p:pic>
        <p:nvPicPr>
          <p:cNvPr id="10242" name="Picture 2" descr="Результат пошуку зображень за запитом &quot;Ушинський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7" y="2276872"/>
            <a:ext cx="2403567" cy="299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78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уть прийому «Фішбоун» полягає в постановці проблеми, яку вивчають на уроці, у визначенні її аспектів і знаходженні аргументів та фактів на підтвер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56895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67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naurok.com.ua/uploads/files/524746/141148/153041_html/images/141148.0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7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78065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/>
              <a:t>Проектні технології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462792"/>
            <a:ext cx="8229600" cy="4389120"/>
          </a:xfrm>
        </p:spPr>
        <p:txBody>
          <a:bodyPr/>
          <a:lstStyle/>
          <a:p>
            <a:r>
              <a:rPr lang="uk-UA" b="1" dirty="0"/>
              <a:t>Проектні роботи учнів</a:t>
            </a:r>
            <a:endParaRPr lang="uk-UA" dirty="0"/>
          </a:p>
          <a:p>
            <a:endParaRPr lang="uk-UA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997">
            <a:off x="4978191" y="2032271"/>
            <a:ext cx="3400425" cy="2238222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629">
            <a:off x="679880" y="2227119"/>
            <a:ext cx="2962158" cy="2191732"/>
          </a:xfrm>
          <a:prstGeom prst="rect">
            <a:avLst/>
          </a:prstGeom>
          <a:noFill/>
        </p:spPr>
      </p:pic>
      <p:pic>
        <p:nvPicPr>
          <p:cNvPr id="6" name="Рисунок 5" descr="C:\Users\Я\Desktop\IMG_20180110_12001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17" y="4653137"/>
            <a:ext cx="6120765" cy="1994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73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545" y="313187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/>
              <a:t>Проєктна</a:t>
            </a:r>
            <a:r>
              <a:rPr lang="ru-RU" sz="3200" b="1" dirty="0"/>
              <a:t> </a:t>
            </a:r>
            <a:r>
              <a:rPr lang="ru-RU" sz="3200" b="1" dirty="0" smtClean="0"/>
              <a:t>робота: </a:t>
            </a:r>
            <a:r>
              <a:rPr lang="ru-RU" sz="3200" b="1" dirty="0"/>
              <a:t>«Друге </a:t>
            </a:r>
            <a:r>
              <a:rPr lang="ru-RU" sz="3200" b="1" dirty="0" err="1"/>
              <a:t>життя</a:t>
            </a:r>
            <a:r>
              <a:rPr lang="ru-RU" sz="3200" b="1" dirty="0"/>
              <a:t> речей</a:t>
            </a:r>
            <a:r>
              <a:rPr lang="ru-RU" sz="3200" b="1" dirty="0" smtClean="0"/>
              <a:t>»</a:t>
            </a:r>
            <a:endParaRPr lang="uk-UA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7" y="1052736"/>
            <a:ext cx="3644058" cy="24482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26" y="1079934"/>
            <a:ext cx="3151822" cy="24210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8" y="3717032"/>
            <a:ext cx="3644057" cy="2891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26" y="3683963"/>
            <a:ext cx="3151822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0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5">
            <a:off x="264094" y="1813439"/>
            <a:ext cx="3403079" cy="2880320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3536" y="548680"/>
            <a:ext cx="8229600" cy="72234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Захист проектних робіт</a:t>
            </a:r>
            <a:endParaRPr lang="uk-UA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95" y="2564904"/>
            <a:ext cx="5171256" cy="35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0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260648"/>
            <a:ext cx="8435280" cy="648072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Інтелект – карти з основ здоров'я</a:t>
            </a:r>
            <a:endParaRPr lang="uk-UA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017431"/>
            <a:ext cx="8784976" cy="57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53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655676" y="-243409"/>
            <a:ext cx="5832648" cy="756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80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475654" y="-675456"/>
            <a:ext cx="6192687" cy="82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81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259633" y="-963489"/>
            <a:ext cx="6552728" cy="885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7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b="1" dirty="0"/>
              <a:t/>
            </a:r>
            <a:br>
              <a:rPr lang="uk-UA" sz="5400" b="1" dirty="0"/>
            </a:br>
            <a:r>
              <a:rPr lang="uk-UA" sz="4800" b="1" dirty="0" smtClean="0"/>
              <a:t>Тренінгові </a:t>
            </a:r>
            <a:r>
              <a:rPr lang="uk-UA" sz="4800" b="1" dirty="0"/>
              <a:t>технології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076" y="908720"/>
            <a:ext cx="5832648" cy="51845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432">
            <a:off x="182700" y="4178299"/>
            <a:ext cx="3674187" cy="2310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919">
            <a:off x="4949408" y="4206096"/>
            <a:ext cx="3661639" cy="245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0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08911" cy="4896544"/>
          </a:xfrm>
        </p:spPr>
        <p:txBody>
          <a:bodyPr>
            <a:noAutofit/>
          </a:bodyPr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uk-UA" alt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	Пріоритетними  </a:t>
            </a:r>
            <a:r>
              <a:rPr lang="uk-UA" altLang="ru-RU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якостями випускника  на </a:t>
            </a:r>
            <a:r>
              <a:rPr lang="uk-UA" alt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сьогоднішній день </a:t>
            </a:r>
            <a:r>
              <a:rPr lang="uk-UA" altLang="ru-RU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є  компетентність, комунікабельність, психологічна стійкість. Освічена людина в сучасному суспільстві не тільки і не скільки людина, що володіє знаннями, а  яка вміє цілеспрямовано здобувати  знання і при  потребі  застосовувати їх  у будь-якій ситуації. </a:t>
            </a:r>
            <a:br>
              <a:rPr lang="uk-UA" altLang="ru-RU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uk-UA" alt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uk-UA" alt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uk-UA" altLang="ru-RU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uk-UA" altLang="ru-RU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uk-UA" alt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Тому </a:t>
            </a:r>
            <a:r>
              <a:rPr lang="uk-UA" altLang="ru-RU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одним із перспективних напрямів реформування освіти  є впровадження </a:t>
            </a:r>
            <a:r>
              <a:rPr lang="uk-UA" altLang="ru-RU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компетентнісно</a:t>
            </a:r>
            <a:r>
              <a:rPr lang="uk-UA" altLang="ru-RU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спрямованого підходу.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4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36815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Урок – тренінг у </a:t>
            </a:r>
            <a:r>
              <a:rPr lang="uk-UA" sz="2800" b="1" dirty="0"/>
              <a:t>8 класі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Небезпека </a:t>
            </a:r>
            <a:r>
              <a:rPr lang="uk-UA" sz="2800" b="1" dirty="0"/>
              <a:t>інфікування ВІЛ, інфекціями, що передаються статевим шляхом</a:t>
            </a:r>
            <a:endParaRPr lang="uk-UA" sz="28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46" y="1484784"/>
            <a:ext cx="4097681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D:\Мои документы\Тоня\2016-2017\фото гуртків_16\DSC_8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2802" y="3675669"/>
            <a:ext cx="4392488" cy="3164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484784"/>
            <a:ext cx="388843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7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1556792"/>
            <a:ext cx="6742715" cy="4389437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72234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rgbClr val="444D26"/>
                </a:solidFill>
              </a:rPr>
              <a:t>Урок – тренінг у </a:t>
            </a:r>
            <a:r>
              <a:rPr lang="uk-UA" sz="2800" b="1" dirty="0" smtClean="0">
                <a:solidFill>
                  <a:srgbClr val="444D26"/>
                </a:solidFill>
              </a:rPr>
              <a:t>9 </a:t>
            </a:r>
            <a:r>
              <a:rPr lang="uk-UA" sz="2800" b="1" dirty="0">
                <a:solidFill>
                  <a:srgbClr val="444D26"/>
                </a:solidFill>
              </a:rPr>
              <a:t>класі </a:t>
            </a:r>
            <a:r>
              <a:rPr lang="uk-UA" sz="2800" b="1" dirty="0" smtClean="0">
                <a:solidFill>
                  <a:srgbClr val="444D26"/>
                </a:solidFill>
              </a:rPr>
              <a:t/>
            </a:r>
            <a:br>
              <a:rPr lang="uk-UA" sz="2800" b="1" dirty="0" smtClean="0">
                <a:solidFill>
                  <a:srgbClr val="444D26"/>
                </a:solidFill>
              </a:rPr>
            </a:br>
            <a:r>
              <a:rPr lang="uk-UA" sz="2800" b="1" dirty="0" smtClean="0">
                <a:solidFill>
                  <a:srgbClr val="444D26"/>
                </a:solidFill>
              </a:rPr>
              <a:t>«Біологічні </a:t>
            </a:r>
            <a:r>
              <a:rPr lang="uk-UA" sz="2800" b="1" dirty="0">
                <a:solidFill>
                  <a:srgbClr val="444D26"/>
                </a:solidFill>
              </a:rPr>
              <a:t>ритми і </a:t>
            </a:r>
            <a:r>
              <a:rPr lang="uk-UA" sz="2800" b="1" dirty="0" smtClean="0">
                <a:solidFill>
                  <a:srgbClr val="444D26"/>
                </a:solidFill>
              </a:rPr>
              <a:t>здоров’я»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1716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72234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500" b="1" dirty="0">
                <a:solidFill>
                  <a:srgbClr val="444D26"/>
                </a:solidFill>
              </a:rPr>
              <a:t>Урок – тренінг у </a:t>
            </a:r>
            <a:r>
              <a:rPr lang="uk-UA" sz="2500" b="1" dirty="0" smtClean="0">
                <a:solidFill>
                  <a:srgbClr val="444D26"/>
                </a:solidFill>
              </a:rPr>
              <a:t>6 </a:t>
            </a:r>
            <a:r>
              <a:rPr lang="uk-UA" sz="2500" b="1" dirty="0">
                <a:solidFill>
                  <a:srgbClr val="444D26"/>
                </a:solidFill>
              </a:rPr>
              <a:t>класі </a:t>
            </a:r>
            <a:br>
              <a:rPr lang="uk-UA" sz="2500" b="1" dirty="0">
                <a:solidFill>
                  <a:srgbClr val="444D26"/>
                </a:solidFill>
              </a:rPr>
            </a:br>
            <a:r>
              <a:rPr lang="uk-UA" sz="2500" b="1" dirty="0" smtClean="0">
                <a:solidFill>
                  <a:srgbClr val="444D26"/>
                </a:solidFill>
              </a:rPr>
              <a:t>«Гігієна ротової порожнини»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952" y="3212976"/>
            <a:ext cx="4726491" cy="3528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70" y="1412776"/>
            <a:ext cx="430746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33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D:\My Pictures\фоны\f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500063" y="2643188"/>
            <a:ext cx="1928812" cy="914400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dirty="0" smtClean="0">
                <a:solidFill>
                  <a:prstClr val="white"/>
                </a:solidFill>
              </a:rPr>
              <a:t>Робота в групах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52291" y="4686300"/>
            <a:ext cx="1928813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dirty="0">
                <a:solidFill>
                  <a:prstClr val="white"/>
                </a:solidFill>
              </a:rPr>
              <a:t>Мозкова атака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28688" y="785813"/>
            <a:ext cx="1928812" cy="9144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dirty="0">
                <a:solidFill>
                  <a:prstClr val="white"/>
                </a:solidFill>
              </a:rPr>
              <a:t>Робота в парах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43250" y="2928938"/>
            <a:ext cx="3571875" cy="1000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dirty="0">
                <a:solidFill>
                  <a:prstClr val="black"/>
                </a:solidFill>
              </a:rPr>
              <a:t>Інтерактивні методи</a:t>
            </a:r>
            <a:endParaRPr lang="ru-RU" sz="3200" b="1" i="1" dirty="0">
              <a:solidFill>
                <a:prstClr val="black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786063" y="1785938"/>
            <a:ext cx="192881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dirty="0">
                <a:solidFill>
                  <a:prstClr val="white"/>
                </a:solidFill>
              </a:rPr>
              <a:t>Мікрофон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383910" y="1521620"/>
            <a:ext cx="192881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dirty="0">
                <a:solidFill>
                  <a:prstClr val="white"/>
                </a:solidFill>
              </a:rPr>
              <a:t>Дискусія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715126" y="3143250"/>
            <a:ext cx="2143124" cy="9144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dirty="0">
                <a:solidFill>
                  <a:prstClr val="white"/>
                </a:solidFill>
              </a:rPr>
              <a:t>Імітаційні ігри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433395" y="4308441"/>
            <a:ext cx="2667148" cy="985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dirty="0">
                <a:solidFill>
                  <a:prstClr val="white"/>
                </a:solidFill>
              </a:rPr>
              <a:t>Незакінчені речення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408037" y="4815821"/>
            <a:ext cx="2342605" cy="9144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dirty="0">
                <a:solidFill>
                  <a:prstClr val="white"/>
                </a:solidFill>
              </a:rPr>
              <a:t>Навчаючи - учусь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750468" y="5730221"/>
            <a:ext cx="1928813" cy="914400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dirty="0">
                <a:solidFill>
                  <a:prstClr val="white"/>
                </a:solidFill>
              </a:rPr>
              <a:t>Дебати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572000" y="542926"/>
            <a:ext cx="1928813" cy="914400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dirty="0">
                <a:solidFill>
                  <a:prstClr val="white"/>
                </a:solidFill>
              </a:rPr>
              <a:t>Дерево рішень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5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620713"/>
            <a:ext cx="6870700" cy="14049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800080"/>
                </a:solidFill>
              </a:rPr>
              <a:t>Мозковий штурм</a:t>
            </a:r>
            <a:r>
              <a:rPr lang="ru-RU" b="1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05038"/>
            <a:ext cx="4030216" cy="32813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uk-UA" dirty="0" smtClean="0">
                <a:solidFill>
                  <a:srgbClr val="0505AD"/>
                </a:solidFill>
              </a:rPr>
              <a:t>Перший етап – приймаються будь-які ідеї. Обмежений часом або кількістю ідей. </a:t>
            </a:r>
          </a:p>
          <a:p>
            <a:pPr eaLnBrk="1" hangingPunct="1">
              <a:lnSpc>
                <a:spcPct val="90000"/>
              </a:lnSpc>
            </a:pPr>
            <a:endParaRPr lang="uk-UA" sz="1400" dirty="0" smtClean="0">
              <a:solidFill>
                <a:srgbClr val="0505AD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uk-UA" dirty="0" smtClean="0">
                <a:solidFill>
                  <a:srgbClr val="0505AD"/>
                </a:solidFill>
              </a:rPr>
              <a:t>Другий етап – оцінювання, обговорення, </a:t>
            </a:r>
            <a:r>
              <a:rPr lang="uk-UA" dirty="0" err="1" smtClean="0">
                <a:solidFill>
                  <a:srgbClr val="0505AD"/>
                </a:solidFill>
              </a:rPr>
              <a:t>рейтингування</a:t>
            </a:r>
            <a:r>
              <a:rPr lang="uk-UA" dirty="0" smtClean="0">
                <a:solidFill>
                  <a:srgbClr val="0505AD"/>
                </a:solidFill>
              </a:rPr>
              <a:t>, класифікація ідей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80928"/>
            <a:ext cx="4644008" cy="287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96238" y="13823"/>
            <a:ext cx="8229600" cy="1143000"/>
          </a:xfrm>
        </p:spPr>
        <p:txBody>
          <a:bodyPr/>
          <a:lstStyle/>
          <a:p>
            <a:pPr algn="ctr"/>
            <a:r>
              <a:rPr lang="ru-RU" altLang="uk-UA" b="1" dirty="0" err="1" smtClean="0"/>
              <a:t>Асоц</a:t>
            </a:r>
            <a:r>
              <a:rPr lang="uk-UA" altLang="uk-UA" b="1" dirty="0" smtClean="0"/>
              <a:t>і</a:t>
            </a:r>
            <a:r>
              <a:rPr lang="ru-RU" altLang="uk-UA" b="1" dirty="0" err="1" smtClean="0"/>
              <a:t>ативний</a:t>
            </a:r>
            <a:r>
              <a:rPr lang="ru-RU" altLang="uk-UA" b="1" dirty="0" smtClean="0"/>
              <a:t> кущ</a:t>
            </a:r>
          </a:p>
        </p:txBody>
      </p:sp>
      <p:sp>
        <p:nvSpPr>
          <p:cNvPr id="58371" name="Объект 2"/>
          <p:cNvSpPr>
            <a:spLocks noGrp="1"/>
          </p:cNvSpPr>
          <p:nvPr>
            <p:ph idx="1"/>
          </p:nvPr>
        </p:nvSpPr>
        <p:spPr>
          <a:xfrm>
            <a:off x="672501" y="1052736"/>
            <a:ext cx="7653337" cy="4784725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altLang="uk-UA" sz="2800" dirty="0" smtClean="0"/>
              <a:t>На початку </a:t>
            </a:r>
            <a:r>
              <a:rPr lang="ru-RU" altLang="uk-UA" sz="2800" dirty="0" err="1" smtClean="0"/>
              <a:t>роботи</a:t>
            </a:r>
            <a:r>
              <a:rPr lang="ru-RU" altLang="uk-UA" sz="2800" dirty="0" smtClean="0"/>
              <a:t>  одним словом </a:t>
            </a:r>
            <a:r>
              <a:rPr lang="ru-RU" altLang="uk-UA" sz="2800" dirty="0" err="1" smtClean="0"/>
              <a:t>визначається</a:t>
            </a:r>
            <a:r>
              <a:rPr lang="ru-RU" altLang="uk-UA" sz="2800" dirty="0" smtClean="0"/>
              <a:t> тема, над </a:t>
            </a:r>
            <a:r>
              <a:rPr lang="ru-RU" altLang="uk-UA" sz="2800" dirty="0" err="1" smtClean="0"/>
              <a:t>якою</a:t>
            </a:r>
            <a:r>
              <a:rPr lang="ru-RU" altLang="uk-UA" sz="2800" dirty="0" smtClean="0"/>
              <a:t> буде </a:t>
            </a:r>
            <a:r>
              <a:rPr lang="ru-RU" altLang="uk-UA" sz="2800" dirty="0" err="1" smtClean="0"/>
              <a:t>проводитися</a:t>
            </a:r>
            <a:r>
              <a:rPr lang="ru-RU" altLang="uk-UA" sz="2800" dirty="0" smtClean="0"/>
              <a:t> робота, а </a:t>
            </a:r>
            <a:r>
              <a:rPr lang="ru-RU" altLang="uk-UA" sz="2800" dirty="0" err="1" smtClean="0"/>
              <a:t>учні</a:t>
            </a:r>
            <a:r>
              <a:rPr lang="ru-RU" altLang="uk-UA" sz="2800" dirty="0" smtClean="0"/>
              <a:t> </a:t>
            </a:r>
            <a:r>
              <a:rPr lang="ru-RU" altLang="uk-UA" sz="2800" dirty="0" err="1" smtClean="0"/>
              <a:t>згадують</a:t>
            </a:r>
            <a:r>
              <a:rPr lang="ru-RU" altLang="uk-UA" sz="2800" dirty="0" smtClean="0"/>
              <a:t> все, </a:t>
            </a:r>
            <a:r>
              <a:rPr lang="ru-RU" altLang="uk-UA" sz="2800" dirty="0" err="1" smtClean="0"/>
              <a:t>що</a:t>
            </a:r>
            <a:r>
              <a:rPr lang="ru-RU" altLang="uk-UA" sz="2800" dirty="0" smtClean="0"/>
              <a:t> </a:t>
            </a:r>
            <a:r>
              <a:rPr lang="ru-RU" altLang="uk-UA" sz="2800" dirty="0" err="1" smtClean="0"/>
              <a:t>виникає</a:t>
            </a:r>
            <a:r>
              <a:rPr lang="ru-RU" altLang="uk-UA" sz="2800" dirty="0" smtClean="0"/>
              <a:t>  в </a:t>
            </a:r>
            <a:r>
              <a:rPr lang="ru-RU" altLang="uk-UA" sz="2800" dirty="0" err="1" smtClean="0"/>
              <a:t>пам'яті</a:t>
            </a:r>
            <a:r>
              <a:rPr lang="ru-RU" altLang="uk-UA" sz="2800" dirty="0" smtClean="0"/>
              <a:t> </a:t>
            </a:r>
            <a:r>
              <a:rPr lang="ru-RU" altLang="uk-UA" sz="2800" dirty="0" err="1" smtClean="0"/>
              <a:t>стосовно</a:t>
            </a:r>
            <a:r>
              <a:rPr lang="ru-RU" altLang="uk-UA" sz="2800" dirty="0" smtClean="0"/>
              <a:t> </a:t>
            </a:r>
            <a:r>
              <a:rPr lang="ru-RU" altLang="uk-UA" sz="2800" dirty="0" err="1" smtClean="0"/>
              <a:t>цього</a:t>
            </a:r>
            <a:r>
              <a:rPr lang="ru-RU" altLang="uk-UA" sz="2800" dirty="0" smtClean="0"/>
              <a:t> слова. </a:t>
            </a:r>
            <a:endParaRPr lang="ru-RU" altLang="uk-UA" sz="4000" dirty="0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B453854-9C11-437D-B299-2297C2F04ABC}" type="slidenum">
              <a:rPr lang="ru-RU" altLang="uk-UA">
                <a:solidFill>
                  <a:srgbClr val="FFFFFF"/>
                </a:solidFill>
              </a:rPr>
              <a:pPr/>
              <a:t>35</a:t>
            </a:fld>
            <a:endParaRPr lang="ru-RU" altLang="uk-UA">
              <a:solidFill>
                <a:srgbClr val="FFFFFF"/>
              </a:solidFill>
            </a:endParaRPr>
          </a:p>
        </p:txBody>
      </p:sp>
      <p:pic>
        <p:nvPicPr>
          <p:cNvPr id="5837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96952"/>
            <a:ext cx="6552728" cy="372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29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457200" y="152648"/>
            <a:ext cx="8229600" cy="1143000"/>
          </a:xfrm>
        </p:spPr>
        <p:txBody>
          <a:bodyPr/>
          <a:lstStyle/>
          <a:p>
            <a:pPr algn="ctr"/>
            <a:r>
              <a:rPr lang="uk-UA" altLang="uk-UA" b="1" dirty="0" smtClean="0"/>
              <a:t>Вправа “Очікування”</a:t>
            </a:r>
            <a:endParaRPr lang="ru-RU" altLang="uk-UA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7175" y="1341438"/>
            <a:ext cx="4752975" cy="495776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uk-UA" sz="20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Можна намалювати на аркуші гору, а очікування записані на клейких папірцях, розмістити біля її підніжжя. Наприкінці уроку учні аналізують, які сподівання справдилися, і переносять їх ближче до вершини гори.</a:t>
            </a:r>
          </a:p>
          <a:p>
            <a:pPr marL="0" indent="0">
              <a:buFontTx/>
              <a:buNone/>
              <a:defRPr/>
            </a:pPr>
            <a:r>
              <a:rPr lang="ru-RU" sz="20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r>
              <a:rPr lang="uk-UA" sz="20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endParaRPr lang="ru-RU" dirty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9B51EDB-4DB2-4328-BD0B-99ED8DDAC1E6}" type="slidenum">
              <a:rPr lang="ru-RU" altLang="uk-UA">
                <a:solidFill>
                  <a:srgbClr val="FFFFFF"/>
                </a:solidFill>
              </a:rPr>
              <a:pPr/>
              <a:t>36</a:t>
            </a:fld>
            <a:endParaRPr lang="ru-RU" altLang="uk-UA">
              <a:solidFill>
                <a:srgbClr val="FFFFFF"/>
              </a:solidFill>
            </a:endParaRPr>
          </a:p>
        </p:txBody>
      </p:sp>
      <p:pic>
        <p:nvPicPr>
          <p:cNvPr id="54277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757">
            <a:off x="4770438" y="3627438"/>
            <a:ext cx="40528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510">
            <a:off x="212070" y="1505084"/>
            <a:ext cx="3751881" cy="240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334">
            <a:off x="1236663" y="4054475"/>
            <a:ext cx="322897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42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437340" y="213246"/>
            <a:ext cx="8229600" cy="6477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uk-UA" dirty="0" smtClean="0"/>
              <a:t/>
            </a:r>
            <a:br>
              <a:rPr lang="ru-RU" altLang="uk-UA" dirty="0" smtClean="0"/>
            </a:br>
            <a:endParaRPr lang="ru-RU" altLang="uk-UA" sz="5300" dirty="0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422DBB8-5DBD-4DD2-903C-E47DEAC1A6D3}" type="slidenum">
              <a:rPr lang="ru-RU" altLang="uk-UA">
                <a:solidFill>
                  <a:srgbClr val="FFFFFF"/>
                </a:solidFill>
              </a:rPr>
              <a:pPr/>
              <a:t>37</a:t>
            </a:fld>
            <a:endParaRPr lang="ru-RU" altLang="uk-UA">
              <a:solidFill>
                <a:srgbClr val="FFFFFF"/>
              </a:solidFill>
            </a:endParaRPr>
          </a:p>
        </p:txBody>
      </p:sp>
      <p:pic>
        <p:nvPicPr>
          <p:cNvPr id="60421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6441033" cy="459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16832"/>
            <a:ext cx="5352969" cy="357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11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77875"/>
            <a:ext cx="8229600" cy="5675313"/>
          </a:xfrm>
        </p:spPr>
      </p:pic>
      <p:sp>
        <p:nvSpPr>
          <p:cNvPr id="6349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AEBF81-C1AA-41FB-9CD2-36C42AD35E2E}" type="slidenum">
              <a:rPr lang="ru-RU" altLang="uk-UA">
                <a:solidFill>
                  <a:srgbClr val="FFFFFF"/>
                </a:solidFill>
              </a:rPr>
              <a:pPr/>
              <a:t>38</a:t>
            </a:fld>
            <a:endParaRPr lang="ru-RU" alt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8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009" y="-46371"/>
            <a:ext cx="8229600" cy="79435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Робота в групах</a:t>
            </a:r>
            <a:endParaRPr lang="uk-UA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290">
            <a:off x="437751" y="1451704"/>
            <a:ext cx="4050188" cy="30474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46" y="1340769"/>
            <a:ext cx="4494042" cy="3096078"/>
          </a:xfrm>
          <a:prstGeom prst="rect">
            <a:avLst/>
          </a:prstGeom>
        </p:spPr>
      </p:pic>
      <p:sp>
        <p:nvSpPr>
          <p:cNvPr id="3" name="AutoShape 2" descr="blob:https://web.telegram.org/5dfc5f1e-962f-409c-8c4f-1bd11654700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4364038"/>
            <a:ext cx="3792050" cy="23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0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539552" y="672952"/>
            <a:ext cx="8280920" cy="581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+mj-lt"/>
                <a:ea typeface="Times New Roman" pitchFamily="18" charset="0"/>
              </a:rPr>
              <a:t>    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>
                <a:latin typeface="+mj-lt"/>
                <a:ea typeface="Times New Roman" pitchFamily="18" charset="0"/>
              </a:rPr>
              <a:t>    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Впровадження </a:t>
            </a:r>
            <a:r>
              <a:rPr lang="uk-UA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компетентнісного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підходу вимагає перебудови всіх компонентів методичної системи навчання  – від постановки мети і завдань навчання, визначення його змісту до критеріїв оцінювання рівня навчальних досягнень учнів. </a:t>
            </a:r>
            <a:endParaRPr lang="uk-UA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uk-UA" sz="2000" b="1" dirty="0">
              <a:latin typeface="+mj-lt"/>
              <a:ea typeface="Times New Roman" pitchFamily="18" charset="0"/>
            </a:endParaRPr>
          </a:p>
          <a:p>
            <a:pPr marL="2286000" algn="just">
              <a:lnSpc>
                <a:spcPct val="115000"/>
              </a:lnSpc>
              <a:spcAft>
                <a:spcPts val="440"/>
              </a:spcAft>
              <a:tabLst>
                <a:tab pos="3194685" algn="ctr"/>
              </a:tabLst>
            </a:pP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яка не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вчить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успішно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сучасному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світі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має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ніякої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цінності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Кожен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нас приходить у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природженою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здатністю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щасливо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успішно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А ми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повинні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збагатити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цю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здатність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знаннями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навичками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допомогли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нам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реалізувати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якомога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ефективніше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00300" algn="r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 Т. </a:t>
            </a:r>
            <a:r>
              <a:rPr lang="uk-UA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Кіосакі</a:t>
            </a:r>
            <a:endParaRPr lang="ru-RU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latin typeface="+mj-lt"/>
              <a:ea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2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90550" y="154298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b="1" dirty="0" smtClean="0">
                <a:solidFill>
                  <a:srgbClr val="FF0000"/>
                </a:solidFill>
              </a:rPr>
              <a:t>ІГРОВІ ТЕХНОЛОГІЇ НАВЧАННЯ</a:t>
            </a:r>
            <a:endParaRPr lang="ru-RU" b="1" dirty="0" smtClean="0">
              <a:solidFill>
                <a:srgbClr val="FF0000"/>
              </a:solidFill>
            </a:endParaRPr>
          </a:p>
        </p:txBody>
      </p:sp>
      <p:sp>
        <p:nvSpPr>
          <p:cNvPr id="2969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1484784"/>
            <a:ext cx="7981950" cy="4968404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800" b="1" dirty="0" smtClean="0">
                <a:solidFill>
                  <a:srgbClr val="FF0000"/>
                </a:solidFill>
              </a:rPr>
              <a:t>Моделі навчальної гри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800" b="1" dirty="0" smtClean="0"/>
              <a:t>ІМІТАЦІЙНІ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800" b="1" dirty="0" smtClean="0"/>
              <a:t>ДИДАКТИЧНІ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uk-UA" sz="2800" b="1" dirty="0"/>
              <a:t>СЮЖЕТНО - РОЛЬОВІ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800" b="1" dirty="0" smtClean="0"/>
              <a:t>ІГРИ-ЗМАГАННЯ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800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738" y="3047498"/>
            <a:ext cx="3801412" cy="30963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3968986"/>
            <a:ext cx="4536504" cy="25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7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Дидактичні ігри</a:t>
            </a:r>
            <a:br>
              <a:rPr lang="uk-UA" b="1" dirty="0" smtClean="0"/>
            </a:br>
            <a:r>
              <a:rPr lang="uk-UA" b="1" dirty="0" smtClean="0"/>
              <a:t>Гра </a:t>
            </a:r>
            <a:r>
              <a:rPr lang="uk-UA" b="1" dirty="0"/>
              <a:t>«</a:t>
            </a:r>
            <a:r>
              <a:rPr lang="uk-UA" b="1" dirty="0" err="1"/>
              <a:t>Клоуз</a:t>
            </a:r>
            <a:r>
              <a:rPr lang="uk-UA" b="1" dirty="0"/>
              <a:t> - тест"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b="1" dirty="0" smtClean="0"/>
              <a:t>	«</a:t>
            </a:r>
            <a:r>
              <a:rPr lang="uk-UA" b="1" dirty="0" err="1"/>
              <a:t>Клоуз</a:t>
            </a:r>
            <a:r>
              <a:rPr lang="uk-UA" b="1" dirty="0"/>
              <a:t> тест» - це речення(твердження) з відсутнім закінченням думки (можливо, з пропущеними словами), що учневі слід доповнити. За допомогою </a:t>
            </a:r>
            <a:r>
              <a:rPr lang="uk-UA" b="1" dirty="0" err="1"/>
              <a:t>клоуз</a:t>
            </a:r>
            <a:r>
              <a:rPr lang="uk-UA" b="1" dirty="0"/>
              <a:t>-тестів можна швидко визначити рівень знань, їхню конкретність та глибину, розуміння учнями теми, основних </a:t>
            </a:r>
            <a:r>
              <a:rPr lang="uk-UA" b="1" dirty="0" smtClean="0"/>
              <a:t>термінів</a:t>
            </a:r>
          </a:p>
          <a:p>
            <a:pPr marL="0" indent="0" algn="just">
              <a:buNone/>
            </a:pPr>
            <a:endParaRPr lang="uk-UA" b="1" dirty="0"/>
          </a:p>
          <a:p>
            <a:r>
              <a:rPr lang="uk-UA" b="1" dirty="0"/>
              <a:t>1.Стан повного фізичного, соціального, психічного і духовного благополуччя – це…</a:t>
            </a:r>
          </a:p>
          <a:p>
            <a:r>
              <a:rPr lang="uk-UA" b="1" dirty="0"/>
              <a:t>2. Для того, щоб бути здоровим, потрібно…</a:t>
            </a:r>
          </a:p>
          <a:p>
            <a:r>
              <a:rPr lang="uk-UA" b="1" dirty="0"/>
              <a:t>3. Найбільше на здоров’я людини впливає…</a:t>
            </a:r>
          </a:p>
          <a:p>
            <a:r>
              <a:rPr lang="uk-UA" b="1" dirty="0"/>
              <a:t>4. Спосіб життя – це… поведінка людини.</a:t>
            </a:r>
          </a:p>
          <a:p>
            <a:r>
              <a:rPr lang="uk-UA" b="1" dirty="0"/>
              <a:t>5. Якщо людина не має </a:t>
            </a:r>
            <a:r>
              <a:rPr lang="uk-UA" b="1" dirty="0" err="1"/>
              <a:t>хвороб</a:t>
            </a:r>
            <a:r>
              <a:rPr lang="uk-UA" b="1" dirty="0"/>
              <a:t>, то вона… здорова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2803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389120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 smtClean="0">
                <a:solidFill>
                  <a:srgbClr val="FF0000"/>
                </a:solidFill>
              </a:rPr>
              <a:t> </a:t>
            </a:r>
            <a:r>
              <a:rPr lang="uk-UA" b="1" dirty="0"/>
              <a:t>Дидактичні ігри </a:t>
            </a:r>
            <a:endParaRPr lang="uk-UA" b="1" dirty="0" smtClean="0"/>
          </a:p>
          <a:p>
            <a:pPr marL="0" indent="0" algn="ctr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ГРА « ТАК ЧИ НІ?»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ЇСТИ ПОТРІБНО ЧЕРЕЗ КОЖНІ 5 ХВИЛИН.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МОЛОКО СЛІД УЖИВАТИ ЩОДНЯ.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СМАЖЕНІ ПРОДУКТИ КОРИСНІ ДЛЯ ЗДОРОВ’Я.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ОВОЧІ І ФРУКТИ ТРЕБА ЇСТИ ЩОДНЯ.</a:t>
            </a: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05064"/>
            <a:ext cx="4536504" cy="192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01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332656"/>
            <a:ext cx="8496944" cy="72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7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2478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   </a:t>
            </a:r>
            <a:br>
              <a:rPr lang="uk-UA" dirty="0"/>
            </a:br>
            <a:r>
              <a:rPr lang="uk-UA" dirty="0"/>
              <a:t> </a:t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uk-U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Пантоміма «Цифри»</a:t>
            </a:r>
            <a:r>
              <a:rPr lang="uk-UA" sz="6000" dirty="0"/>
              <a:t/>
            </a:r>
            <a:br>
              <a:rPr lang="uk-UA" sz="6000" dirty="0"/>
            </a:br>
            <a:endParaRPr lang="uk-UA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Цифру 1 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пишемо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носом (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кажемо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виконуємо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цифру 2 –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підборіддям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цифру 3 – правим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плечем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цифру 4 –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лівим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плечем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цифру 5 – 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пишемо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правим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ліктем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цифру 6  –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лівим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ліктем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цифру 7  –  правим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коліном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цифру 8  – 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лівим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коліном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цифру 9  – правою ногою,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десяточку – «хвостиком».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dirty="0"/>
          </a:p>
          <a:p>
            <a:endParaRPr lang="uk-UA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ada.info/upload/users_files/41064804/gallery/large/viber_image_2020-11-18_09-55-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5363">
            <a:off x="251520" y="1268760"/>
            <a:ext cx="417646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686" y="1651909"/>
            <a:ext cx="4176464" cy="2326286"/>
          </a:xfrm>
          <a:prstGeom prst="rect">
            <a:avLst/>
          </a:prstGeom>
        </p:spPr>
      </p:pic>
      <p:sp>
        <p:nvSpPr>
          <p:cNvPr id="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90550" y="154298"/>
            <a:ext cx="82296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uk-UA" b="1" dirty="0" smtClean="0">
                <a:solidFill>
                  <a:srgbClr val="FF0000"/>
                </a:solidFill>
              </a:rPr>
              <a:t>Сюжетно – рольові ігри</a:t>
            </a:r>
            <a:endParaRPr lang="ru-RU" b="1" dirty="0" smtClean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9" y="4009413"/>
            <a:ext cx="3765426" cy="2686890"/>
          </a:xfrm>
          <a:prstGeom prst="rect">
            <a:avLst/>
          </a:prstGeom>
        </p:spPr>
      </p:pic>
      <p:pic>
        <p:nvPicPr>
          <p:cNvPr id="9" name="Picture 4" descr="http://school3ra.ucoz.ua/Golobna/news/co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907">
            <a:off x="5220505" y="4443956"/>
            <a:ext cx="3186981" cy="214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6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1855" y="1153270"/>
            <a:ext cx="3824289" cy="249175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3528" y="48123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b="1" dirty="0"/>
              <a:t>Комп'ютерні технології</a:t>
            </a:r>
            <a:br>
              <a:rPr lang="uk-UA" sz="5400" b="1" dirty="0"/>
            </a:br>
            <a:endParaRPr lang="uk-UA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1153270"/>
            <a:ext cx="3727508" cy="2491754"/>
          </a:xfrm>
          <a:prstGeom prst="rect">
            <a:avLst/>
          </a:prstGeom>
        </p:spPr>
      </p:pic>
      <p:sp>
        <p:nvSpPr>
          <p:cNvPr id="3" name="AutoShape 2" descr="blob:https://web.telegram.org/25e8ac1b-d6d6-41b9-b4ba-215c39e7807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blob:https://web.telegram.org/25e8ac1b-d6d6-41b9-b4ba-215c39e7807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911" y="4221088"/>
            <a:ext cx="4031233" cy="2475262"/>
          </a:xfrm>
          <a:prstGeom prst="rect">
            <a:avLst/>
          </a:prstGeom>
        </p:spPr>
      </p:pic>
      <p:pic>
        <p:nvPicPr>
          <p:cNvPr id="9" name="Рисунок 8" descr="C:\Users\Сєрий\AppData\Local\Microsoft\Windows\Temporary Internet Files\Content.Word\PC14028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31" y="3861048"/>
            <a:ext cx="3563776" cy="2327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0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405" y="116632"/>
            <a:ext cx="8229600" cy="1154392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/>
              <a:t>Використання комп'ютерних технологій під час дистанційного навчання</a:t>
            </a:r>
            <a:endParaRPr lang="uk-UA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847088"/>
            <a:ext cx="3617483" cy="21445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484784"/>
            <a:ext cx="4405255" cy="25069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33" y="4293096"/>
            <a:ext cx="3696497" cy="2448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044" y="4205447"/>
            <a:ext cx="4186808" cy="236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0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019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Формування практичних вмінь і навичок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86" y="1844824"/>
            <a:ext cx="4564685" cy="31683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08920"/>
            <a:ext cx="453650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385149"/>
            <a:ext cx="3941441" cy="27363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205573"/>
            <a:ext cx="4176464" cy="25649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154"/>
            <a:ext cx="85352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Практичне </a:t>
            </a:r>
            <a:r>
              <a:rPr lang="ru-RU" sz="2800" b="1" dirty="0" err="1" smtClean="0"/>
              <a:t>заняття</a:t>
            </a:r>
            <a:r>
              <a:rPr lang="ru-RU" sz="2800" b="1" dirty="0" smtClean="0"/>
              <a:t> </a:t>
            </a:r>
            <a:r>
              <a:rPr lang="ru-RU" sz="2800" b="1" dirty="0"/>
              <a:t>з основ </a:t>
            </a:r>
            <a:r>
              <a:rPr lang="ru-RU" sz="2800" b="1" dirty="0" err="1" smtClean="0"/>
              <a:t>здоров’я</a:t>
            </a:r>
            <a:r>
              <a:rPr lang="ru-RU" sz="2800" b="1" dirty="0" smtClean="0"/>
              <a:t> </a:t>
            </a:r>
            <a:r>
              <a:rPr lang="ru-RU" sz="2800" b="1" dirty="0"/>
              <a:t>в 8 </a:t>
            </a:r>
            <a:r>
              <a:rPr lang="ru-RU" sz="2800" b="1" dirty="0" err="1"/>
              <a:t>класі</a:t>
            </a:r>
            <a:endParaRPr lang="ru-RU" sz="2800" b="1" dirty="0"/>
          </a:p>
          <a:p>
            <a:pPr algn="ctr"/>
            <a:r>
              <a:rPr lang="ru-RU" sz="2800" b="1" dirty="0"/>
              <a:t> «</a:t>
            </a:r>
            <a:r>
              <a:rPr lang="ru-RU" sz="2800" b="1" dirty="0" err="1"/>
              <a:t>Відпрацювання</a:t>
            </a:r>
            <a:r>
              <a:rPr lang="ru-RU" sz="2800" b="1" dirty="0"/>
              <a:t> </a:t>
            </a:r>
            <a:r>
              <a:rPr lang="ru-RU" sz="2800" b="1" dirty="0" err="1"/>
              <a:t>навичок</a:t>
            </a:r>
            <a:r>
              <a:rPr lang="ru-RU" sz="2800" b="1" dirty="0"/>
              <a:t> </a:t>
            </a:r>
            <a:r>
              <a:rPr lang="ru-RU" sz="2800" b="1" dirty="0" err="1"/>
              <a:t>надання</a:t>
            </a:r>
            <a:endParaRPr lang="ru-RU" sz="2800" b="1" dirty="0"/>
          </a:p>
          <a:p>
            <a:pPr algn="ctr"/>
            <a:r>
              <a:rPr lang="ru-RU" sz="2800" b="1" dirty="0"/>
              <a:t> </a:t>
            </a:r>
            <a:r>
              <a:rPr lang="ru-RU" sz="2800" b="1" dirty="0" err="1"/>
              <a:t>першої</a:t>
            </a:r>
            <a:r>
              <a:rPr lang="ru-RU" sz="2800" b="1" dirty="0"/>
              <a:t> </a:t>
            </a:r>
            <a:r>
              <a:rPr lang="ru-RU" sz="2800" b="1" dirty="0" err="1"/>
              <a:t>допомоги</a:t>
            </a:r>
            <a:r>
              <a:rPr lang="ru-RU" sz="2800" b="1" dirty="0"/>
              <a:t> </a:t>
            </a:r>
            <a:r>
              <a:rPr lang="ru-RU" sz="2800" b="1" dirty="0" err="1"/>
              <a:t>потерпілому</a:t>
            </a:r>
            <a:r>
              <a:rPr lang="ru-RU" sz="2800" b="1" dirty="0"/>
              <a:t>»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72816"/>
            <a:ext cx="2496800" cy="371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014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23850" y="981075"/>
            <a:ext cx="84963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Діяльність вчителів зосереджується на формуванні у свідомості учнів </a:t>
            </a:r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образу компетентної особистості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основними життєвими пріоритетами якої є: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indent="449263" eaLnBrk="0" hangingPunct="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- бажання розвиватися й навчатися, формувати ключові компетенції, системи цінностей, а також здатність аналізувати свій і чужий досвід;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indent="449263" eaLnBrk="0" hangingPunct="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- розвинене мовлення, творчість і критичність, відкритість для самовдосконалення;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indent="449263" eaLnBrk="0" hangingPunct="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- формування вміння сприймати етичні цінності, розуміти прекрасне;</a:t>
            </a:r>
          </a:p>
          <a:p>
            <a:pPr indent="449263" eaLnBrk="0" hangingPunct="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- адаптованість до життя в іншомовному полі й культурному середовищі.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73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/>
              <a:t>Інтегрований урок з основ здоров'я, української літератури і мистецтва </a:t>
            </a:r>
            <a:br>
              <a:rPr lang="uk-UA" sz="3600" b="1" dirty="0" smtClean="0"/>
            </a:br>
            <a:r>
              <a:rPr lang="uk-UA" sz="3600" b="1" dirty="0" smtClean="0"/>
              <a:t>« Духовний розвиток особистості. Життєві цінності і здоров'я»</a:t>
            </a:r>
            <a:endParaRPr lang="uk-UA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76872"/>
            <a:ext cx="3150096" cy="43518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276872"/>
            <a:ext cx="302433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65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2080" y="2131454"/>
            <a:ext cx="3133777" cy="4547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132856"/>
            <a:ext cx="3240360" cy="454563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/>
              <a:t>Інтегрований урок з основ здоров'я, української літератури і мистецтва </a:t>
            </a:r>
            <a:br>
              <a:rPr lang="uk-UA" sz="3600" b="1" dirty="0" smtClean="0"/>
            </a:br>
            <a:r>
              <a:rPr lang="uk-UA" sz="3600" b="1" dirty="0" smtClean="0"/>
              <a:t>« Духовний розвиток особистості. Життєві цінності і здоров'я»</a:t>
            </a:r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21815115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285581" y="2066925"/>
            <a:ext cx="2771775" cy="11398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altLang="ru-RU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Знання -</a:t>
            </a:r>
            <a:endParaRPr lang="ru-RU" altLang="ru-RU" sz="4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22366" y="3861048"/>
            <a:ext cx="4341812" cy="2160587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uk-UA" altLang="ru-RU" b="1" dirty="0" smtClean="0"/>
              <a:t>Я знаю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uk-UA" altLang="ru-RU" b="1" dirty="0" smtClean="0"/>
              <a:t> (уявлення, факти, відомості, ознаки, поняття)</a:t>
            </a:r>
            <a:endParaRPr lang="ru-RU" altLang="ru-RU" b="1" dirty="0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" y="2852936"/>
            <a:ext cx="3840163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3410" y="724150"/>
            <a:ext cx="8697912" cy="1322436"/>
          </a:xfrm>
          <a:prstGeom prst="rect">
            <a:avLst/>
          </a:prstGeom>
        </p:spPr>
        <p:txBody>
          <a:bodyPr vert="horz" lIns="0" rIns="0" bIns="0" rtlCol="0" anchor="b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altLang="ru-RU" sz="5400" b="1" dirty="0" smtClean="0">
                <a:solidFill>
                  <a:srgbClr val="C00000"/>
                </a:solidFill>
              </a:rPr>
              <a:t>Навчальні досягнення учнів за </a:t>
            </a:r>
            <a:r>
              <a:rPr lang="uk-UA" altLang="ru-RU" sz="5400" b="1" dirty="0" err="1" smtClean="0">
                <a:solidFill>
                  <a:srgbClr val="C00000"/>
                </a:solidFill>
              </a:rPr>
              <a:t>компетентнісним</a:t>
            </a:r>
            <a:r>
              <a:rPr lang="uk-UA" altLang="ru-RU" sz="5400" b="1" dirty="0" smtClean="0">
                <a:solidFill>
                  <a:srgbClr val="C00000"/>
                </a:solidFill>
              </a:rPr>
              <a:t> підходом</a:t>
            </a:r>
            <a:endParaRPr lang="ru-RU" altLang="ru-RU" sz="5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1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620688"/>
            <a:ext cx="8697912" cy="1584127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altLang="ru-RU" sz="5400" b="1" dirty="0" smtClean="0">
                <a:solidFill>
                  <a:srgbClr val="C00000"/>
                </a:solidFill>
              </a:rPr>
              <a:t>Навчальні досягнення учнів за </a:t>
            </a:r>
            <a:r>
              <a:rPr lang="uk-UA" altLang="ru-RU" sz="5400" b="1" dirty="0" err="1" smtClean="0">
                <a:solidFill>
                  <a:srgbClr val="C00000"/>
                </a:solidFill>
              </a:rPr>
              <a:t>компетентнісним</a:t>
            </a:r>
            <a:r>
              <a:rPr lang="uk-UA" altLang="ru-RU" sz="5400" b="1" dirty="0" smtClean="0">
                <a:solidFill>
                  <a:srgbClr val="C00000"/>
                </a:solidFill>
              </a:rPr>
              <a:t> підходом</a:t>
            </a:r>
            <a:endParaRPr lang="ru-RU" altLang="ru-RU" sz="5400" b="1" dirty="0" smtClean="0">
              <a:solidFill>
                <a:srgbClr val="C0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284984"/>
            <a:ext cx="4402138" cy="1139825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Діяльність -</a:t>
            </a:r>
            <a:endParaRPr lang="ru-RU" alt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644008" y="2348880"/>
            <a:ext cx="3571875" cy="362902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uk-UA" altLang="ru-RU" sz="4000" b="1" dirty="0" smtClean="0"/>
              <a:t>Я знаю, як це зробити… </a:t>
            </a:r>
            <a:endParaRPr lang="en-US" altLang="ru-RU" sz="4000" b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uk-UA" altLang="ru-RU" sz="4000" b="1" dirty="0" smtClean="0"/>
              <a:t>я вмію… </a:t>
            </a:r>
            <a:endParaRPr lang="en-US" altLang="ru-RU" sz="4000" b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uk-UA" altLang="ru-RU" sz="4000" b="1" dirty="0" smtClean="0"/>
              <a:t>я можу…</a:t>
            </a:r>
            <a:endParaRPr lang="en-US" altLang="ru-RU" sz="4000" b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uk-UA" altLang="ru-RU" sz="4000" b="1" dirty="0" smtClean="0"/>
              <a:t> я роблю…</a:t>
            </a:r>
            <a:endParaRPr lang="ru-RU" altLang="ru-RU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36813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219947" y="1880777"/>
            <a:ext cx="3538537" cy="87689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Творчість -</a:t>
            </a:r>
            <a:r>
              <a:rPr lang="uk-UA" alt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alt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5004048" y="2780928"/>
            <a:ext cx="3970337" cy="3700463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uk-UA" altLang="ru-RU" sz="4000" b="1" dirty="0" smtClean="0"/>
              <a:t>Я створюю, </a:t>
            </a:r>
            <a:endParaRPr lang="en-US" altLang="ru-RU" sz="4000" b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uk-UA" altLang="ru-RU" sz="4000" b="1" dirty="0" smtClean="0"/>
              <a:t>я придумую… </a:t>
            </a:r>
            <a:endParaRPr lang="en-US" altLang="ru-RU" sz="4000" b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uk-UA" altLang="ru-RU" sz="4000" b="1" dirty="0" smtClean="0"/>
              <a:t>я змінюю… </a:t>
            </a:r>
            <a:endParaRPr lang="en-US" altLang="ru-RU" sz="4000" b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uk-UA" altLang="ru-RU" sz="4000" b="1" dirty="0" smtClean="0"/>
              <a:t>я знаходжу… </a:t>
            </a:r>
            <a:endParaRPr lang="en-US" altLang="ru-RU" sz="4000" b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uk-UA" altLang="ru-RU" sz="4000" b="1" dirty="0" smtClean="0"/>
              <a:t>я доповнюю…</a:t>
            </a:r>
            <a:endParaRPr lang="ru-RU" altLang="ru-RU" sz="4000" b="1" dirty="0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01" y="2636912"/>
            <a:ext cx="45339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63701" y="393110"/>
            <a:ext cx="8697912" cy="1584127"/>
          </a:xfrm>
          <a:prstGeom prst="rect">
            <a:avLst/>
          </a:prstGeom>
        </p:spPr>
        <p:txBody>
          <a:bodyPr vert="horz" lIns="0" rIns="0" bIns="0" rtlCol="0" anchor="b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altLang="ru-RU" sz="5400" b="1" dirty="0" smtClean="0">
                <a:solidFill>
                  <a:srgbClr val="C00000"/>
                </a:solidFill>
              </a:rPr>
              <a:t>Навчальні досягнення учнів за </a:t>
            </a:r>
            <a:r>
              <a:rPr lang="uk-UA" altLang="ru-RU" sz="5400" b="1" dirty="0" err="1" smtClean="0">
                <a:solidFill>
                  <a:srgbClr val="C00000"/>
                </a:solidFill>
              </a:rPr>
              <a:t>компетентнісним</a:t>
            </a:r>
            <a:r>
              <a:rPr lang="uk-UA" altLang="ru-RU" sz="5400" b="1" dirty="0" smtClean="0">
                <a:solidFill>
                  <a:srgbClr val="C00000"/>
                </a:solidFill>
              </a:rPr>
              <a:t> підходом</a:t>
            </a:r>
            <a:endParaRPr lang="ru-RU" altLang="ru-RU" sz="5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947871" y="953153"/>
            <a:ext cx="38989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Ставлення -</a:t>
            </a:r>
            <a:r>
              <a:rPr lang="uk-UA" alt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alt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5122863" y="2060848"/>
            <a:ext cx="3754437" cy="453072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uk-UA" altLang="ru-RU" sz="3600" b="1" dirty="0" smtClean="0"/>
              <a:t>Я прагну до… </a:t>
            </a:r>
            <a:endParaRPr lang="en-US" altLang="ru-RU" sz="3600" b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uk-UA" altLang="ru-RU" sz="3600" b="1" dirty="0" smtClean="0"/>
              <a:t>я хочу досягти… </a:t>
            </a:r>
            <a:endParaRPr lang="en-US" altLang="ru-RU" sz="3600" b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uk-UA" altLang="ru-RU" sz="3600" b="1" dirty="0" smtClean="0"/>
              <a:t>я ціную… </a:t>
            </a:r>
            <a:endParaRPr lang="en-US" altLang="ru-RU" sz="3600" b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uk-UA" altLang="ru-RU" sz="3600" b="1" dirty="0" smtClean="0"/>
              <a:t>я схвалюю… </a:t>
            </a:r>
            <a:endParaRPr lang="en-US" altLang="ru-RU" sz="3600" b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uk-UA" altLang="ru-RU" sz="3600" b="1" dirty="0" smtClean="0"/>
              <a:t>я заперечую… </a:t>
            </a:r>
            <a:endParaRPr lang="en-US" altLang="ru-RU" sz="3600" b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uk-UA" altLang="ru-RU" sz="3600" b="1" dirty="0" smtClean="0"/>
              <a:t>я думаю інакше…</a:t>
            </a:r>
            <a:endParaRPr lang="ru-RU" altLang="ru-RU" sz="3600" b="1" dirty="0" smtClean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76475"/>
            <a:ext cx="4725988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9388" y="2502"/>
            <a:ext cx="8697912" cy="1584127"/>
          </a:xfrm>
          <a:prstGeom prst="rect">
            <a:avLst/>
          </a:prstGeom>
        </p:spPr>
        <p:txBody>
          <a:bodyPr vert="horz" lIns="0" rIns="0" bIns="0" rtlCol="0" anchor="b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altLang="ru-RU" sz="5400" b="1" smtClean="0">
                <a:solidFill>
                  <a:srgbClr val="C00000"/>
                </a:solidFill>
              </a:rPr>
              <a:t>Навчальні досягнення учнів за компетентнісним підходом</a:t>
            </a:r>
            <a:endParaRPr lang="ru-RU" altLang="ru-RU" sz="5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31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D:\My Pictures\фоны\f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2874"/>
            <a:ext cx="3626495" cy="299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244" name="Picture 5" descr="C:\Documents and Settings\uzer\Мои документы\Мои рисунки\0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60848"/>
            <a:ext cx="2500312" cy="372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987824" y="3140968"/>
            <a:ext cx="5745236" cy="317930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8064A2">
                  <a:lumMod val="75000"/>
                </a:srgbClr>
              </a:solidFill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824" y="3479413"/>
            <a:ext cx="56023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otype Corsiva" pitchFamily="66" charset="0"/>
              </a:rPr>
              <a:t>Завтра не настає. Воно вже настало. І диктує нам перспективи молоде покоління, підростаюче сьогодні в школі. Це вони хочуть нового, інноваційного. Вони вже вимагають, а ми не повинні відставати, повинні випередити час, щоб бути Вчителями ...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9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96752"/>
            <a:ext cx="84249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uk-UA" sz="2400" dirty="0"/>
              <a:t>      </a:t>
            </a:r>
            <a:r>
              <a:rPr lang="en-US" sz="2400" b="1" dirty="0">
                <a:solidFill>
                  <a:srgbClr val="C00000"/>
                </a:solidFill>
              </a:rPr>
              <a:t>C</a:t>
            </a:r>
            <a:r>
              <a:rPr lang="uk-UA" sz="2400" b="1" dirty="0" err="1">
                <a:solidFill>
                  <a:srgbClr val="C00000"/>
                </a:solidFill>
              </a:rPr>
              <a:t>учасний</a:t>
            </a:r>
            <a:r>
              <a:rPr lang="uk-UA" sz="2400" b="1" dirty="0">
                <a:solidFill>
                  <a:srgbClr val="C00000"/>
                </a:solidFill>
              </a:rPr>
              <a:t> урок, </a:t>
            </a:r>
            <a:r>
              <a:rPr lang="uk-UA" sz="2400" b="1" dirty="0"/>
              <a:t>зорієнтований на реалізацію </a:t>
            </a:r>
            <a:r>
              <a:rPr lang="uk-UA" sz="2400" b="1" dirty="0" err="1"/>
              <a:t>компетентнісного</a:t>
            </a:r>
            <a:r>
              <a:rPr lang="uk-UA" sz="2400" b="1" dirty="0"/>
              <a:t> підходу в навчанні, має вирішувати ряд завдань: </a:t>
            </a:r>
            <a:endParaRPr lang="uk-UA" sz="2400" b="1" dirty="0" smtClean="0"/>
          </a:p>
          <a:p>
            <a:pPr algn="just">
              <a:buNone/>
            </a:pPr>
            <a:endParaRPr lang="uk-UA" sz="2400" b="1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1" dirty="0" smtClean="0"/>
              <a:t>підвищення </a:t>
            </a:r>
            <a:r>
              <a:rPr lang="uk-UA" sz="2400" b="1" dirty="0"/>
              <a:t>рівня мотивації дітей; </a:t>
            </a:r>
            <a:endParaRPr lang="uk-UA" sz="2400" b="1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1" dirty="0" smtClean="0"/>
              <a:t>використання </a:t>
            </a:r>
            <a:r>
              <a:rPr lang="uk-UA" sz="2400" b="1" dirty="0"/>
              <a:t>набутого учнями суб’єктивного досвіду; </a:t>
            </a:r>
            <a:endParaRPr lang="uk-UA" sz="2400" b="1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1" dirty="0" smtClean="0"/>
              <a:t>ефективне </a:t>
            </a:r>
            <a:r>
              <a:rPr lang="uk-UA" sz="2400" b="1" dirty="0"/>
              <a:t>та творче застосування набутих знань та досвіду на практиці; </a:t>
            </a:r>
            <a:endParaRPr lang="uk-UA" sz="2400" b="1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1" dirty="0" smtClean="0"/>
              <a:t>формування </a:t>
            </a:r>
            <a:r>
              <a:rPr lang="uk-UA" sz="2400" b="1" dirty="0"/>
              <a:t>навичок отримувати, осмислювати та використовувати інформацію з різних джерел.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444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1"/>
          <p:cNvSpPr>
            <a:spLocks noChangeArrowheads="1"/>
          </p:cNvSpPr>
          <p:nvPr/>
        </p:nvSpPr>
        <p:spPr bwMode="auto">
          <a:xfrm>
            <a:off x="250825" y="692150"/>
            <a:ext cx="8569325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Компететнісно  </a:t>
            </a:r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орієнтована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навчальна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педагога </a:t>
            </a:r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передбачає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інтерактивних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технологій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ІКТ;  </a:t>
            </a:r>
          </a:p>
          <a:p>
            <a:pPr>
              <a:buFontTx/>
              <a:buChar char="-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проведення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нестандартних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уроків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 </a:t>
            </a:r>
          </a:p>
          <a:p>
            <a:pPr>
              <a:buFontTx/>
              <a:buChar char="-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організацію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дослідної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  </a:t>
            </a:r>
          </a:p>
          <a:p>
            <a:pPr>
              <a:buFontTx/>
              <a:buChar char="-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стимулювання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самоосвітньої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 </a:t>
            </a:r>
          </a:p>
          <a:p>
            <a:pPr>
              <a:buFontTx/>
              <a:buChar char="-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відстеження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динаміки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  </a:t>
            </a:r>
          </a:p>
          <a:p>
            <a:pPr>
              <a:buFontTx/>
              <a:buChar char="-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пропаганду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досягнень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науки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 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підбір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вимагають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додаткових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         </a:t>
            </a:r>
          </a:p>
        </p:txBody>
      </p:sp>
    </p:spTree>
    <p:extLst>
      <p:ext uri="{BB962C8B-B14F-4D97-AF65-F5344CB8AC3E}">
        <p14:creationId xmlns:p14="http://schemas.microsoft.com/office/powerpoint/2010/main" val="193091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250825" y="692150"/>
            <a:ext cx="8569325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Компететнісно  </a:t>
            </a:r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орієнтована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навчальна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педагога </a:t>
            </a:r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передбачає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проведення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консультацій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пошуку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необхідної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  </a:t>
            </a:r>
          </a:p>
          <a:p>
            <a:pPr>
              <a:buFontTx/>
              <a:buChar char="-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прийомам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складання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плану, 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вмінню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виділяти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головне;  </a:t>
            </a:r>
          </a:p>
          <a:p>
            <a:pPr>
              <a:buFontTx/>
              <a:buChar char="-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методу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проектів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  </a:t>
            </a:r>
          </a:p>
          <a:p>
            <a:pPr>
              <a:buFontTx/>
              <a:buChar char="-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стимулювання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висловлювання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власних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думок;  </a:t>
            </a:r>
          </a:p>
          <a:p>
            <a:pPr>
              <a:buFontTx/>
              <a:buChar char="-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діалогічних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методів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 </a:t>
            </a:r>
          </a:p>
          <a:p>
            <a:pPr>
              <a:buFontTx/>
              <a:buChar char="-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розробку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різного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  </a:t>
            </a:r>
          </a:p>
          <a:p>
            <a:pPr>
              <a:buFontTx/>
              <a:buChar char="-"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проблемних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ситуацій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                                                                           -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впровадження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методів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самооцінки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взаємоперевірки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226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2984"/>
            <a:ext cx="82296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 здоров’язберігаючої компетентності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6"/>
            <a:ext cx="4900618" cy="4181484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Метою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сучасної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свідомого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ставлення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власного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здоров’я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оволодіння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основами здорового способу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життєвими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навичками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безпечної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здорової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поведінки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D:\hlam\g\школа\фотографії школа\IMG_0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0940" y="3861048"/>
            <a:ext cx="3853060" cy="27089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Легкий дым</Template>
  <TotalTime>1648</TotalTime>
  <Words>962</Words>
  <Application>Microsoft Office PowerPoint</Application>
  <PresentationFormat>Экран (4:3)</PresentationFormat>
  <Paragraphs>172</Paragraphs>
  <Slides>56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7" baseType="lpstr">
      <vt:lpstr>Arial</vt:lpstr>
      <vt:lpstr>Bodoni MT Black</vt:lpstr>
      <vt:lpstr>Book Antiqua</vt:lpstr>
      <vt:lpstr>Calibri</vt:lpstr>
      <vt:lpstr>Constantia</vt:lpstr>
      <vt:lpstr>Google Sans</vt:lpstr>
      <vt:lpstr>Monotype Corsiva</vt:lpstr>
      <vt:lpstr>Times New Roman</vt:lpstr>
      <vt:lpstr>Wingdings</vt:lpstr>
      <vt:lpstr>Wingdings 2</vt:lpstr>
      <vt:lpstr>Поток</vt:lpstr>
      <vt:lpstr>Презентация PowerPoint</vt:lpstr>
      <vt:lpstr> «Болюча» проблема сучасної школи – неміцні та недієві знання </vt:lpstr>
      <vt:lpstr>     Пріоритетними  якостями випускника  на сьогоднішній день є  компетентність, комунікабельність, психологічна стійкість. Освічена людина в сучасному суспільстві не тільки і не скільки людина, що володіє знаннями, а  яка вміє цілеспрямовано здобувати  знання і при  потребі  застосовувати їх  у будь-якій ситуації.    Тому одним із перспективних напрямів реформування освіти  є впровадження компетентнісно спрямованого підходу.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Формування здоров’язберігаючої компетентності</vt:lpstr>
      <vt:lpstr>Здоров’язберігаюча компетентність</vt:lpstr>
      <vt:lpstr>Готуючись до уроку:</vt:lpstr>
      <vt:lpstr>Презентация PowerPoint</vt:lpstr>
      <vt:lpstr>Презентация PowerPoint</vt:lpstr>
      <vt:lpstr>Інноваційний метод  «Шість капелюхів мислення Едварда де Боно» </vt:lpstr>
      <vt:lpstr>Презентация PowerPoint</vt:lpstr>
      <vt:lpstr>Урок з основ здоров'я в 6 класі  Психоактивні речовини і здоров’я. Позитивні й негативні впливи однолітків. Протидія тиску і маніпуляціям</vt:lpstr>
      <vt:lpstr>Урок з основ здоров'я в 6 класі  Психоактивні речовини і здоров’я. Позитивні й негативні впливи однолітків. Протидія тиску і маніпуляціям</vt:lpstr>
      <vt:lpstr>Урок з основ здоров'я в 6 класі  Психоактивні речовини і здоров’я. Позитивні й негативні впливи однолітків. Протидія тиску і маніпуляціям</vt:lpstr>
      <vt:lpstr>Урок з основ здоров'я в 6 класі  Психоактивні речовини і здоров’я. Позитивні й негативні впливи однолітків. Протидія тиску і маніпуляціям</vt:lpstr>
      <vt:lpstr>Презентация PowerPoint</vt:lpstr>
      <vt:lpstr>Презентация PowerPoint</vt:lpstr>
      <vt:lpstr>Проектні технології</vt:lpstr>
      <vt:lpstr>Проєктна робота: «Друге життя речей»</vt:lpstr>
      <vt:lpstr>Захист проектних робіт</vt:lpstr>
      <vt:lpstr>Інтелект – карти з основ здоров'я</vt:lpstr>
      <vt:lpstr>Презентация PowerPoint</vt:lpstr>
      <vt:lpstr>Презентация PowerPoint</vt:lpstr>
      <vt:lpstr>Презентация PowerPoint</vt:lpstr>
      <vt:lpstr> Тренінгові технології</vt:lpstr>
      <vt:lpstr>Урок – тренінг у 8 класі  Небезпека інфікування ВІЛ, інфекціями, що передаються статевим шляхом</vt:lpstr>
      <vt:lpstr>Урок – тренінг у 9 класі  «Біологічні ритми і здоров’я»</vt:lpstr>
      <vt:lpstr>Урок – тренінг у 6 класі  «Гігієна ротової порожнини»</vt:lpstr>
      <vt:lpstr>Презентация PowerPoint</vt:lpstr>
      <vt:lpstr>Мозковий штурм </vt:lpstr>
      <vt:lpstr>Асоціативний кущ</vt:lpstr>
      <vt:lpstr>Вправа “Очікування”</vt:lpstr>
      <vt:lpstr> </vt:lpstr>
      <vt:lpstr>Презентация PowerPoint</vt:lpstr>
      <vt:lpstr>Робота в групах</vt:lpstr>
      <vt:lpstr>ІГРОВІ ТЕХНОЛОГІЇ НАВЧАННЯ</vt:lpstr>
      <vt:lpstr>Дидактичні ігри Гра «Клоуз - тест" </vt:lpstr>
      <vt:lpstr>Презентация PowerPoint</vt:lpstr>
      <vt:lpstr>Презентация PowerPoint</vt:lpstr>
      <vt:lpstr>                   Пантоміма «Цифри» </vt:lpstr>
      <vt:lpstr>Сюжетно – рольові ігри</vt:lpstr>
      <vt:lpstr>Комп'ютерні технології </vt:lpstr>
      <vt:lpstr>Використання комп'ютерних технологій під час дистанційного навчання</vt:lpstr>
      <vt:lpstr>Формування практичних вмінь і навичок</vt:lpstr>
      <vt:lpstr>Презентация PowerPoint</vt:lpstr>
      <vt:lpstr>Інтегрований урок з основ здоров'я, української літератури і мистецтва  « Духовний розвиток особистості. Життєві цінності і здоров'я»</vt:lpstr>
      <vt:lpstr>Інтегрований урок з основ здоров'я, української літератури і мистецтва  « Духовний розвиток особистості. Життєві цінності і здоров'я»</vt:lpstr>
      <vt:lpstr>Знання -</vt:lpstr>
      <vt:lpstr>Навчальні досягнення учнів за компетентнісним підходом</vt:lpstr>
      <vt:lpstr>Творчість - </vt:lpstr>
      <vt:lpstr>Ставлення - 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Творча лабораторія</dc:title>
  <dc:creator>ком</dc:creator>
  <cp:lastModifiedBy>admin</cp:lastModifiedBy>
  <cp:revision>119</cp:revision>
  <dcterms:created xsi:type="dcterms:W3CDTF">2020-11-07T13:04:53Z</dcterms:created>
  <dcterms:modified xsi:type="dcterms:W3CDTF">2023-04-21T09:15:01Z</dcterms:modified>
</cp:coreProperties>
</file>