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738" r:id="rId2"/>
    <p:sldId id="1829" r:id="rId3"/>
    <p:sldId id="1769" r:id="rId4"/>
    <p:sldId id="1844" r:id="rId5"/>
    <p:sldId id="1846" r:id="rId6"/>
    <p:sldId id="1847" r:id="rId7"/>
    <p:sldId id="1848" r:id="rId8"/>
    <p:sldId id="1849" r:id="rId9"/>
    <p:sldId id="1850" r:id="rId10"/>
    <p:sldId id="1845" r:id="rId11"/>
    <p:sldId id="1823" r:id="rId12"/>
    <p:sldId id="1007" r:id="rId13"/>
    <p:sldId id="183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2" clrIdx="0">
    <p:extLst>
      <p:ext uri="{19B8F6BF-5375-455C-9EA6-DF929625EA0E}">
        <p15:presenceInfo xmlns:p15="http://schemas.microsoft.com/office/powerpoint/2012/main" userId="Юлия Цупа" providerId="None"/>
      </p:ext>
    </p:extLst>
  </p:cmAuthor>
  <p:cmAuthor id="2" name="Василь Цупа" initials="ВЦ" lastIdx="1" clrIdx="1">
    <p:extLst>
      <p:ext uri="{19B8F6BF-5375-455C-9EA6-DF929625EA0E}">
        <p15:presenceInfo xmlns:p15="http://schemas.microsoft.com/office/powerpoint/2012/main" userId="c59f40493c0fa59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059D"/>
    <a:srgbClr val="D65ACA"/>
    <a:srgbClr val="F3CDEF"/>
    <a:srgbClr val="00B050"/>
    <a:srgbClr val="035110"/>
    <a:srgbClr val="D3514F"/>
    <a:srgbClr val="FF4747"/>
    <a:srgbClr val="F17D66"/>
    <a:srgbClr val="2F3242"/>
    <a:srgbClr val="9219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26D62-0A69-489C-AD8A-DBBB454FE69F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619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41F5A-B942-463D-BFFB-A6C0BF2A95D9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796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F5CA3-AACC-4614-BF69-00E689DA5E5C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00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57AFC-C01B-4F35-8E90-7CDC7BDC9F41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83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57DF8-A1C4-4191-9BCE-6255C9741248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66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EB527B-8C9A-436C-98CD-9931061FA41E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809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CE2E25-D864-431C-9803-DC1DF816B3B2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860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41627C-B8CA-44C8-AA80-F38F7E2DC942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10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78820F-613B-4084-A210-F6071CA8AA12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304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F3D5AF-C886-45A1-B5DC-5A526CB61C15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377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3D2A21-8E22-4A57-9D96-C14531AB525D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979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BF2D6-4F70-474E-8189-F1C29A9FD449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94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>
          <a:xfrm>
            <a:off x="1260389" y="1660783"/>
            <a:ext cx="1581665" cy="37396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2185A-496F-4C70-9D8D-D70AC743BCEE}" type="datetime1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13.11.2022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3957" y="119911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Сьогодні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1854" y="2660821"/>
            <a:ext cx="1581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Урок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№</a:t>
            </a:r>
            <a:r>
              <a:rPr lang="uk-UA" sz="4800" b="1" dirty="0" smtClean="0">
                <a:solidFill>
                  <a:prstClr val="white"/>
                </a:solidFill>
                <a:latin typeface="Monotype Corsiva" panose="03010101010201010101" pitchFamily="66" charset="0"/>
              </a:rPr>
              <a:t> 17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2054" y="4084354"/>
            <a:ext cx="90988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2F3242"/>
                </a:solidFill>
              </a:rPr>
              <a:t>Я велосипедист.</a:t>
            </a:r>
          </a:p>
          <a:p>
            <a:pPr algn="ctr"/>
            <a:r>
              <a:rPr lang="ru-RU" sz="4000" b="1" dirty="0" smtClean="0">
                <a:solidFill>
                  <a:srgbClr val="2F3242"/>
                </a:solidFill>
              </a:rPr>
              <a:t>ДТП </a:t>
            </a:r>
            <a:r>
              <a:rPr lang="ru-RU" sz="4000" b="1" dirty="0">
                <a:solidFill>
                  <a:srgbClr val="2F3242"/>
                </a:solidFill>
              </a:rPr>
              <a:t>та </a:t>
            </a:r>
            <a:r>
              <a:rPr lang="ru-RU" sz="4000" b="1" dirty="0" err="1">
                <a:solidFill>
                  <a:srgbClr val="2F3242"/>
                </a:solidFill>
              </a:rPr>
              <a:t>надання</a:t>
            </a:r>
            <a:r>
              <a:rPr lang="ru-RU" sz="4000" b="1" dirty="0">
                <a:solidFill>
                  <a:srgbClr val="2F3242"/>
                </a:solidFill>
              </a:rPr>
              <a:t> </a:t>
            </a:r>
            <a:r>
              <a:rPr lang="ru-RU" sz="4000" b="1" dirty="0" err="1">
                <a:solidFill>
                  <a:srgbClr val="2F3242"/>
                </a:solidFill>
              </a:rPr>
              <a:t>першої</a:t>
            </a:r>
            <a:r>
              <a:rPr lang="ru-RU" sz="4000" b="1" dirty="0">
                <a:solidFill>
                  <a:srgbClr val="2F3242"/>
                </a:solidFill>
              </a:rPr>
              <a:t> </a:t>
            </a:r>
            <a:r>
              <a:rPr lang="ru-RU" sz="4000" b="1" dirty="0" err="1">
                <a:solidFill>
                  <a:srgbClr val="2F3242"/>
                </a:solidFill>
              </a:rPr>
              <a:t>долікарської</a:t>
            </a:r>
            <a:r>
              <a:rPr lang="ru-RU" sz="4000" b="1" dirty="0">
                <a:solidFill>
                  <a:srgbClr val="2F3242"/>
                </a:solidFill>
              </a:rPr>
              <a:t> </a:t>
            </a:r>
            <a:r>
              <a:rPr lang="ru-RU" sz="4000" b="1" dirty="0" err="1">
                <a:solidFill>
                  <a:srgbClr val="2F3242"/>
                </a:solidFill>
              </a:rPr>
              <a:t>допомоги</a:t>
            </a:r>
            <a:r>
              <a:rPr lang="ru-RU" sz="4000" b="1" dirty="0">
                <a:solidFill>
                  <a:srgbClr val="2F3242"/>
                </a:solidFill>
              </a:rPr>
              <a:t> в </a:t>
            </a:r>
            <a:r>
              <a:rPr lang="ru-RU" sz="4000" b="1" dirty="0" err="1">
                <a:solidFill>
                  <a:srgbClr val="2F3242"/>
                </a:solidFill>
              </a:rPr>
              <a:t>разі</a:t>
            </a:r>
            <a:r>
              <a:rPr lang="ru-RU" sz="4000" b="1" dirty="0">
                <a:solidFill>
                  <a:srgbClr val="2F3242"/>
                </a:solidFill>
              </a:rPr>
              <a:t> травматизму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895" y="219101"/>
            <a:ext cx="3778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Здоров'я, безпека та добробут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dirty="0">
                <a:solidFill>
                  <a:prstClr val="white"/>
                </a:solidFill>
                <a:latin typeface="Calibri" panose="020F0502020204030204"/>
              </a:rPr>
              <a:t>5 клас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65" y="119032"/>
            <a:ext cx="4998723" cy="411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4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13.11.2022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Запам'ятай!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7AD322-B33C-407A-878D-BCD8F27E8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946" y="1591056"/>
            <a:ext cx="2191350" cy="4959626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D4EF735-0A72-41DF-9EC4-188D7C661255}"/>
              </a:ext>
            </a:extLst>
          </p:cNvPr>
          <p:cNvSpPr/>
          <p:nvPr/>
        </p:nvSpPr>
        <p:spPr>
          <a:xfrm>
            <a:off x="1124712" y="1231525"/>
            <a:ext cx="8680234" cy="5498459"/>
          </a:xfrm>
          <a:prstGeom prst="roundRect">
            <a:avLst/>
          </a:prstGeom>
          <a:solidFill>
            <a:srgbClr val="F17D6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600" b="1" dirty="0">
                <a:solidFill>
                  <a:schemeClr val="bg1"/>
                </a:solidFill>
              </a:rPr>
              <a:t>    </a:t>
            </a:r>
            <a:r>
              <a:rPr lang="ru-RU" sz="2600" b="1" dirty="0">
                <a:solidFill>
                  <a:srgbClr val="FFFF00"/>
                </a:solidFill>
              </a:rPr>
              <a:t> 1. </a:t>
            </a:r>
            <a:r>
              <a:rPr lang="ru-RU" sz="2600" b="1" dirty="0">
                <a:solidFill>
                  <a:schemeClr val="bg1"/>
                </a:solidFill>
              </a:rPr>
              <a:t>Якщо велосипедист упав, не </a:t>
            </a:r>
            <a:r>
              <a:rPr lang="ru-RU" sz="2600" b="1" dirty="0" err="1">
                <a:solidFill>
                  <a:schemeClr val="bg1"/>
                </a:solidFill>
              </a:rPr>
              <a:t>поспішай</a:t>
            </a:r>
            <a:r>
              <a:rPr lang="ru-RU" sz="2600" b="1" dirty="0">
                <a:solidFill>
                  <a:schemeClr val="bg1"/>
                </a:solidFill>
              </a:rPr>
              <a:t> </a:t>
            </a:r>
            <a:r>
              <a:rPr lang="ru-RU" sz="2600" b="1" dirty="0" err="1">
                <a:solidFill>
                  <a:schemeClr val="bg1"/>
                </a:solidFill>
              </a:rPr>
              <a:t>піднімати</a:t>
            </a:r>
            <a:r>
              <a:rPr lang="ru-RU" sz="2600" b="1" dirty="0">
                <a:solidFill>
                  <a:schemeClr val="bg1"/>
                </a:solidFill>
              </a:rPr>
              <a:t> </a:t>
            </a:r>
            <a:r>
              <a:rPr lang="ru-RU" sz="2600" b="1" dirty="0" err="1">
                <a:solidFill>
                  <a:schemeClr val="bg1"/>
                </a:solidFill>
              </a:rPr>
              <a:t>його</a:t>
            </a:r>
            <a:r>
              <a:rPr lang="ru-RU" sz="2600" b="1" dirty="0">
                <a:solidFill>
                  <a:schemeClr val="bg1"/>
                </a:solidFill>
              </a:rPr>
              <a:t>. </a:t>
            </a:r>
            <a:r>
              <a:rPr lang="ru-RU" sz="2600" b="1" dirty="0" err="1">
                <a:solidFill>
                  <a:schemeClr val="bg1"/>
                </a:solidFill>
              </a:rPr>
              <a:t>Спершу</a:t>
            </a:r>
            <a:r>
              <a:rPr lang="ru-RU" sz="2600" b="1" dirty="0">
                <a:solidFill>
                  <a:schemeClr val="bg1"/>
                </a:solidFill>
              </a:rPr>
              <a:t> </a:t>
            </a:r>
            <a:r>
              <a:rPr lang="ru-RU" sz="2600" b="1" dirty="0" err="1">
                <a:solidFill>
                  <a:schemeClr val="bg1"/>
                </a:solidFill>
              </a:rPr>
              <a:t>переконайся</a:t>
            </a:r>
            <a:r>
              <a:rPr lang="ru-RU" sz="2600" b="1" dirty="0">
                <a:solidFill>
                  <a:schemeClr val="bg1"/>
                </a:solidFill>
              </a:rPr>
              <a:t>, </a:t>
            </a:r>
            <a:r>
              <a:rPr lang="ru-RU" sz="2600" b="1" dirty="0" err="1">
                <a:solidFill>
                  <a:schemeClr val="bg1"/>
                </a:solidFill>
              </a:rPr>
              <a:t>що</a:t>
            </a:r>
            <a:r>
              <a:rPr lang="ru-RU" sz="2600" b="1" dirty="0">
                <a:solidFill>
                  <a:schemeClr val="bg1"/>
                </a:solidFill>
              </a:rPr>
              <a:t> у </a:t>
            </a:r>
            <a:r>
              <a:rPr lang="ru-RU" sz="2600" b="1" dirty="0" err="1">
                <a:solidFill>
                  <a:schemeClr val="bg1"/>
                </a:solidFill>
              </a:rPr>
              <a:t>постраждалого</a:t>
            </a:r>
            <a:r>
              <a:rPr lang="ru-RU" sz="2600" b="1" dirty="0">
                <a:solidFill>
                  <a:schemeClr val="bg1"/>
                </a:solidFill>
              </a:rPr>
              <a:t> </a:t>
            </a:r>
            <a:r>
              <a:rPr lang="ru-RU" sz="2600" b="1" dirty="0" err="1">
                <a:solidFill>
                  <a:schemeClr val="bg1"/>
                </a:solidFill>
              </a:rPr>
              <a:t>немає</a:t>
            </a:r>
            <a:r>
              <a:rPr lang="ru-RU" sz="2600" b="1" dirty="0">
                <a:solidFill>
                  <a:schemeClr val="bg1"/>
                </a:solidFill>
              </a:rPr>
              <a:t> ран чи </a:t>
            </a:r>
            <a:r>
              <a:rPr lang="ru-RU" sz="2600" b="1" dirty="0" err="1">
                <a:solidFill>
                  <a:schemeClr val="bg1"/>
                </a:solidFill>
              </a:rPr>
              <a:t>кровотечі</a:t>
            </a:r>
            <a:r>
              <a:rPr lang="ru-RU" sz="2600" b="1" dirty="0">
                <a:solidFill>
                  <a:schemeClr val="bg1"/>
                </a:solidFill>
              </a:rPr>
              <a:t>, </a:t>
            </a:r>
            <a:r>
              <a:rPr lang="ru-RU" sz="2600" b="1" dirty="0" err="1">
                <a:solidFill>
                  <a:schemeClr val="bg1"/>
                </a:solidFill>
              </a:rPr>
              <a:t>що</a:t>
            </a:r>
            <a:r>
              <a:rPr lang="ru-RU" sz="2600" b="1" dirty="0">
                <a:solidFill>
                  <a:schemeClr val="bg1"/>
                </a:solidFill>
              </a:rPr>
              <a:t> в </a:t>
            </a:r>
            <a:r>
              <a:rPr lang="ru-RU" sz="2600" b="1" dirty="0" err="1">
                <a:solidFill>
                  <a:schemeClr val="bg1"/>
                </a:solidFill>
              </a:rPr>
              <a:t>нього</a:t>
            </a:r>
            <a:r>
              <a:rPr lang="ru-RU" sz="2600" b="1" dirty="0">
                <a:solidFill>
                  <a:schemeClr val="bg1"/>
                </a:solidFill>
              </a:rPr>
              <a:t> не </a:t>
            </a:r>
            <a:r>
              <a:rPr lang="ru-RU" sz="2600" b="1" dirty="0" err="1">
                <a:solidFill>
                  <a:schemeClr val="bg1"/>
                </a:solidFill>
              </a:rPr>
              <a:t>паморочиться</a:t>
            </a:r>
            <a:r>
              <a:rPr lang="ru-RU" sz="2600" b="1" dirty="0">
                <a:solidFill>
                  <a:schemeClr val="bg1"/>
                </a:solidFill>
              </a:rPr>
              <a:t> голова. </a:t>
            </a:r>
            <a:r>
              <a:rPr lang="ru-RU" sz="2600" b="1" dirty="0" err="1">
                <a:solidFill>
                  <a:schemeClr val="bg1"/>
                </a:solidFill>
              </a:rPr>
              <a:t>Іноді</a:t>
            </a:r>
            <a:r>
              <a:rPr lang="ru-RU" sz="2600" b="1" dirty="0">
                <a:solidFill>
                  <a:schemeClr val="bg1"/>
                </a:solidFill>
              </a:rPr>
              <a:t> </a:t>
            </a:r>
            <a:r>
              <a:rPr lang="ru-RU" sz="2600" b="1" dirty="0" err="1">
                <a:solidFill>
                  <a:schemeClr val="bg1"/>
                </a:solidFill>
              </a:rPr>
              <a:t>під</a:t>
            </a:r>
            <a:r>
              <a:rPr lang="ru-RU" sz="2600" b="1" dirty="0">
                <a:solidFill>
                  <a:schemeClr val="bg1"/>
                </a:solidFill>
              </a:rPr>
              <a:t> час </a:t>
            </a:r>
            <a:r>
              <a:rPr lang="ru-RU" sz="2600" b="1" dirty="0" err="1">
                <a:solidFill>
                  <a:schemeClr val="bg1"/>
                </a:solidFill>
              </a:rPr>
              <a:t>падіння</a:t>
            </a:r>
            <a:r>
              <a:rPr lang="ru-RU" sz="2600" b="1" dirty="0">
                <a:solidFill>
                  <a:schemeClr val="bg1"/>
                </a:solidFill>
              </a:rPr>
              <a:t> </a:t>
            </a:r>
            <a:r>
              <a:rPr lang="ru-RU" sz="2600" b="1" dirty="0" err="1">
                <a:solidFill>
                  <a:schemeClr val="bg1"/>
                </a:solidFill>
              </a:rPr>
              <a:t>трапляються</a:t>
            </a:r>
            <a:r>
              <a:rPr lang="ru-RU" sz="2600" b="1" dirty="0">
                <a:solidFill>
                  <a:schemeClr val="bg1"/>
                </a:solidFill>
              </a:rPr>
              <a:t> переломи рук </a:t>
            </a:r>
            <a:r>
              <a:rPr lang="ru-RU" sz="2600" b="1" dirty="0" err="1">
                <a:solidFill>
                  <a:schemeClr val="bg1"/>
                </a:solidFill>
              </a:rPr>
              <a:t>або</a:t>
            </a:r>
            <a:r>
              <a:rPr lang="ru-RU" sz="2600" b="1" dirty="0">
                <a:solidFill>
                  <a:schemeClr val="bg1"/>
                </a:solidFill>
              </a:rPr>
              <a:t> </a:t>
            </a:r>
            <a:r>
              <a:rPr lang="ru-RU" sz="2600" b="1" dirty="0" err="1">
                <a:solidFill>
                  <a:schemeClr val="bg1"/>
                </a:solidFill>
              </a:rPr>
              <a:t>ніг</a:t>
            </a:r>
            <a:r>
              <a:rPr lang="ru-RU" sz="2600" b="1" dirty="0">
                <a:solidFill>
                  <a:schemeClr val="bg1"/>
                </a:solidFill>
              </a:rPr>
              <a:t> та </a:t>
            </a:r>
            <a:r>
              <a:rPr lang="ru-RU" sz="2600" b="1" dirty="0" err="1">
                <a:solidFill>
                  <a:schemeClr val="bg1"/>
                </a:solidFill>
              </a:rPr>
              <a:t>пошкодження</a:t>
            </a:r>
            <a:r>
              <a:rPr lang="ru-RU" sz="2600" b="1" dirty="0">
                <a:solidFill>
                  <a:schemeClr val="bg1"/>
                </a:solidFill>
              </a:rPr>
              <a:t> хребта. У такому </a:t>
            </a:r>
            <a:r>
              <a:rPr lang="ru-RU" sz="2600" b="1" dirty="0" err="1">
                <a:solidFill>
                  <a:schemeClr val="bg1"/>
                </a:solidFill>
              </a:rPr>
              <a:t>випадку</a:t>
            </a:r>
            <a:r>
              <a:rPr lang="ru-RU" sz="2600" b="1" dirty="0">
                <a:solidFill>
                  <a:schemeClr val="bg1"/>
                </a:solidFill>
              </a:rPr>
              <a:t> </a:t>
            </a:r>
            <a:r>
              <a:rPr lang="ru-RU" sz="2600" b="1" dirty="0" err="1">
                <a:solidFill>
                  <a:schemeClr val="bg1"/>
                </a:solidFill>
              </a:rPr>
              <a:t>рухати</a:t>
            </a:r>
            <a:r>
              <a:rPr lang="ru-RU" sz="2600" b="1" dirty="0">
                <a:solidFill>
                  <a:schemeClr val="bg1"/>
                </a:solidFill>
              </a:rPr>
              <a:t> </a:t>
            </a:r>
            <a:r>
              <a:rPr lang="ru-RU" sz="2600" b="1" dirty="0" err="1">
                <a:solidFill>
                  <a:schemeClr val="bg1"/>
                </a:solidFill>
              </a:rPr>
              <a:t>постраждалого</a:t>
            </a:r>
            <a:r>
              <a:rPr lang="ru-RU" sz="2600" b="1" dirty="0">
                <a:solidFill>
                  <a:schemeClr val="bg1"/>
                </a:solidFill>
              </a:rPr>
              <a:t> не </a:t>
            </a:r>
            <a:r>
              <a:rPr lang="ru-RU" sz="2600" b="1" dirty="0" err="1">
                <a:solidFill>
                  <a:schemeClr val="bg1"/>
                </a:solidFill>
              </a:rPr>
              <a:t>можна</a:t>
            </a:r>
            <a:r>
              <a:rPr lang="ru-RU" sz="2600" b="1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sz="2600" b="1" dirty="0">
                <a:solidFill>
                  <a:schemeClr val="bg1"/>
                </a:solidFill>
              </a:rPr>
              <a:t>     </a:t>
            </a:r>
            <a:r>
              <a:rPr lang="ru-RU" sz="2600" b="1" dirty="0">
                <a:solidFill>
                  <a:srgbClr val="FFFF00"/>
                </a:solidFill>
              </a:rPr>
              <a:t>2. </a:t>
            </a:r>
            <a:r>
              <a:rPr lang="ru-RU" sz="2600" b="1" dirty="0">
                <a:solidFill>
                  <a:schemeClr val="bg1"/>
                </a:solidFill>
              </a:rPr>
              <a:t>Якщо в </a:t>
            </a:r>
            <a:r>
              <a:rPr lang="ru-RU" sz="2600" b="1" dirty="0" err="1">
                <a:solidFill>
                  <a:schemeClr val="bg1"/>
                </a:solidFill>
              </a:rPr>
              <a:t>постраждалого</a:t>
            </a:r>
            <a:r>
              <a:rPr lang="ru-RU" sz="2600" b="1" dirty="0">
                <a:solidFill>
                  <a:schemeClr val="bg1"/>
                </a:solidFill>
              </a:rPr>
              <a:t> є </a:t>
            </a:r>
            <a:r>
              <a:rPr lang="ru-RU" sz="2600" b="1" dirty="0" err="1">
                <a:solidFill>
                  <a:schemeClr val="bg1"/>
                </a:solidFill>
              </a:rPr>
              <a:t>ознаки</a:t>
            </a:r>
            <a:r>
              <a:rPr lang="ru-RU" sz="2600" b="1" dirty="0">
                <a:solidFill>
                  <a:schemeClr val="bg1"/>
                </a:solidFill>
              </a:rPr>
              <a:t> </a:t>
            </a:r>
            <a:r>
              <a:rPr lang="ru-RU" sz="2600" b="1" dirty="0" err="1">
                <a:solidFill>
                  <a:schemeClr val="bg1"/>
                </a:solidFill>
              </a:rPr>
              <a:t>травмування</a:t>
            </a:r>
            <a:r>
              <a:rPr lang="ru-RU" sz="2600" b="1" dirty="0">
                <a:solidFill>
                  <a:schemeClr val="bg1"/>
                </a:solidFill>
              </a:rPr>
              <a:t>, </a:t>
            </a:r>
            <a:r>
              <a:rPr lang="ru-RU" sz="2600" b="1" dirty="0" err="1">
                <a:solidFill>
                  <a:schemeClr val="bg1"/>
                </a:solidFill>
              </a:rPr>
              <a:t>яким</a:t>
            </a:r>
            <a:r>
              <a:rPr lang="ru-RU" sz="2600" b="1" dirty="0">
                <a:solidFill>
                  <a:schemeClr val="bg1"/>
                </a:solidFill>
              </a:rPr>
              <a:t> </a:t>
            </a:r>
            <a:r>
              <a:rPr lang="ru-RU" sz="2600" b="1" dirty="0" err="1">
                <a:solidFill>
                  <a:schemeClr val="bg1"/>
                </a:solidFill>
              </a:rPr>
              <a:t>ти</a:t>
            </a:r>
            <a:r>
              <a:rPr lang="ru-RU" sz="2600" b="1" dirty="0">
                <a:solidFill>
                  <a:schemeClr val="bg1"/>
                </a:solidFill>
              </a:rPr>
              <a:t> не </a:t>
            </a:r>
            <a:r>
              <a:rPr lang="ru-RU" sz="2600" b="1" dirty="0" err="1">
                <a:solidFill>
                  <a:schemeClr val="bg1"/>
                </a:solidFill>
              </a:rPr>
              <a:t>можеш</a:t>
            </a:r>
            <a:r>
              <a:rPr lang="ru-RU" sz="2600" b="1" dirty="0">
                <a:solidFill>
                  <a:schemeClr val="bg1"/>
                </a:solidFill>
              </a:rPr>
              <a:t> </a:t>
            </a:r>
            <a:r>
              <a:rPr lang="ru-RU" sz="2600" b="1" dirty="0" err="1">
                <a:solidFill>
                  <a:schemeClr val="bg1"/>
                </a:solidFill>
              </a:rPr>
              <a:t>зарадити</a:t>
            </a:r>
            <a:r>
              <a:rPr lang="ru-RU" sz="2600" b="1" dirty="0">
                <a:solidFill>
                  <a:schemeClr val="bg1"/>
                </a:solidFill>
              </a:rPr>
              <a:t>, </a:t>
            </a:r>
            <a:r>
              <a:rPr lang="ru-RU" sz="2600" b="1" dirty="0" err="1">
                <a:solidFill>
                  <a:schemeClr val="bg1"/>
                </a:solidFill>
              </a:rPr>
              <a:t>звернись</a:t>
            </a:r>
            <a:r>
              <a:rPr lang="ru-RU" sz="2600" b="1" dirty="0">
                <a:solidFill>
                  <a:schemeClr val="bg1"/>
                </a:solidFill>
              </a:rPr>
              <a:t> по </a:t>
            </a:r>
            <a:r>
              <a:rPr lang="ru-RU" sz="2600" b="1" dirty="0" err="1">
                <a:solidFill>
                  <a:schemeClr val="bg1"/>
                </a:solidFill>
              </a:rPr>
              <a:t>допомогу</a:t>
            </a:r>
            <a:r>
              <a:rPr lang="ru-RU" sz="2600" b="1" dirty="0">
                <a:solidFill>
                  <a:schemeClr val="bg1"/>
                </a:solidFill>
              </a:rPr>
              <a:t> до </a:t>
            </a:r>
            <a:r>
              <a:rPr lang="ru-RU" sz="2600" b="1" dirty="0" err="1">
                <a:solidFill>
                  <a:schemeClr val="bg1"/>
                </a:solidFill>
              </a:rPr>
              <a:t>дорослих</a:t>
            </a:r>
            <a:r>
              <a:rPr lang="ru-RU" sz="2600" b="1" dirty="0">
                <a:solidFill>
                  <a:schemeClr val="bg1"/>
                </a:solidFill>
              </a:rPr>
              <a:t> </a:t>
            </a:r>
            <a:r>
              <a:rPr lang="ru-RU" sz="2600" b="1" dirty="0" err="1">
                <a:solidFill>
                  <a:schemeClr val="bg1"/>
                </a:solidFill>
              </a:rPr>
              <a:t>або</a:t>
            </a:r>
            <a:r>
              <a:rPr lang="ru-RU" sz="2600" b="1" dirty="0">
                <a:solidFill>
                  <a:schemeClr val="bg1"/>
                </a:solidFill>
              </a:rPr>
              <a:t> </a:t>
            </a:r>
            <a:r>
              <a:rPr lang="ru-RU" sz="2600" b="1" dirty="0" err="1">
                <a:solidFill>
                  <a:schemeClr val="bg1"/>
                </a:solidFill>
              </a:rPr>
              <a:t>виклич</a:t>
            </a:r>
            <a:r>
              <a:rPr lang="ru-RU" sz="2600" b="1" dirty="0">
                <a:solidFill>
                  <a:schemeClr val="bg1"/>
                </a:solidFill>
              </a:rPr>
              <a:t> «</a:t>
            </a:r>
            <a:r>
              <a:rPr lang="ru-RU" sz="2600" b="1" dirty="0" err="1">
                <a:solidFill>
                  <a:schemeClr val="bg1"/>
                </a:solidFill>
              </a:rPr>
              <a:t>Швидку</a:t>
            </a:r>
            <a:r>
              <a:rPr lang="ru-RU" sz="2600" b="1" dirty="0">
                <a:solidFill>
                  <a:schemeClr val="bg1"/>
                </a:solidFill>
              </a:rPr>
              <a:t> </a:t>
            </a:r>
            <a:r>
              <a:rPr lang="ru-RU" sz="2600" b="1" dirty="0" err="1">
                <a:solidFill>
                  <a:schemeClr val="bg1"/>
                </a:solidFill>
              </a:rPr>
              <a:t>допомогу</a:t>
            </a:r>
            <a:r>
              <a:rPr lang="ru-RU" sz="2600" b="1" dirty="0">
                <a:solidFill>
                  <a:schemeClr val="bg1"/>
                </a:solidFill>
              </a:rPr>
              <a:t>».</a:t>
            </a:r>
          </a:p>
          <a:p>
            <a:pPr algn="just"/>
            <a:r>
              <a:rPr lang="ru-RU" sz="2600" b="1" dirty="0">
                <a:solidFill>
                  <a:schemeClr val="bg1"/>
                </a:solidFill>
              </a:rPr>
              <a:t>     </a:t>
            </a:r>
            <a:r>
              <a:rPr lang="ru-RU" sz="2600" b="1" dirty="0">
                <a:solidFill>
                  <a:srgbClr val="FFFF00"/>
                </a:solidFill>
              </a:rPr>
              <a:t>3. </a:t>
            </a:r>
            <a:r>
              <a:rPr lang="ru-RU" sz="2600" b="1" dirty="0">
                <a:solidFill>
                  <a:schemeClr val="bg1"/>
                </a:solidFill>
              </a:rPr>
              <a:t>Під час </a:t>
            </a:r>
            <a:r>
              <a:rPr lang="ru-RU" sz="2600" b="1" dirty="0" err="1">
                <a:solidFill>
                  <a:schemeClr val="bg1"/>
                </a:solidFill>
              </a:rPr>
              <a:t>надання</a:t>
            </a:r>
            <a:r>
              <a:rPr lang="ru-RU" sz="2600" b="1" dirty="0">
                <a:solidFill>
                  <a:schemeClr val="bg1"/>
                </a:solidFill>
              </a:rPr>
              <a:t> </a:t>
            </a:r>
            <a:r>
              <a:rPr lang="ru-RU" sz="2600" b="1" dirty="0" err="1">
                <a:solidFill>
                  <a:schemeClr val="bg1"/>
                </a:solidFill>
              </a:rPr>
              <a:t>допомоги</a:t>
            </a:r>
            <a:r>
              <a:rPr lang="ru-RU" sz="2600" b="1" dirty="0">
                <a:solidFill>
                  <a:schemeClr val="bg1"/>
                </a:solidFill>
              </a:rPr>
              <a:t> </a:t>
            </a:r>
            <a:r>
              <a:rPr lang="ru-RU" sz="2600" b="1" dirty="0" err="1">
                <a:solidFill>
                  <a:schemeClr val="bg1"/>
                </a:solidFill>
              </a:rPr>
              <a:t>потерпілому</a:t>
            </a:r>
            <a:r>
              <a:rPr lang="ru-RU" sz="2600" b="1" dirty="0">
                <a:solidFill>
                  <a:schemeClr val="bg1"/>
                </a:solidFill>
              </a:rPr>
              <a:t> </a:t>
            </a:r>
            <a:r>
              <a:rPr lang="ru-RU" sz="2600" b="1" dirty="0" err="1">
                <a:solidFill>
                  <a:schemeClr val="bg1"/>
                </a:solidFill>
              </a:rPr>
              <a:t>розмовляй</a:t>
            </a:r>
            <a:r>
              <a:rPr lang="ru-RU" sz="2600" b="1" dirty="0">
                <a:solidFill>
                  <a:schemeClr val="bg1"/>
                </a:solidFill>
              </a:rPr>
              <a:t> </a:t>
            </a:r>
            <a:r>
              <a:rPr lang="ru-RU" sz="2600" b="1" dirty="0" err="1">
                <a:solidFill>
                  <a:schemeClr val="bg1"/>
                </a:solidFill>
              </a:rPr>
              <a:t>із</a:t>
            </a:r>
            <a:r>
              <a:rPr lang="ru-RU" sz="2600" b="1" dirty="0">
                <a:solidFill>
                  <a:schemeClr val="bg1"/>
                </a:solidFill>
              </a:rPr>
              <a:t> ним, </a:t>
            </a:r>
            <a:r>
              <a:rPr lang="ru-RU" sz="2600" b="1" dirty="0" err="1">
                <a:solidFill>
                  <a:schemeClr val="bg1"/>
                </a:solidFill>
              </a:rPr>
              <a:t>підтримуй</a:t>
            </a:r>
            <a:r>
              <a:rPr lang="ru-RU" sz="2600" b="1" dirty="0">
                <a:solidFill>
                  <a:schemeClr val="bg1"/>
                </a:solidFill>
              </a:rPr>
              <a:t> </a:t>
            </a:r>
            <a:r>
              <a:rPr lang="ru-RU" sz="2600" b="1" dirty="0" err="1">
                <a:solidFill>
                  <a:schemeClr val="bg1"/>
                </a:solidFill>
              </a:rPr>
              <a:t>його</a:t>
            </a:r>
            <a:r>
              <a:rPr lang="ru-RU" sz="2600" b="1" dirty="0">
                <a:solidFill>
                  <a:schemeClr val="bg1"/>
                </a:solidFill>
              </a:rPr>
              <a:t> до </a:t>
            </a:r>
            <a:r>
              <a:rPr lang="ru-RU" sz="2600" b="1" dirty="0" err="1">
                <a:solidFill>
                  <a:schemeClr val="bg1"/>
                </a:solidFill>
              </a:rPr>
              <a:t>приїзду</a:t>
            </a:r>
            <a:r>
              <a:rPr lang="ru-RU" sz="2600" b="1" dirty="0">
                <a:solidFill>
                  <a:schemeClr val="bg1"/>
                </a:solidFill>
              </a:rPr>
              <a:t> </a:t>
            </a:r>
            <a:r>
              <a:rPr lang="ru-RU" sz="2600" b="1" dirty="0" err="1">
                <a:solidFill>
                  <a:schemeClr val="bg1"/>
                </a:solidFill>
              </a:rPr>
              <a:t>швидкої</a:t>
            </a:r>
            <a:r>
              <a:rPr lang="ru-RU" sz="2600" b="1" dirty="0">
                <a:solidFill>
                  <a:schemeClr val="bg1"/>
                </a:solidFill>
              </a:rPr>
              <a:t> </a:t>
            </a:r>
            <a:r>
              <a:rPr lang="ru-RU" sz="2600" b="1" dirty="0" err="1">
                <a:solidFill>
                  <a:schemeClr val="bg1"/>
                </a:solidFill>
              </a:rPr>
              <a:t>допомоги</a:t>
            </a:r>
            <a:r>
              <a:rPr lang="ru-RU" sz="2600" b="1" dirty="0">
                <a:solidFill>
                  <a:schemeClr val="bg1"/>
                </a:solidFill>
              </a:rPr>
              <a:t>.</a:t>
            </a:r>
            <a:endParaRPr lang="uk-UA" sz="2600" b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60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6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0"/>
            <a:ext cx="8732066" cy="500207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Робота з </a:t>
            </a:r>
            <a:r>
              <a:rPr lang="ru-RU" sz="2000" b="1" dirty="0" err="1">
                <a:solidFill>
                  <a:schemeClr val="bg1"/>
                </a:solidFill>
              </a:rPr>
              <a:t>ілюстрацією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9" name="Дата 1">
            <a:extLst>
              <a:ext uri="{FF2B5EF4-FFF2-40B4-BE49-F238E27FC236}">
                <a16:creationId xmlns:a16="http://schemas.microsoft.com/office/drawing/2014/main" id="{7E07A25F-E34A-4983-AE70-85D722700214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13.11.2022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4">
            <a:extLst>
              <a:ext uri="{FF2B5EF4-FFF2-40B4-BE49-F238E27FC236}">
                <a16:creationId xmlns:a16="http://schemas.microsoft.com/office/drawing/2014/main" id="{9948D94A-5141-4259-9B7D-CE2793422731}"/>
              </a:ext>
            </a:extLst>
          </p:cNvPr>
          <p:cNvSpPr/>
          <p:nvPr/>
        </p:nvSpPr>
        <p:spPr>
          <a:xfrm>
            <a:off x="57404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61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404" y="1082438"/>
            <a:ext cx="1195050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/>
              <a:t>1. Яку </a:t>
            </a:r>
            <a:r>
              <a:rPr lang="ru-RU" sz="2500" dirty="0" err="1"/>
              <a:t>посильну</a:t>
            </a:r>
            <a:r>
              <a:rPr lang="ru-RU" sz="2500" dirty="0"/>
              <a:t> </a:t>
            </a:r>
            <a:r>
              <a:rPr lang="ru-RU" sz="2500" dirty="0" err="1"/>
              <a:t>допомогу</a:t>
            </a:r>
            <a:r>
              <a:rPr lang="ru-RU" sz="2500" dirty="0"/>
              <a:t> </a:t>
            </a:r>
            <a:r>
              <a:rPr lang="ru-RU" sz="2500" dirty="0" err="1"/>
              <a:t>ти</a:t>
            </a:r>
            <a:r>
              <a:rPr lang="ru-RU" sz="2500" dirty="0"/>
              <a:t> </a:t>
            </a:r>
            <a:r>
              <a:rPr lang="ru-RU" sz="2500" dirty="0" err="1"/>
              <a:t>можеш</a:t>
            </a:r>
            <a:r>
              <a:rPr lang="ru-RU" sz="2500" dirty="0"/>
              <a:t> </a:t>
            </a:r>
            <a:r>
              <a:rPr lang="ru-RU" sz="2500" dirty="0" err="1"/>
              <a:t>надати</a:t>
            </a:r>
            <a:r>
              <a:rPr lang="ru-RU" sz="2500" dirty="0"/>
              <a:t> у </a:t>
            </a:r>
            <a:r>
              <a:rPr lang="ru-RU" sz="2500" dirty="0" err="1"/>
              <a:t>випадку</a:t>
            </a:r>
            <a:r>
              <a:rPr lang="ru-RU" sz="2500" dirty="0"/>
              <a:t>, </a:t>
            </a:r>
            <a:r>
              <a:rPr lang="ru-RU" sz="2500" dirty="0" err="1"/>
              <a:t>наведеному</a:t>
            </a:r>
            <a:r>
              <a:rPr lang="ru-RU" sz="2500" dirty="0"/>
              <a:t> на фото?</a:t>
            </a:r>
          </a:p>
          <a:p>
            <a:pPr algn="just"/>
            <a:r>
              <a:rPr lang="ru-RU" sz="2500" dirty="0"/>
              <a:t>2. Як </a:t>
            </a:r>
            <a:r>
              <a:rPr lang="ru-RU" sz="2500" dirty="0" err="1"/>
              <a:t>можна</a:t>
            </a:r>
            <a:r>
              <a:rPr lang="ru-RU" sz="2500" dirty="0"/>
              <a:t> </a:t>
            </a:r>
            <a:r>
              <a:rPr lang="ru-RU" sz="2500" dirty="0" err="1"/>
              <a:t>було</a:t>
            </a:r>
            <a:r>
              <a:rPr lang="ru-RU" sz="2500" dirty="0"/>
              <a:t> </a:t>
            </a:r>
            <a:r>
              <a:rPr lang="ru-RU" sz="2500" dirty="0" err="1"/>
              <a:t>уникнути</a:t>
            </a:r>
            <a:r>
              <a:rPr lang="ru-RU" sz="2500" dirty="0"/>
              <a:t> </a:t>
            </a:r>
            <a:r>
              <a:rPr lang="ru-RU" sz="2500" dirty="0" err="1"/>
              <a:t>травмування</a:t>
            </a:r>
            <a:r>
              <a:rPr lang="ru-RU" sz="2500" dirty="0"/>
              <a:t> </a:t>
            </a:r>
            <a:r>
              <a:rPr lang="ru-RU" sz="2500" dirty="0" err="1"/>
              <a:t>колін</a:t>
            </a:r>
            <a:r>
              <a:rPr lang="ru-RU" sz="2500" dirty="0"/>
              <a:t> та </a:t>
            </a:r>
            <a:r>
              <a:rPr lang="ru-RU" sz="2500" dirty="0" err="1"/>
              <a:t>ліктів</a:t>
            </a:r>
            <a:r>
              <a:rPr lang="ru-RU" sz="2500" dirty="0"/>
              <a:t>?</a:t>
            </a:r>
          </a:p>
          <a:p>
            <a:pPr algn="just"/>
            <a:r>
              <a:rPr lang="ru-RU" sz="2500" dirty="0"/>
              <a:t>3. </a:t>
            </a:r>
            <a:r>
              <a:rPr lang="ru-RU" sz="2500" dirty="0" err="1"/>
              <a:t>Якою</a:t>
            </a:r>
            <a:r>
              <a:rPr lang="ru-RU" sz="2500" dirty="0"/>
              <a:t> </a:t>
            </a:r>
            <a:r>
              <a:rPr lang="ru-RU" sz="2500" dirty="0" err="1"/>
              <a:t>має</a:t>
            </a:r>
            <a:r>
              <a:rPr lang="ru-RU" sz="2500" dirty="0"/>
              <a:t> бути </a:t>
            </a:r>
            <a:r>
              <a:rPr lang="ru-RU" sz="2500" dirty="0" err="1"/>
              <a:t>послідовність</a:t>
            </a:r>
            <a:r>
              <a:rPr lang="ru-RU" sz="2500" dirty="0"/>
              <a:t> </a:t>
            </a:r>
            <a:r>
              <a:rPr lang="ru-RU" sz="2500" dirty="0" err="1"/>
              <a:t>дій</a:t>
            </a:r>
            <a:r>
              <a:rPr lang="ru-RU" sz="2500" dirty="0"/>
              <a:t> у </a:t>
            </a:r>
            <a:r>
              <a:rPr lang="ru-RU" sz="2500" dirty="0" err="1"/>
              <a:t>ситуації</a:t>
            </a:r>
            <a:r>
              <a:rPr lang="ru-RU" sz="2500" dirty="0"/>
              <a:t>, </a:t>
            </a:r>
            <a:r>
              <a:rPr lang="ru-RU" sz="2500" dirty="0" err="1"/>
              <a:t>якщо</a:t>
            </a:r>
            <a:r>
              <a:rPr lang="ru-RU" sz="2500" dirty="0"/>
              <a:t> велосипедист </a:t>
            </a:r>
            <a:r>
              <a:rPr lang="ru-RU" sz="2500" dirty="0" err="1"/>
              <a:t>після</a:t>
            </a:r>
            <a:r>
              <a:rPr lang="ru-RU" sz="2500" dirty="0"/>
              <a:t> </a:t>
            </a:r>
            <a:r>
              <a:rPr lang="ru-RU" sz="2500" dirty="0" err="1"/>
              <a:t>падіння</a:t>
            </a:r>
            <a:r>
              <a:rPr lang="ru-RU" sz="2500" dirty="0"/>
              <a:t> не </a:t>
            </a:r>
            <a:r>
              <a:rPr lang="ru-RU" sz="2500" dirty="0" err="1"/>
              <a:t>може</a:t>
            </a:r>
            <a:r>
              <a:rPr lang="ru-RU" sz="2500" dirty="0"/>
              <a:t> </a:t>
            </a:r>
            <a:r>
              <a:rPr lang="ru-RU" sz="2500" dirty="0" err="1"/>
              <a:t>рухати</a:t>
            </a:r>
            <a:r>
              <a:rPr lang="ru-RU" sz="2500" dirty="0"/>
              <a:t> ногою?</a:t>
            </a:r>
          </a:p>
          <a:p>
            <a:pPr algn="just"/>
            <a:r>
              <a:rPr lang="ru-RU" sz="2500" dirty="0"/>
              <a:t>4. Наведи </a:t>
            </a:r>
            <a:r>
              <a:rPr lang="ru-RU" sz="2500" dirty="0" err="1"/>
              <a:t>приклади</a:t>
            </a:r>
            <a:r>
              <a:rPr lang="ru-RU" sz="2500" dirty="0"/>
              <a:t> </a:t>
            </a:r>
            <a:r>
              <a:rPr lang="ru-RU" sz="2500" dirty="0" err="1"/>
              <a:t>ситуацій</a:t>
            </a:r>
            <a:r>
              <a:rPr lang="ru-RU" sz="2500" dirty="0"/>
              <a:t>, </a:t>
            </a:r>
            <a:r>
              <a:rPr lang="ru-RU" sz="2500" dirty="0" err="1"/>
              <a:t>які</a:t>
            </a:r>
            <a:r>
              <a:rPr lang="ru-RU" sz="2500" dirty="0"/>
              <a:t> </a:t>
            </a:r>
            <a:r>
              <a:rPr lang="ru-RU" sz="2500" dirty="0" err="1"/>
              <a:t>потребують</a:t>
            </a:r>
            <a:r>
              <a:rPr lang="ru-RU" sz="2500" dirty="0"/>
              <a:t> </a:t>
            </a:r>
            <a:r>
              <a:rPr lang="ru-RU" sz="2500" dirty="0" err="1"/>
              <a:t>такої</a:t>
            </a:r>
            <a:r>
              <a:rPr lang="ru-RU" sz="2500" dirty="0"/>
              <a:t> </a:t>
            </a:r>
            <a:r>
              <a:rPr lang="ru-RU" sz="2500" dirty="0" err="1"/>
              <a:t>допомоги</a:t>
            </a:r>
            <a:r>
              <a:rPr lang="ru-RU" sz="2500" dirty="0"/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500" dirty="0" err="1"/>
              <a:t>обробити</a:t>
            </a:r>
            <a:r>
              <a:rPr lang="ru-RU" sz="2500" dirty="0"/>
              <a:t> </a:t>
            </a:r>
            <a:r>
              <a:rPr lang="ru-RU" sz="2500" dirty="0" err="1"/>
              <a:t>подряпини</a:t>
            </a:r>
            <a:r>
              <a:rPr lang="ru-RU" sz="2500" dirty="0"/>
              <a:t> </a:t>
            </a:r>
            <a:r>
              <a:rPr lang="ru-RU" sz="2500" dirty="0" err="1"/>
              <a:t>дезинфікуючими</a:t>
            </a:r>
            <a:r>
              <a:rPr lang="ru-RU" sz="2500" dirty="0"/>
              <a:t> </a:t>
            </a:r>
            <a:r>
              <a:rPr lang="ru-RU" sz="2500" dirty="0" err="1"/>
              <a:t>засобами</a:t>
            </a:r>
            <a:r>
              <a:rPr lang="ru-RU" sz="2500" dirty="0"/>
              <a:t>, </a:t>
            </a:r>
            <a:r>
              <a:rPr lang="ru-RU" sz="2500" dirty="0" err="1"/>
              <a:t>заклеїти</a:t>
            </a:r>
            <a:r>
              <a:rPr lang="ru-RU" sz="2500" dirty="0"/>
              <a:t> </a:t>
            </a:r>
            <a:r>
              <a:rPr lang="ru-RU" sz="2500" dirty="0" err="1"/>
              <a:t>пластиром</a:t>
            </a:r>
            <a:r>
              <a:rPr lang="ru-RU" sz="2500" dirty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500" dirty="0" err="1"/>
              <a:t>запитати</a:t>
            </a:r>
            <a:r>
              <a:rPr lang="ru-RU" sz="2500" dirty="0"/>
              <a:t>, чи </a:t>
            </a:r>
            <a:r>
              <a:rPr lang="ru-RU" sz="2500" dirty="0" err="1"/>
              <a:t>потрібна</a:t>
            </a:r>
            <a:r>
              <a:rPr lang="ru-RU" sz="2500" dirty="0"/>
              <a:t> </a:t>
            </a:r>
            <a:r>
              <a:rPr lang="ru-RU" sz="2500" dirty="0" err="1"/>
              <a:t>допомога</a:t>
            </a:r>
            <a:r>
              <a:rPr lang="ru-RU" sz="2500" dirty="0"/>
              <a:t>, </a:t>
            </a:r>
            <a:r>
              <a:rPr lang="ru-RU" sz="2500" dirty="0" err="1"/>
              <a:t>підняти</a:t>
            </a:r>
            <a:r>
              <a:rPr lang="ru-RU" sz="2500" dirty="0"/>
              <a:t> й довести </a:t>
            </a:r>
            <a:r>
              <a:rPr lang="ru-RU" sz="2500" dirty="0" err="1"/>
              <a:t>потерпілого</a:t>
            </a:r>
            <a:r>
              <a:rPr lang="ru-RU" sz="2500" dirty="0"/>
              <a:t> </a:t>
            </a:r>
          </a:p>
          <a:p>
            <a:pPr algn="just"/>
            <a:r>
              <a:rPr lang="ru-RU" sz="2500" dirty="0"/>
              <a:t>     з велосипедом </a:t>
            </a:r>
            <a:r>
              <a:rPr lang="ru-RU" sz="2500" dirty="0" err="1"/>
              <a:t>додому</a:t>
            </a:r>
            <a:r>
              <a:rPr lang="ru-RU" sz="2500" dirty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500" dirty="0"/>
              <a:t>не </a:t>
            </a:r>
            <a:r>
              <a:rPr lang="ru-RU" sz="2500" dirty="0" err="1"/>
              <a:t>зрушувати</a:t>
            </a:r>
            <a:r>
              <a:rPr lang="ru-RU" sz="2500" dirty="0"/>
              <a:t> з </a:t>
            </a:r>
            <a:r>
              <a:rPr lang="ru-RU" sz="2500" dirty="0" err="1"/>
              <a:t>місця</a:t>
            </a:r>
            <a:r>
              <a:rPr lang="ru-RU" sz="2500" dirty="0"/>
              <a:t>, </a:t>
            </a:r>
            <a:r>
              <a:rPr lang="ru-RU" sz="2500" dirty="0" err="1"/>
              <a:t>покликати</a:t>
            </a:r>
            <a:r>
              <a:rPr lang="ru-RU" sz="2500" dirty="0"/>
              <a:t> на </a:t>
            </a:r>
            <a:r>
              <a:rPr lang="ru-RU" sz="2500" dirty="0" err="1"/>
              <a:t>допомогу</a:t>
            </a:r>
            <a:r>
              <a:rPr lang="ru-RU" sz="2500" dirty="0"/>
              <a:t> </a:t>
            </a:r>
            <a:r>
              <a:rPr lang="ru-RU" sz="2500" dirty="0" err="1"/>
              <a:t>дорослих</a:t>
            </a:r>
            <a:r>
              <a:rPr lang="ru-RU" sz="2500" dirty="0"/>
              <a:t>, </a:t>
            </a:r>
          </a:p>
          <a:p>
            <a:pPr algn="just"/>
            <a:r>
              <a:rPr lang="ru-RU" sz="2500" dirty="0"/>
              <a:t>     </a:t>
            </a:r>
            <a:r>
              <a:rPr lang="ru-RU" sz="2500" dirty="0" err="1"/>
              <a:t>викликати</a:t>
            </a:r>
            <a:r>
              <a:rPr lang="ru-RU" sz="2500" dirty="0"/>
              <a:t> </a:t>
            </a:r>
            <a:r>
              <a:rPr lang="ru-RU" sz="2500" dirty="0" err="1"/>
              <a:t>швидку</a:t>
            </a:r>
            <a:r>
              <a:rPr lang="ru-RU" sz="2500" dirty="0"/>
              <a:t> </a:t>
            </a:r>
            <a:r>
              <a:rPr lang="ru-RU" sz="2500" dirty="0" err="1"/>
              <a:t>допомогу</a:t>
            </a:r>
            <a:r>
              <a:rPr lang="ru-RU" sz="2500" dirty="0"/>
              <a:t>.</a:t>
            </a:r>
            <a:endParaRPr lang="uk-UA" sz="25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9" t="14800" r="22035" b="14267"/>
          <a:stretch/>
        </p:blipFill>
        <p:spPr>
          <a:xfrm>
            <a:off x="10016872" y="3383280"/>
            <a:ext cx="2070790" cy="34107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682" y="4572000"/>
            <a:ext cx="3299766" cy="2179082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55425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13.11.2022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5" name="Прямокутник: округлені кути 5">
            <a:extLst>
              <a:ext uri="{FF2B5EF4-FFF2-40B4-BE49-F238E27FC236}">
                <a16:creationId xmlns:a16="http://schemas.microsoft.com/office/drawing/2014/main" id="{F35B1DC1-1FB4-485D-B536-AB95778CE417}"/>
              </a:ext>
            </a:extLst>
          </p:cNvPr>
          <p:cNvSpPr/>
          <p:nvPr/>
        </p:nvSpPr>
        <p:spPr>
          <a:xfrm>
            <a:off x="5669280" y="1250576"/>
            <a:ext cx="6217920" cy="5378824"/>
          </a:xfrm>
          <a:prstGeom prst="roundRect">
            <a:avLst/>
          </a:prstGeom>
          <a:ln w="57150">
            <a:solidFill>
              <a:srgbClr val="2F324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b="1" dirty="0">
                <a:solidFill>
                  <a:srgbClr val="2F3242"/>
                </a:solidFill>
              </a:rPr>
              <a:t>Повторити матеріал параграфу, виконати завдання в кінці. </a:t>
            </a:r>
            <a:endParaRPr lang="uk-UA" sz="3000" i="1" dirty="0">
              <a:solidFill>
                <a:srgbClr val="2F324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" b="10000"/>
          <a:stretch/>
        </p:blipFill>
        <p:spPr>
          <a:xfrm>
            <a:off x="240165" y="1983441"/>
            <a:ext cx="5340365" cy="391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0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13.11.2022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721529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Рефлексія «Імбирний настрій». Обери емотикон, який відповідає твоєму настрою в кінці уроку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114D2C-C1D8-4522-BC61-ED45351584C4}"/>
              </a:ext>
            </a:extLst>
          </p:cNvPr>
          <p:cNvSpPr txBox="1"/>
          <p:nvPr/>
        </p:nvSpPr>
        <p:spPr>
          <a:xfrm>
            <a:off x="335979" y="1407272"/>
            <a:ext cx="2159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6C1013"/>
                </a:solidFill>
              </a:rPr>
              <a:t>Я з усім справився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C00276-E035-40B9-97AD-EA609E587B4C}"/>
              </a:ext>
            </a:extLst>
          </p:cNvPr>
          <p:cNvSpPr txBox="1"/>
          <p:nvPr/>
        </p:nvSpPr>
        <p:spPr>
          <a:xfrm>
            <a:off x="3355596" y="3665672"/>
            <a:ext cx="2391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6C1013"/>
                </a:solidFill>
              </a:rPr>
              <a:t>Мене урок розлютив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66FC8B-76EF-4077-8A8A-18F32CEBD126}"/>
              </a:ext>
            </a:extLst>
          </p:cNvPr>
          <p:cNvSpPr txBox="1"/>
          <p:nvPr/>
        </p:nvSpPr>
        <p:spPr>
          <a:xfrm>
            <a:off x="9606556" y="1457738"/>
            <a:ext cx="2391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6C1013"/>
                </a:solidFill>
              </a:rPr>
              <a:t>Все було легко та просто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FBFCE0-0251-4BB9-A612-87DA6DB82A63}"/>
              </a:ext>
            </a:extLst>
          </p:cNvPr>
          <p:cNvSpPr txBox="1"/>
          <p:nvPr/>
        </p:nvSpPr>
        <p:spPr>
          <a:xfrm>
            <a:off x="929718" y="6194737"/>
            <a:ext cx="2391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6C1013"/>
                </a:solidFill>
              </a:rPr>
              <a:t>Було складно та нічого не зрозуміло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97BB5D-62A2-4E38-BB89-8F4D54392F57}"/>
              </a:ext>
            </a:extLst>
          </p:cNvPr>
          <p:cNvSpPr txBox="1"/>
          <p:nvPr/>
        </p:nvSpPr>
        <p:spPr>
          <a:xfrm>
            <a:off x="4394685" y="6341695"/>
            <a:ext cx="2937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6C1013"/>
                </a:solidFill>
              </a:rPr>
              <a:t>Більше сміху ніж навчання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1D2875-BFF4-4440-AAA9-AFE83C9180AA}"/>
              </a:ext>
            </a:extLst>
          </p:cNvPr>
          <p:cNvSpPr txBox="1"/>
          <p:nvPr/>
        </p:nvSpPr>
        <p:spPr>
          <a:xfrm>
            <a:off x="8265799" y="6341695"/>
            <a:ext cx="2681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6C1013"/>
                </a:solidFill>
              </a:rPr>
              <a:t>Чекаю наступний урок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105" y="1648522"/>
            <a:ext cx="2413118" cy="197875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40" y="3729062"/>
            <a:ext cx="2587876" cy="258787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79" y="1804074"/>
            <a:ext cx="2277912" cy="22779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2236" y="4059743"/>
            <a:ext cx="1839313" cy="23050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2422" y="1355743"/>
            <a:ext cx="1751545" cy="227823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B1D2875-BFF4-4440-AAA9-AFE83C9180AA}"/>
              </a:ext>
            </a:extLst>
          </p:cNvPr>
          <p:cNvSpPr txBox="1"/>
          <p:nvPr/>
        </p:nvSpPr>
        <p:spPr>
          <a:xfrm>
            <a:off x="6248908" y="3665672"/>
            <a:ext cx="2681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6C1013"/>
                </a:solidFill>
              </a:rPr>
              <a:t>Я дуже втомився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6924" y="1985817"/>
            <a:ext cx="2501473" cy="250147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2455" y="4081986"/>
            <a:ext cx="2444375" cy="244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13.11.2022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Прослухайте вірш та налаштуймося на роботу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69861" y="1725770"/>
            <a:ext cx="6337001" cy="4108360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/>
              <a:t>Дзвоник всім нам дав наказ:</a:t>
            </a:r>
          </a:p>
          <a:p>
            <a:r>
              <a:rPr lang="uk-UA" sz="3200" b="1" dirty="0"/>
              <a:t>«До роботи швидше в клас!»</a:t>
            </a:r>
          </a:p>
          <a:p>
            <a:r>
              <a:rPr lang="uk-UA" sz="3200" b="1" dirty="0"/>
              <a:t>Біля парти станьмо чемно -</a:t>
            </a:r>
          </a:p>
          <a:p>
            <a:r>
              <a:rPr lang="uk-UA" sz="3200" b="1" dirty="0"/>
              <a:t>Плине час хай недаремно.</a:t>
            </a:r>
          </a:p>
          <a:p>
            <a:r>
              <a:rPr lang="uk-UA" sz="3200" b="1" dirty="0"/>
              <a:t>Будьмо уважні та старанні всі,</a:t>
            </a:r>
          </a:p>
          <a:p>
            <a:r>
              <a:rPr lang="uk-UA" sz="3200" b="1" dirty="0"/>
              <a:t>Сядьмо рівненько на місця свої.</a:t>
            </a:r>
          </a:p>
        </p:txBody>
      </p:sp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946" y="1725770"/>
            <a:ext cx="5159060" cy="502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824" y="3289614"/>
            <a:ext cx="2628114" cy="335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660" y1="27007" x2="27660" y2="27007"/>
                        <a14:foregroundMark x1="28191" y1="18613" x2="28191" y2="18613"/>
                        <a14:foregroundMark x1="41667" y1="11436" x2="41667" y2="11436"/>
                        <a14:foregroundMark x1="48404" y1="26156" x2="48404" y2="26156"/>
                        <a14:foregroundMark x1="42730" y1="39659" x2="42730" y2="39659"/>
                        <a14:foregroundMark x1="49645" y1="54866" x2="49645" y2="54866"/>
                        <a14:foregroundMark x1="28369" y1="52190" x2="28369" y2="52190"/>
                        <a14:foregroundMark x1="23936" y1="58394" x2="23936" y2="58394"/>
                        <a14:foregroundMark x1="36525" y1="57056" x2="36525" y2="57056"/>
                        <a14:foregroundMark x1="71277" y1="60219" x2="71277" y2="60219"/>
                        <a14:foregroundMark x1="82801" y1="63017" x2="82801" y2="63017"/>
                        <a14:foregroundMark x1="58688" y1="58637" x2="58688" y2="58637"/>
                        <a14:foregroundMark x1="56028" y1="55474" x2="56028" y2="55474"/>
                        <a14:foregroundMark x1="38121" y1="52190" x2="38121" y2="52190"/>
                        <a14:foregroundMark x1="10106" y1="15815" x2="10106" y2="15815"/>
                        <a14:foregroundMark x1="8688" y1="22141" x2="8688" y2="22141"/>
                        <a14:foregroundMark x1="11702" y1="28589" x2="11702" y2="28589"/>
                        <a14:foregroundMark x1="15603" y1="29684" x2="15603" y2="29684"/>
                        <a14:foregroundMark x1="22340" y1="22141" x2="22340" y2="22141"/>
                        <a14:foregroundMark x1="32092" y1="21776" x2="32092" y2="21776"/>
                        <a14:foregroundMark x1="41312" y1="18978" x2="41312" y2="18978"/>
                        <a14:foregroundMark x1="44504" y1="18613" x2="44504" y2="18613"/>
                        <a14:foregroundMark x1="42553" y1="21290" x2="42553" y2="21290"/>
                        <a14:foregroundMark x1="52660" y1="20803" x2="52660" y2="20803"/>
                        <a14:foregroundMark x1="55851" y1="23844" x2="55851" y2="23844"/>
                        <a14:foregroundMark x1="56206" y1="22628" x2="56206" y2="22628"/>
                        <a14:foregroundMark x1="58688" y1="24574" x2="58688" y2="24574"/>
                        <a14:foregroundMark x1="59929" y1="27616" x2="59929" y2="27616"/>
                        <a14:foregroundMark x1="62411" y1="26399" x2="62411" y2="26399"/>
                        <a14:foregroundMark x1="67908" y1="26034" x2="67908" y2="26034"/>
                        <a14:foregroundMark x1="67908" y1="22749" x2="67908" y2="22749"/>
                        <a14:foregroundMark x1="66312" y1="18978" x2="66312" y2="18978"/>
                        <a14:foregroundMark x1="68794" y1="19465" x2="68794" y2="19465"/>
                        <a14:foregroundMark x1="66135" y1="15328" x2="66135" y2="15328"/>
                        <a14:foregroundMark x1="60993" y1="14599" x2="60993" y2="14599"/>
                        <a14:foregroundMark x1="55496" y1="16788" x2="55496" y2="16788"/>
                        <a14:foregroundMark x1="52660" y1="17275" x2="52660" y2="17275"/>
                        <a14:foregroundMark x1="50355" y1="12530" x2="50355" y2="12530"/>
                        <a14:foregroundMark x1="55496" y1="10827" x2="55496" y2="10827"/>
                        <a14:foregroundMark x1="53723" y1="7421" x2="53723" y2="7421"/>
                        <a14:foregroundMark x1="44326" y1="10706" x2="44326" y2="10706"/>
                        <a14:foregroundMark x1="39716" y1="7664" x2="39716" y2="7664"/>
                        <a14:foregroundMark x1="29433" y1="9732" x2="29433" y2="9732"/>
                        <a14:foregroundMark x1="25355" y1="10706" x2="24645" y2="10706"/>
                        <a14:foregroundMark x1="17553" y1="12895" x2="17199" y2="13504"/>
                        <a14:foregroundMark x1="14184" y1="15572" x2="14184" y2="15572"/>
                        <a14:foregroundMark x1="13475" y1="19100" x2="13475" y2="19100"/>
                        <a14:foregroundMark x1="12589" y1="22749" x2="12589" y2="22749"/>
                        <a14:foregroundMark x1="13121" y1="25426" x2="13121" y2="25426"/>
                        <a14:foregroundMark x1="18262" y1="24574" x2="18262" y2="24574"/>
                        <a14:foregroundMark x1="16312" y1="27251" x2="16312" y2="27251"/>
                        <a14:foregroundMark x1="13121" y1="30170" x2="13121" y2="30170"/>
                        <a14:foregroundMark x1="12589" y1="27616" x2="12589" y2="27616"/>
                        <a14:foregroundMark x1="8511" y1="25547" x2="8511" y2="25547"/>
                        <a14:foregroundMark x1="11170" y1="25669" x2="11170" y2="25669"/>
                        <a14:foregroundMark x1="14184" y1="22628" x2="14184" y2="22628"/>
                        <a14:foregroundMark x1="15603" y1="25304" x2="15603" y2="25304"/>
                        <a14:foregroundMark x1="18794" y1="22019" x2="18794" y2="22019"/>
                        <a14:foregroundMark x1="9752" y1="22019" x2="9752" y2="22019"/>
                        <a14:foregroundMark x1="10106" y1="19586" x2="10106" y2="19586"/>
                        <a14:foregroundMark x1="11525" y1="18370" x2="11525" y2="18370"/>
                        <a14:foregroundMark x1="12057" y1="20560" x2="12057" y2="20560"/>
                        <a14:foregroundMark x1="14894" y1="20438" x2="14894" y2="20438"/>
                        <a14:foregroundMark x1="18262" y1="19586" x2="18262" y2="19586"/>
                        <a14:foregroundMark x1="15957" y1="21168" x2="15957" y2="21168"/>
                        <a14:foregroundMark x1="16312" y1="18491" x2="16312" y2="18491"/>
                        <a14:foregroundMark x1="14362" y1="17397" x2="14362" y2="17397"/>
                        <a14:foregroundMark x1="12057" y1="14842" x2="12057" y2="14842"/>
                        <a14:foregroundMark x1="12589" y1="13625" x2="12589" y2="13625"/>
                        <a14:foregroundMark x1="14894" y1="12895" x2="14894" y2="12895"/>
                        <a14:foregroundMark x1="16489" y1="12044" x2="16489" y2="12044"/>
                        <a14:foregroundMark x1="18262" y1="10462" x2="18262" y2="10462"/>
                        <a14:foregroundMark x1="20567" y1="9611" x2="20567" y2="9611"/>
                        <a14:foregroundMark x1="22163" y1="9124" x2="22163" y2="9124"/>
                        <a14:foregroundMark x1="16844" y1="16058" x2="16844" y2="16058"/>
                        <a14:foregroundMark x1="17908" y1="17397" x2="17908" y2="17397"/>
                        <a14:foregroundMark x1="19149" y1="18248" x2="19149" y2="18248"/>
                        <a14:foregroundMark x1="20745" y1="19708" x2="20745" y2="19708"/>
                        <a14:foregroundMark x1="23936" y1="19708" x2="23936" y2="19708"/>
                        <a14:foregroundMark x1="25177" y1="21290" x2="25177" y2="21290"/>
                        <a14:foregroundMark x1="27482" y1="20073" x2="27482" y2="20073"/>
                        <a14:foregroundMark x1="28369" y1="21533" x2="28369" y2="21533"/>
                        <a14:foregroundMark x1="25355" y1="19100" x2="25355" y2="19100"/>
                        <a14:foregroundMark x1="22163" y1="17883" x2="22163" y2="17883"/>
                        <a14:foregroundMark x1="20567" y1="15815" x2="20567" y2="15815"/>
                        <a14:foregroundMark x1="19504" y1="14234" x2="19504" y2="14234"/>
                        <a14:foregroundMark x1="19681" y1="13017" x2="19681" y2="13017"/>
                        <a14:foregroundMark x1="19504" y1="11922" x2="19504" y2="11922"/>
                        <a14:foregroundMark x1="21809" y1="11800" x2="21809" y2="11800"/>
                        <a14:foregroundMark x1="21277" y1="14234" x2="21277" y2="14234"/>
                        <a14:foregroundMark x1="23404" y1="15085" x2="23404" y2="15085"/>
                        <a14:foregroundMark x1="25177" y1="17153" x2="25177" y2="17153"/>
                        <a14:foregroundMark x1="29078" y1="17762" x2="29078" y2="17762"/>
                        <a14:foregroundMark x1="31738" y1="18248" x2="31738" y2="18248"/>
                        <a14:foregroundMark x1="32447" y1="19465" x2="32447" y2="19465"/>
                        <a14:foregroundMark x1="34220" y1="20681" x2="34220" y2="20681"/>
                        <a14:foregroundMark x1="35816" y1="20073" x2="35816" y2="20073"/>
                        <a14:foregroundMark x1="35461" y1="18613" x2="35461" y2="18613"/>
                        <a14:foregroundMark x1="32979" y1="17397" x2="32979" y2="17397"/>
                        <a14:foregroundMark x1="29078" y1="15815" x2="29078" y2="15815"/>
                        <a14:foregroundMark x1="27482" y1="14112" x2="27482" y2="14112"/>
                        <a14:foregroundMark x1="28191" y1="12530" x2="28191" y2="12530"/>
                        <a14:foregroundMark x1="32092" y1="12044" x2="32092" y2="12044"/>
                        <a14:foregroundMark x1="26773" y1="9367" x2="26773" y2="9367"/>
                        <a14:foregroundMark x1="28191" y1="7421" x2="28191" y2="7421"/>
                        <a14:foregroundMark x1="30496" y1="5961" x2="30496" y2="5961"/>
                        <a14:foregroundMark x1="31560" y1="8273" x2="31560" y2="8273"/>
                        <a14:foregroundMark x1="33156" y1="11314" x2="33156" y2="11314"/>
                        <a14:foregroundMark x1="34220" y1="14477" x2="34220" y2="14477"/>
                        <a14:foregroundMark x1="37057" y1="15693" x2="37057" y2="15693"/>
                        <a14:foregroundMark x1="38830" y1="15572" x2="38830" y2="15572"/>
                        <a14:foregroundMark x1="43440" y1="16180" x2="43440" y2="16180"/>
                        <a14:foregroundMark x1="45567" y1="20681" x2="45567" y2="20681"/>
                        <a14:foregroundMark x1="37766" y1="39659" x2="37766" y2="39659"/>
                        <a14:foregroundMark x1="35461" y1="13139" x2="35461" y2="13139"/>
                        <a14:foregroundMark x1="34220" y1="10341" x2="34220" y2="10341"/>
                        <a14:foregroundMark x1="33156" y1="8273" x2="33156" y2="8273"/>
                        <a14:foregroundMark x1="33156" y1="7056" x2="33156" y2="7056"/>
                        <a14:foregroundMark x1="33688" y1="5353" x2="33688" y2="5353"/>
                        <a14:foregroundMark x1="36525" y1="4866" x2="36525" y2="4866"/>
                        <a14:foregroundMark x1="33865" y1="3771" x2="33865" y2="3771"/>
                        <a14:foregroundMark x1="37234" y1="3406" x2="37234" y2="3406"/>
                        <a14:foregroundMark x1="41135" y1="4380" x2="41135" y2="4380"/>
                        <a14:foregroundMark x1="43617" y1="4745" x2="43617" y2="4745"/>
                        <a14:foregroundMark x1="79610" y1="59732" x2="79610" y2="59732"/>
                        <a14:foregroundMark x1="78191" y1="62895" x2="78191" y2="62895"/>
                        <a14:foregroundMark x1="71277" y1="63382" x2="71277" y2="63382"/>
                        <a14:foregroundMark x1="87057" y1="63017" x2="87057" y2="63017"/>
                        <a14:foregroundMark x1="86879" y1="60219" x2="86879" y2="60219"/>
                        <a14:foregroundMark x1="68085" y1="63017" x2="68085" y2="63260"/>
                        <a14:foregroundMark x1="52305" y1="53771" x2="52305" y2="53771"/>
                        <a14:foregroundMark x1="47518" y1="57056" x2="47518" y2="57056"/>
                        <a14:foregroundMark x1="44858" y1="50852" x2="44858" y2="50852"/>
                        <a14:foregroundMark x1="37057" y1="50365" x2="37057" y2="50243"/>
                        <a14:foregroundMark x1="30674" y1="51338" x2="30674" y2="51338"/>
                        <a14:foregroundMark x1="26596" y1="58029" x2="26596" y2="58029"/>
                        <a14:foregroundMark x1="22695" y1="60706" x2="22695" y2="60706"/>
                        <a14:foregroundMark x1="36879" y1="87835" x2="36879" y2="87835"/>
                        <a14:foregroundMark x1="31028" y1="88200" x2="31028" y2="88200"/>
                        <a14:foregroundMark x1="30674" y1="92579" x2="30674" y2="92701"/>
                        <a14:foregroundMark x1="36879" y1="94404" x2="37057" y2="94404"/>
                        <a14:foregroundMark x1="38652" y1="93309" x2="38652" y2="93309"/>
                        <a14:foregroundMark x1="31560" y1="96350" x2="31560" y2="96350"/>
                        <a14:foregroundMark x1="37766" y1="96594" x2="37766" y2="96594"/>
                        <a14:foregroundMark x1="47340" y1="95255" x2="47340" y2="95255"/>
                        <a14:foregroundMark x1="55496" y1="95742" x2="55496" y2="95742"/>
                        <a14:foregroundMark x1="53191" y1="94161" x2="53191" y2="94161"/>
                        <a14:foregroundMark x1="56560" y1="93066" x2="56560" y2="93066"/>
                        <a14:foregroundMark x1="47518" y1="93066" x2="47518" y2="93066"/>
                        <a14:foregroundMark x1="52837" y1="90633" x2="52837" y2="90633"/>
                        <a14:foregroundMark x1="52305" y1="88686" x2="52305" y2="88686"/>
                        <a14:foregroundMark x1="42021" y1="16302" x2="42021" y2="16302"/>
                        <a14:foregroundMark x1="39184" y1="12895" x2="39184" y2="12895"/>
                        <a14:foregroundMark x1="37057" y1="9854" x2="37057" y2="9854"/>
                        <a14:foregroundMark x1="35816" y1="7786" x2="35816" y2="7786"/>
                        <a14:foregroundMark x1="38652" y1="6083" x2="38652" y2="6083"/>
                        <a14:foregroundMark x1="42376" y1="6448" x2="42376" y2="6448"/>
                        <a14:foregroundMark x1="44858" y1="12044" x2="44858" y2="12044"/>
                        <a14:foregroundMark x1="45567" y1="15085" x2="45567" y2="15085"/>
                        <a14:foregroundMark x1="47340" y1="17275" x2="47340" y2="17275"/>
                        <a14:foregroundMark x1="49645" y1="15693" x2="49645" y2="15693"/>
                        <a14:foregroundMark x1="48404" y1="13382" x2="48404" y2="13382"/>
                        <a14:foregroundMark x1="26241" y1="28102" x2="26241" y2="28102"/>
                        <a14:foregroundMark x1="67021" y1="59732" x2="67021" y2="59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938" y="3176387"/>
            <a:ext cx="2380068" cy="3468824"/>
          </a:xfrm>
          <a:prstGeom prst="rect">
            <a:avLst/>
          </a:prstGeom>
        </p:spPr>
      </p:pic>
      <p:pic>
        <p:nvPicPr>
          <p:cNvPr id="10" name="Picture 18" descr="Школьный звонок. Колокольчик. Анимированная картинка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201">
            <a:off x="10265091" y="968199"/>
            <a:ext cx="1778836" cy="177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1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13.11.2022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90171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Дай </a:t>
            </a:r>
            <a:r>
              <a:rPr lang="ru-RU" sz="2000" b="1" dirty="0" err="1">
                <a:solidFill>
                  <a:schemeClr val="bg1"/>
                </a:solidFill>
              </a:rPr>
              <a:t>відповіді</a:t>
            </a:r>
            <a:r>
              <a:rPr lang="ru-RU" sz="2000" b="1" dirty="0">
                <a:solidFill>
                  <a:schemeClr val="bg1"/>
                </a:solidFill>
              </a:rPr>
              <a:t> на </a:t>
            </a:r>
            <a:r>
              <a:rPr lang="ru-RU" sz="2000" b="1" dirty="0" err="1">
                <a:solidFill>
                  <a:schemeClr val="bg1"/>
                </a:solidFill>
              </a:rPr>
              <a:t>запитання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488" y="4113201"/>
            <a:ext cx="1649174" cy="2659959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1982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54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82438"/>
            <a:ext cx="103719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3000" dirty="0"/>
              <a:t>Чи важливо, щоб для </a:t>
            </a:r>
            <a:r>
              <a:rPr lang="uk-UA" sz="3000" dirty="0" err="1"/>
              <a:t>велопрогулянки</a:t>
            </a:r>
            <a:r>
              <a:rPr lang="uk-UA" sz="3000" dirty="0"/>
              <a:t> шолом та рукавиці були підібрані за розміром, а одяг — за погодою?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3000" dirty="0"/>
              <a:t>Чому у твоєму віці бажано їздити тільки у світлу пору доби?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3000" dirty="0"/>
              <a:t>Чи безпечно їздити на велосипеді в дощову погоду, у туман та під час сильного вітру?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3000" dirty="0"/>
              <a:t>Поміркуй, чому велосипедистам рекомендують одягати яскравий одяг, жилети зі </a:t>
            </a:r>
            <a:r>
              <a:rPr lang="uk-UA" sz="3000" dirty="0" err="1"/>
              <a:t>світловідбивними</a:t>
            </a:r>
            <a:r>
              <a:rPr lang="uk-UA" sz="3000" dirty="0"/>
              <a:t> смугами, а широкі штани обов’язково закочувати або заправляти у шкарпетки та використовувати взуття із жорсткою підошвою.</a:t>
            </a:r>
          </a:p>
        </p:txBody>
      </p:sp>
    </p:spTree>
    <p:extLst>
      <p:ext uri="{BB962C8B-B14F-4D97-AF65-F5344CB8AC3E}">
        <p14:creationId xmlns:p14="http://schemas.microsoft.com/office/powerpoint/2010/main" val="425526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13.11.2022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90171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Дай </a:t>
            </a:r>
            <a:r>
              <a:rPr lang="ru-RU" sz="2000" b="1" dirty="0" err="1" smtClean="0">
                <a:solidFill>
                  <a:schemeClr val="bg1"/>
                </a:solidFill>
              </a:rPr>
              <a:t>відповідь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на </a:t>
            </a:r>
            <a:r>
              <a:rPr lang="ru-RU" sz="2000" b="1" dirty="0" err="1">
                <a:solidFill>
                  <a:schemeClr val="bg1"/>
                </a:solidFill>
              </a:rPr>
              <a:t>запитання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488" y="4113201"/>
            <a:ext cx="1649174" cy="2659959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1982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60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24712" y="1283606"/>
            <a:ext cx="1096295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300" b="1" dirty="0" smtClean="0">
                <a:solidFill>
                  <a:srgbClr val="FF0000"/>
                </a:solidFill>
              </a:rPr>
              <a:t>Що </a:t>
            </a:r>
            <a:r>
              <a:rPr lang="uk-UA" sz="2300" b="1" dirty="0">
                <a:solidFill>
                  <a:srgbClr val="FF0000"/>
                </a:solidFill>
              </a:rPr>
              <a:t>може спричинити ДТП за участю велосипедиста? </a:t>
            </a:r>
          </a:p>
        </p:txBody>
      </p:sp>
      <p:pic>
        <p:nvPicPr>
          <p:cNvPr id="1026" name="Picture 2" descr="Первая помощь при падении с велосипе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068" y="2028788"/>
            <a:ext cx="6722581" cy="387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99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78820F-613B-4084-A210-F6071CA8AA12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12134" y="1093371"/>
            <a:ext cx="989097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1. Управляйте шоком</a:t>
            </a:r>
          </a:p>
          <a:p>
            <a:r>
              <a:rPr lang="ru-RU" sz="2800" b="1" dirty="0" err="1"/>
              <a:t>Аварія</a:t>
            </a:r>
            <a:r>
              <a:rPr lang="ru-RU" sz="2800" b="1" dirty="0"/>
              <a:t>, </a:t>
            </a:r>
            <a:r>
              <a:rPr lang="ru-RU" sz="2800" b="1" dirty="0" err="1" smtClean="0"/>
              <a:t>зіткнення</a:t>
            </a:r>
            <a:r>
              <a:rPr lang="ru-RU" sz="2800" b="1" dirty="0" smtClean="0"/>
              <a:t> </a:t>
            </a:r>
            <a:r>
              <a:rPr lang="ru-RU" sz="2800" b="1" dirty="0"/>
              <a:t>з </a:t>
            </a:r>
            <a:r>
              <a:rPr lang="ru-RU" sz="2800" b="1" dirty="0" err="1"/>
              <a:t>пішоходом</a:t>
            </a:r>
            <a:r>
              <a:rPr lang="ru-RU" sz="2800" b="1" dirty="0"/>
              <a:t> </a:t>
            </a:r>
            <a:r>
              <a:rPr lang="ru-RU" sz="2800" b="1" dirty="0" err="1"/>
              <a:t>або</a:t>
            </a:r>
            <a:r>
              <a:rPr lang="ru-RU" sz="2800" b="1" dirty="0"/>
              <a:t> </a:t>
            </a:r>
            <a:r>
              <a:rPr lang="ru-RU" sz="2800" b="1" dirty="0" err="1"/>
              <a:t>іншим</a:t>
            </a:r>
            <a:r>
              <a:rPr lang="ru-RU" sz="2800" b="1" dirty="0"/>
              <a:t> велосипедистом, </a:t>
            </a:r>
            <a:r>
              <a:rPr lang="ru-RU" sz="2800" b="1" dirty="0" err="1"/>
              <a:t>падіння</a:t>
            </a:r>
            <a:r>
              <a:rPr lang="ru-RU" sz="2800" b="1" dirty="0"/>
              <a:t> — </a:t>
            </a:r>
            <a:r>
              <a:rPr lang="ru-RU" sz="2800" b="1" dirty="0" err="1"/>
              <a:t>це</a:t>
            </a:r>
            <a:r>
              <a:rPr lang="ru-RU" sz="2800" b="1" dirty="0"/>
              <a:t> </a:t>
            </a:r>
            <a:r>
              <a:rPr lang="ru-RU" sz="2800" b="1" dirty="0" err="1"/>
              <a:t>нестандартне</a:t>
            </a:r>
            <a:r>
              <a:rPr lang="ru-RU" sz="2800" b="1" dirty="0"/>
              <a:t> </a:t>
            </a:r>
            <a:r>
              <a:rPr lang="ru-RU" sz="2800" b="1" dirty="0" err="1"/>
              <a:t>положення</a:t>
            </a:r>
            <a:r>
              <a:rPr lang="ru-RU" sz="2800" b="1" dirty="0"/>
              <a:t> речей, </a:t>
            </a:r>
            <a:r>
              <a:rPr lang="ru-RU" sz="2800" b="1" dirty="0" err="1"/>
              <a:t>здатне</a:t>
            </a:r>
            <a:r>
              <a:rPr lang="ru-RU" sz="2800" b="1" dirty="0"/>
              <a:t> </a:t>
            </a:r>
            <a:r>
              <a:rPr lang="ru-RU" sz="2800" b="1" dirty="0" err="1"/>
              <a:t>вивести</a:t>
            </a:r>
            <a:r>
              <a:rPr lang="ru-RU" sz="2800" b="1" dirty="0"/>
              <a:t> з </a:t>
            </a:r>
            <a:r>
              <a:rPr lang="ru-RU" sz="2800" b="1" dirty="0" err="1"/>
              <a:t>рівноваги</a:t>
            </a:r>
            <a:r>
              <a:rPr lang="ru-RU" sz="2800" b="1" dirty="0"/>
              <a:t> </a:t>
            </a:r>
            <a:r>
              <a:rPr lang="ru-RU" sz="2800" b="1" dirty="0" smtClean="0"/>
              <a:t>будь-яку </a:t>
            </a:r>
            <a:r>
              <a:rPr lang="ru-RU" sz="2800" b="1" dirty="0" err="1" smtClean="0"/>
              <a:t>людину</a:t>
            </a:r>
            <a:r>
              <a:rPr lang="ru-RU" sz="2800" b="1" dirty="0" smtClean="0"/>
              <a:t>, </a:t>
            </a:r>
            <a:r>
              <a:rPr lang="ru-RU" sz="2800" b="1" dirty="0"/>
              <a:t>не </a:t>
            </a:r>
            <a:r>
              <a:rPr lang="ru-RU" sz="2800" b="1" dirty="0" err="1"/>
              <a:t>тільки</a:t>
            </a:r>
            <a:r>
              <a:rPr lang="ru-RU" sz="2800" b="1" dirty="0"/>
              <a:t> </a:t>
            </a:r>
            <a:r>
              <a:rPr lang="ru-RU" sz="2800" b="1" dirty="0" err="1"/>
              <a:t>учасника</a:t>
            </a:r>
            <a:r>
              <a:rPr lang="ru-RU" sz="2800" b="1" dirty="0"/>
              <a:t>, але й </a:t>
            </a:r>
            <a:r>
              <a:rPr lang="ru-RU" sz="2800" b="1" dirty="0" err="1"/>
              <a:t>очевидця</a:t>
            </a:r>
            <a:r>
              <a:rPr lang="ru-RU" sz="2800" b="1" dirty="0"/>
              <a:t>.</a:t>
            </a:r>
          </a:p>
          <a:p>
            <a:endParaRPr lang="ru-RU" sz="2800" b="1" dirty="0"/>
          </a:p>
          <a:p>
            <a:r>
              <a:rPr lang="ru-RU" sz="2800" b="1" dirty="0"/>
              <a:t>Люди в </a:t>
            </a:r>
            <a:r>
              <a:rPr lang="ru-RU" sz="2800" b="1" dirty="0" err="1"/>
              <a:t>стані</a:t>
            </a:r>
            <a:r>
              <a:rPr lang="ru-RU" sz="2800" b="1" dirty="0"/>
              <a:t> </a:t>
            </a:r>
            <a:r>
              <a:rPr lang="ru-RU" sz="2800" b="1" dirty="0" err="1"/>
              <a:t>афекту</a:t>
            </a:r>
            <a:r>
              <a:rPr lang="ru-RU" sz="2800" b="1" dirty="0"/>
              <a:t> </a:t>
            </a:r>
            <a:r>
              <a:rPr lang="ru-RU" sz="2800" b="1" dirty="0" err="1"/>
              <a:t>можуть</a:t>
            </a:r>
            <a:r>
              <a:rPr lang="ru-RU" sz="2800" b="1" dirty="0"/>
              <a:t> вести себе </a:t>
            </a:r>
            <a:r>
              <a:rPr lang="ru-RU" sz="2800" b="1" dirty="0" err="1"/>
              <a:t>непередбачувано</a:t>
            </a:r>
            <a:r>
              <a:rPr lang="ru-RU" sz="2800" b="1" dirty="0"/>
              <a:t>: </a:t>
            </a:r>
            <a:r>
              <a:rPr lang="ru-RU" sz="2800" b="1" dirty="0" err="1"/>
              <a:t>плакати</a:t>
            </a:r>
            <a:r>
              <a:rPr lang="ru-RU" sz="2800" b="1" dirty="0"/>
              <a:t>, </a:t>
            </a:r>
            <a:r>
              <a:rPr lang="ru-RU" sz="2800" b="1" dirty="0" err="1"/>
              <a:t>впадати</a:t>
            </a:r>
            <a:r>
              <a:rPr lang="ru-RU" sz="2800" b="1" dirty="0"/>
              <a:t> в ступор </a:t>
            </a:r>
            <a:r>
              <a:rPr lang="ru-RU" sz="2800" b="1" dirty="0" err="1"/>
              <a:t>або</a:t>
            </a:r>
            <a:r>
              <a:rPr lang="ru-RU" sz="2800" b="1" dirty="0"/>
              <a:t>, </a:t>
            </a:r>
            <a:r>
              <a:rPr lang="ru-RU" sz="2800" b="1" dirty="0" err="1" smtClean="0"/>
              <a:t>навпаки</a:t>
            </a:r>
            <a:r>
              <a:rPr lang="ru-RU" sz="2800" b="1" dirty="0" smtClean="0"/>
              <a:t>, </a:t>
            </a:r>
            <a:r>
              <a:rPr lang="ru-RU" sz="2800" b="1" dirty="0" err="1"/>
              <a:t>агресивно</a:t>
            </a:r>
            <a:r>
              <a:rPr lang="ru-RU" sz="2800" b="1" dirty="0"/>
              <a:t> </a:t>
            </a:r>
            <a:r>
              <a:rPr lang="ru-RU" sz="2800" b="1" dirty="0" err="1"/>
              <a:t>реагувати</a:t>
            </a:r>
            <a:r>
              <a:rPr lang="ru-RU" sz="2800" b="1" dirty="0"/>
              <a:t> на все </a:t>
            </a:r>
            <a:r>
              <a:rPr lang="ru-RU" sz="2800" b="1" dirty="0" err="1"/>
              <a:t>навколо</a:t>
            </a:r>
            <a:r>
              <a:rPr lang="ru-RU" sz="2800" b="1" dirty="0"/>
              <a:t>. </a:t>
            </a:r>
            <a:r>
              <a:rPr lang="ru-RU" sz="2800" b="1" dirty="0" err="1" smtClean="0"/>
              <a:t>Щоб</a:t>
            </a:r>
            <a:r>
              <a:rPr lang="ru-RU" sz="2800" b="1" dirty="0" smtClean="0"/>
              <a:t>  </a:t>
            </a:r>
            <a:r>
              <a:rPr lang="ru-RU" sz="2800" b="1" dirty="0" err="1" smtClean="0"/>
              <a:t>усунути</a:t>
            </a:r>
            <a:r>
              <a:rPr lang="ru-RU" sz="2800" b="1" dirty="0" smtClean="0"/>
              <a:t> </a:t>
            </a:r>
            <a:r>
              <a:rPr lang="ru-RU" sz="2800" b="1" dirty="0"/>
              <a:t>і без того </a:t>
            </a:r>
            <a:r>
              <a:rPr lang="ru-RU" sz="2800" b="1" dirty="0" err="1"/>
              <a:t>неприємну</a:t>
            </a:r>
            <a:r>
              <a:rPr lang="ru-RU" sz="2800" b="1" dirty="0"/>
              <a:t> </a:t>
            </a:r>
            <a:r>
              <a:rPr lang="ru-RU" sz="2800" b="1" dirty="0" err="1"/>
              <a:t>ситуацію</a:t>
            </a:r>
            <a:r>
              <a:rPr lang="ru-RU" sz="2800" b="1" dirty="0"/>
              <a:t>, постарайтесь не </a:t>
            </a:r>
            <a:r>
              <a:rPr lang="ru-RU" sz="2800" b="1" dirty="0" err="1"/>
              <a:t>панікувати</a:t>
            </a:r>
            <a:r>
              <a:rPr lang="ru-RU" sz="2800" b="1" dirty="0"/>
              <a:t>. </a:t>
            </a:r>
            <a:r>
              <a:rPr lang="ru-RU" sz="2800" b="1" dirty="0" err="1"/>
              <a:t>Зробіть</a:t>
            </a:r>
            <a:r>
              <a:rPr lang="ru-RU" sz="2800" b="1" dirty="0"/>
              <a:t> пару </a:t>
            </a:r>
            <a:r>
              <a:rPr lang="ru-RU" sz="2800" b="1" dirty="0" err="1"/>
              <a:t>глибоких</a:t>
            </a:r>
            <a:r>
              <a:rPr lang="ru-RU" sz="2800" b="1" dirty="0"/>
              <a:t> </a:t>
            </a:r>
            <a:r>
              <a:rPr lang="ru-RU" sz="2800" b="1" dirty="0" err="1" smtClean="0"/>
              <a:t>вдихів</a:t>
            </a:r>
            <a:r>
              <a:rPr lang="ru-RU" sz="2800" b="1" dirty="0"/>
              <a:t>, </a:t>
            </a:r>
            <a:r>
              <a:rPr lang="ru-RU" sz="2800" b="1" dirty="0" err="1"/>
              <a:t>щоб</a:t>
            </a:r>
            <a:r>
              <a:rPr lang="ru-RU" sz="2800" b="1" dirty="0"/>
              <a:t> </a:t>
            </a:r>
            <a:r>
              <a:rPr lang="ru-RU" sz="2800" b="1" dirty="0" err="1"/>
              <a:t>впоратися</a:t>
            </a:r>
            <a:r>
              <a:rPr lang="ru-RU" sz="2800" b="1" dirty="0"/>
              <a:t> з </a:t>
            </a:r>
            <a:r>
              <a:rPr lang="ru-RU" sz="2800" b="1" dirty="0" err="1"/>
              <a:t>можливим</a:t>
            </a:r>
            <a:r>
              <a:rPr lang="ru-RU" sz="2800" b="1" dirty="0"/>
              <a:t> шоком, і </a:t>
            </a:r>
            <a:r>
              <a:rPr lang="ru-RU" sz="2800" b="1" dirty="0" err="1"/>
              <a:t>тільки</a:t>
            </a:r>
            <a:r>
              <a:rPr lang="ru-RU" sz="2800" b="1" dirty="0"/>
              <a:t> </a:t>
            </a:r>
            <a:r>
              <a:rPr lang="ru-RU" sz="2800" b="1" dirty="0" err="1"/>
              <a:t>після</a:t>
            </a:r>
            <a:r>
              <a:rPr lang="ru-RU" sz="2800" b="1" dirty="0"/>
              <a:t> </a:t>
            </a:r>
            <a:r>
              <a:rPr lang="ru-RU" sz="2800" b="1" dirty="0" err="1"/>
              <a:t>цього</a:t>
            </a:r>
            <a:r>
              <a:rPr lang="ru-RU" sz="2800" b="1" dirty="0"/>
              <a:t> починайте </a:t>
            </a:r>
            <a:r>
              <a:rPr lang="ru-RU" sz="2800" b="1" dirty="0" err="1"/>
              <a:t>діяти</a:t>
            </a:r>
            <a:r>
              <a:rPr lang="ru-RU" sz="2800" b="1" dirty="0"/>
              <a:t>.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337861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78820F-613B-4084-A210-F6071CA8AA12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3949" y="1331306"/>
            <a:ext cx="991673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2. </a:t>
            </a:r>
            <a:r>
              <a:rPr lang="ru-RU" sz="2800" b="1" dirty="0" err="1">
                <a:solidFill>
                  <a:srgbClr val="FF0000"/>
                </a:solidFill>
              </a:rPr>
              <a:t>Зійдіть</a:t>
            </a:r>
            <a:r>
              <a:rPr lang="ru-RU" sz="2800" b="1" dirty="0">
                <a:solidFill>
                  <a:srgbClr val="FF0000"/>
                </a:solidFill>
              </a:rPr>
              <a:t> з дороги</a:t>
            </a:r>
          </a:p>
          <a:p>
            <a:r>
              <a:rPr lang="ru-RU" sz="2800" b="1" dirty="0"/>
              <a:t>Першим </a:t>
            </a:r>
            <a:r>
              <a:rPr lang="ru-RU" sz="2800" b="1" dirty="0" err="1"/>
              <a:t>пріоритетом</a:t>
            </a:r>
            <a:r>
              <a:rPr lang="ru-RU" sz="2800" b="1" dirty="0"/>
              <a:t> </a:t>
            </a:r>
            <a:r>
              <a:rPr lang="ru-RU" sz="2800" b="1" dirty="0" err="1"/>
              <a:t>завжди</a:t>
            </a:r>
            <a:r>
              <a:rPr lang="ru-RU" sz="2800" b="1" dirty="0"/>
              <a:t> </a:t>
            </a:r>
            <a:r>
              <a:rPr lang="ru-RU" sz="2800" b="1" dirty="0" err="1"/>
              <a:t>має</a:t>
            </a:r>
            <a:r>
              <a:rPr lang="ru-RU" sz="2800" b="1" dirty="0"/>
              <a:t> бути </a:t>
            </a:r>
            <a:r>
              <a:rPr lang="ru-RU" sz="2800" b="1" dirty="0" err="1"/>
              <a:t>здоров'я</a:t>
            </a:r>
            <a:r>
              <a:rPr lang="ru-RU" sz="2800" b="1" dirty="0"/>
              <a:t>. Не думайте про </a:t>
            </a:r>
            <a:r>
              <a:rPr lang="ru-RU" sz="2800" b="1" dirty="0" err="1"/>
              <a:t>зламаний</a:t>
            </a:r>
            <a:r>
              <a:rPr lang="ru-RU" sz="2800" b="1" dirty="0"/>
              <a:t> </a:t>
            </a:r>
            <a:r>
              <a:rPr lang="ru-RU" sz="2800" b="1" dirty="0" smtClean="0"/>
              <a:t>велосипед </a:t>
            </a:r>
            <a:r>
              <a:rPr lang="ru-RU" sz="2800" b="1" dirty="0" err="1"/>
              <a:t>або</a:t>
            </a:r>
            <a:r>
              <a:rPr lang="ru-RU" sz="2800" b="1" dirty="0"/>
              <a:t> </a:t>
            </a:r>
            <a:r>
              <a:rPr lang="ru-RU" sz="2800" b="1" dirty="0" err="1"/>
              <a:t>зіпсований</a:t>
            </a:r>
            <a:r>
              <a:rPr lang="ru-RU" sz="2800" b="1" dirty="0"/>
              <a:t> </a:t>
            </a:r>
            <a:r>
              <a:rPr lang="ru-RU" sz="2800" b="1" dirty="0" err="1"/>
              <a:t>одяг</a:t>
            </a:r>
            <a:r>
              <a:rPr lang="ru-RU" sz="2800" b="1" dirty="0"/>
              <a:t>, все </a:t>
            </a:r>
            <a:r>
              <a:rPr lang="ru-RU" sz="2800" b="1" dirty="0" err="1"/>
              <a:t>це</a:t>
            </a:r>
            <a:r>
              <a:rPr lang="ru-RU" sz="2800" b="1" dirty="0"/>
              <a:t> </a:t>
            </a:r>
            <a:r>
              <a:rPr lang="ru-RU" sz="2800" b="1" dirty="0" err="1"/>
              <a:t>можна</a:t>
            </a:r>
            <a:r>
              <a:rPr lang="ru-RU" sz="2800" b="1" dirty="0"/>
              <a:t> </a:t>
            </a:r>
            <a:r>
              <a:rPr lang="ru-RU" sz="2800" b="1" dirty="0" err="1"/>
              <a:t>залагодити</a:t>
            </a:r>
            <a:r>
              <a:rPr lang="ru-RU" sz="2800" b="1" dirty="0"/>
              <a:t> </a:t>
            </a:r>
            <a:r>
              <a:rPr lang="ru-RU" sz="2800" b="1" dirty="0" err="1"/>
              <a:t>пізніше</a:t>
            </a:r>
            <a:r>
              <a:rPr lang="ru-RU" sz="2800" b="1" dirty="0"/>
              <a:t>. Зараз головне — не </a:t>
            </a:r>
            <a:r>
              <a:rPr lang="ru-RU" sz="2800" b="1" dirty="0" err="1"/>
              <a:t>допустити</a:t>
            </a:r>
            <a:r>
              <a:rPr lang="ru-RU" sz="2800" b="1" dirty="0"/>
              <a:t> </a:t>
            </a:r>
            <a:r>
              <a:rPr lang="ru-RU" sz="2800" b="1" dirty="0" err="1"/>
              <a:t>нових</a:t>
            </a:r>
            <a:r>
              <a:rPr lang="ru-RU" sz="2800" b="1" dirty="0"/>
              <a:t> </a:t>
            </a:r>
            <a:r>
              <a:rPr lang="ru-RU" sz="2800" b="1" dirty="0" smtClean="0"/>
              <a:t>травм.</a:t>
            </a:r>
            <a:endParaRPr lang="ru-RU" sz="2800" b="1" dirty="0"/>
          </a:p>
          <a:p>
            <a:endParaRPr lang="ru-RU" sz="2800" b="1" dirty="0"/>
          </a:p>
          <a:p>
            <a:r>
              <a:rPr lang="ru-RU" sz="2800" b="1" dirty="0" err="1"/>
              <a:t>Якщо</a:t>
            </a:r>
            <a:r>
              <a:rPr lang="ru-RU" sz="2800" b="1" dirty="0"/>
              <a:t> </a:t>
            </a:r>
            <a:r>
              <a:rPr lang="ru-RU" sz="2800" b="1" dirty="0" err="1"/>
              <a:t>падіння</a:t>
            </a:r>
            <a:r>
              <a:rPr lang="ru-RU" sz="2800" b="1" dirty="0"/>
              <a:t> </a:t>
            </a:r>
            <a:r>
              <a:rPr lang="ru-RU" sz="2800" b="1" dirty="0" err="1"/>
              <a:t>сталося</a:t>
            </a:r>
            <a:r>
              <a:rPr lang="ru-RU" sz="2800" b="1" dirty="0"/>
              <a:t> у </a:t>
            </a:r>
            <a:r>
              <a:rPr lang="ru-RU" sz="2800" b="1" dirty="0" err="1"/>
              <a:t>жвавому</a:t>
            </a:r>
            <a:r>
              <a:rPr lang="ru-RU" sz="2800" b="1" dirty="0"/>
              <a:t> </a:t>
            </a:r>
            <a:r>
              <a:rPr lang="ru-RU" sz="2800" b="1" dirty="0" err="1"/>
              <a:t>місці</a:t>
            </a:r>
            <a:r>
              <a:rPr lang="ru-RU" sz="2800" b="1" dirty="0"/>
              <a:t>, </a:t>
            </a:r>
            <a:r>
              <a:rPr lang="ru-RU" sz="2800" b="1" dirty="0" err="1"/>
              <a:t>зійдіть</a:t>
            </a:r>
            <a:r>
              <a:rPr lang="ru-RU" sz="2800" b="1" dirty="0"/>
              <a:t> з дороги </a:t>
            </a:r>
            <a:r>
              <a:rPr lang="ru-RU" sz="2800" b="1" dirty="0" err="1"/>
              <a:t>чи</a:t>
            </a:r>
            <a:r>
              <a:rPr lang="ru-RU" sz="2800" b="1" dirty="0"/>
              <a:t> </a:t>
            </a:r>
            <a:r>
              <a:rPr lang="ru-RU" sz="2800" b="1" dirty="0" err="1"/>
              <a:t>допоможіть</a:t>
            </a:r>
            <a:r>
              <a:rPr lang="ru-RU" sz="2800" b="1" dirty="0"/>
              <a:t> </a:t>
            </a:r>
            <a:r>
              <a:rPr lang="ru-RU" sz="2800" b="1" dirty="0" err="1"/>
              <a:t>це</a:t>
            </a:r>
            <a:r>
              <a:rPr lang="ru-RU" sz="2800" b="1" dirty="0"/>
              <a:t> </a:t>
            </a:r>
            <a:r>
              <a:rPr lang="ru-RU" sz="2800" b="1" dirty="0" err="1"/>
              <a:t>зробити</a:t>
            </a:r>
            <a:r>
              <a:rPr lang="ru-RU" sz="2800" b="1" dirty="0"/>
              <a:t> </a:t>
            </a:r>
            <a:r>
              <a:rPr lang="ru-RU" sz="2800" b="1" dirty="0" err="1"/>
              <a:t>постраждалим</a:t>
            </a:r>
            <a:r>
              <a:rPr lang="ru-RU" sz="2800" b="1" dirty="0"/>
              <a:t> людям.</a:t>
            </a:r>
          </a:p>
          <a:p>
            <a:endParaRPr lang="ru-RU" sz="2800" b="1" dirty="0"/>
          </a:p>
          <a:p>
            <a:r>
              <a:rPr lang="ru-RU" sz="2800" b="1" dirty="0" err="1"/>
              <a:t>Виняток</a:t>
            </a:r>
            <a:r>
              <a:rPr lang="ru-RU" sz="2800" b="1" dirty="0"/>
              <a:t> – </a:t>
            </a:r>
            <a:r>
              <a:rPr lang="ru-RU" sz="2800" b="1" dirty="0" err="1"/>
              <a:t>підозра</a:t>
            </a:r>
            <a:r>
              <a:rPr lang="ru-RU" sz="2800" b="1" dirty="0"/>
              <a:t> на травму хребта. У такому </a:t>
            </a:r>
            <a:r>
              <a:rPr lang="ru-RU" sz="2800" b="1" dirty="0" err="1"/>
              <a:t>разі</a:t>
            </a:r>
            <a:r>
              <a:rPr lang="ru-RU" sz="2800" b="1" dirty="0"/>
              <a:t> </a:t>
            </a:r>
            <a:r>
              <a:rPr lang="ru-RU" sz="2800" b="1" dirty="0" err="1"/>
              <a:t>людині</a:t>
            </a:r>
            <a:r>
              <a:rPr lang="ru-RU" sz="2800" b="1" dirty="0"/>
              <a:t> </a:t>
            </a:r>
            <a:r>
              <a:rPr lang="ru-RU" sz="2800" b="1" dirty="0" err="1"/>
              <a:t>краще</a:t>
            </a:r>
            <a:r>
              <a:rPr lang="ru-RU" sz="2800" b="1" dirty="0"/>
              <a:t> </a:t>
            </a:r>
            <a:r>
              <a:rPr lang="ru-RU" sz="2800" b="1" dirty="0" err="1"/>
              <a:t>зберігати</a:t>
            </a:r>
            <a:r>
              <a:rPr lang="ru-RU" sz="2800" b="1" dirty="0"/>
              <a:t> </a:t>
            </a:r>
            <a:r>
              <a:rPr lang="ru-RU" sz="2800" b="1" dirty="0" err="1"/>
              <a:t>нерухомість</a:t>
            </a:r>
            <a:r>
              <a:rPr lang="ru-RU" sz="2800" b="1" dirty="0"/>
              <a:t> до </a:t>
            </a:r>
            <a:r>
              <a:rPr lang="ru-RU" sz="2800" b="1" dirty="0" err="1"/>
              <a:t>приїзду</a:t>
            </a:r>
            <a:r>
              <a:rPr lang="ru-RU" sz="2800" b="1" dirty="0"/>
              <a:t> </a:t>
            </a:r>
            <a:r>
              <a:rPr lang="ru-RU" sz="2800" b="1" dirty="0" err="1"/>
              <a:t>медиків</a:t>
            </a:r>
            <a:r>
              <a:rPr lang="ru-RU" sz="2800" b="1" dirty="0"/>
              <a:t>.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1538614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78820F-613B-4084-A210-F6071CA8AA12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0613" y="1621390"/>
            <a:ext cx="103932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3. </a:t>
            </a:r>
            <a:r>
              <a:rPr lang="ru-RU" sz="2800" b="1" dirty="0" err="1">
                <a:solidFill>
                  <a:srgbClr val="FF0000"/>
                </a:solidFill>
              </a:rPr>
              <a:t>Викличте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медичну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допомогу</a:t>
            </a:r>
            <a:r>
              <a:rPr lang="ru-RU" sz="2800" b="1" dirty="0">
                <a:solidFill>
                  <a:srgbClr val="FF0000"/>
                </a:solidFill>
              </a:rPr>
              <a:t>, </a:t>
            </a:r>
            <a:r>
              <a:rPr lang="ru-RU" sz="2800" b="1" dirty="0" err="1">
                <a:solidFill>
                  <a:srgbClr val="FF0000"/>
                </a:solidFill>
              </a:rPr>
              <a:t>якщо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це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необхідно</a:t>
            </a:r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2800" b="1" dirty="0" err="1"/>
              <a:t>Якщо</a:t>
            </a:r>
            <a:r>
              <a:rPr lang="ru-RU" sz="2800" b="1" dirty="0"/>
              <a:t> </a:t>
            </a:r>
            <a:r>
              <a:rPr lang="ru-RU" sz="2800" b="1" dirty="0" err="1"/>
              <a:t>ви</a:t>
            </a:r>
            <a:r>
              <a:rPr lang="ru-RU" sz="2800" b="1" dirty="0"/>
              <a:t> </a:t>
            </a:r>
            <a:r>
              <a:rPr lang="ru-RU" sz="2800" b="1" dirty="0" err="1"/>
              <a:t>сумніваєтеся</a:t>
            </a:r>
            <a:r>
              <a:rPr lang="ru-RU" sz="2800" b="1" dirty="0"/>
              <a:t>, </a:t>
            </a:r>
            <a:r>
              <a:rPr lang="ru-RU" sz="2800" b="1" dirty="0" err="1"/>
              <a:t>чи</a:t>
            </a:r>
            <a:r>
              <a:rPr lang="ru-RU" sz="2800" b="1" dirty="0"/>
              <a:t> </a:t>
            </a:r>
            <a:r>
              <a:rPr lang="ru-RU" sz="2800" b="1" dirty="0" err="1"/>
              <a:t>потрібна</a:t>
            </a:r>
            <a:r>
              <a:rPr lang="ru-RU" sz="2800" b="1" dirty="0"/>
              <a:t> у </a:t>
            </a:r>
            <a:r>
              <a:rPr lang="ru-RU" sz="2800" b="1" dirty="0" err="1"/>
              <a:t>вашому</a:t>
            </a:r>
            <a:r>
              <a:rPr lang="ru-RU" sz="2800" b="1" dirty="0"/>
              <a:t> </a:t>
            </a:r>
            <a:r>
              <a:rPr lang="ru-RU" sz="2800" b="1" dirty="0" err="1"/>
              <a:t>випадку</a:t>
            </a:r>
            <a:r>
              <a:rPr lang="ru-RU" sz="2800" b="1" dirty="0"/>
              <a:t> </a:t>
            </a:r>
            <a:r>
              <a:rPr lang="ru-RU" sz="2800" b="1" dirty="0" err="1"/>
              <a:t>допомога</a:t>
            </a:r>
            <a:r>
              <a:rPr lang="ru-RU" sz="2800" b="1" dirty="0"/>
              <a:t> </a:t>
            </a:r>
            <a:r>
              <a:rPr lang="ru-RU" sz="2800" b="1" dirty="0" err="1"/>
              <a:t>медиків</a:t>
            </a:r>
            <a:r>
              <a:rPr lang="ru-RU" sz="2800" b="1" dirty="0"/>
              <a:t>, не </a:t>
            </a:r>
            <a:r>
              <a:rPr lang="ru-RU" sz="2800" b="1" dirty="0" err="1"/>
              <a:t>соромтеся</a:t>
            </a:r>
            <a:r>
              <a:rPr lang="ru-RU" sz="2800" b="1" dirty="0"/>
              <a:t> </a:t>
            </a:r>
            <a:r>
              <a:rPr lang="ru-RU" sz="2800" b="1" dirty="0" err="1"/>
              <a:t>зателефонувати</a:t>
            </a:r>
            <a:r>
              <a:rPr lang="ru-RU" sz="2800" b="1" dirty="0"/>
              <a:t> до 103. </a:t>
            </a:r>
            <a:r>
              <a:rPr lang="ru-RU" sz="2800" b="1" dirty="0" err="1"/>
              <a:t>Спокійно</a:t>
            </a:r>
            <a:r>
              <a:rPr lang="ru-RU" sz="2800" b="1" dirty="0"/>
              <a:t> та </a:t>
            </a:r>
            <a:r>
              <a:rPr lang="ru-RU" sz="2800" b="1" dirty="0" err="1"/>
              <a:t>докладно</a:t>
            </a:r>
            <a:r>
              <a:rPr lang="ru-RU" sz="2800" b="1" dirty="0"/>
              <a:t> </a:t>
            </a:r>
            <a:r>
              <a:rPr lang="ru-RU" sz="2800" b="1" dirty="0" err="1"/>
              <a:t>опишіть</a:t>
            </a:r>
            <a:r>
              <a:rPr lang="ru-RU" sz="2800" b="1" dirty="0"/>
              <a:t> </a:t>
            </a:r>
            <a:r>
              <a:rPr lang="ru-RU" sz="2800" b="1" dirty="0" err="1"/>
              <a:t>ситуацію</a:t>
            </a:r>
            <a:r>
              <a:rPr lang="ru-RU" sz="2800" b="1" dirty="0"/>
              <a:t> та </a:t>
            </a:r>
            <a:r>
              <a:rPr lang="ru-RU" sz="2800" b="1" dirty="0" err="1"/>
              <a:t>дійте</a:t>
            </a:r>
            <a:r>
              <a:rPr lang="ru-RU" sz="2800" b="1" dirty="0"/>
              <a:t> за </a:t>
            </a:r>
            <a:r>
              <a:rPr lang="ru-RU" sz="2800" b="1" dirty="0" err="1"/>
              <a:t>рекомендаціями</a:t>
            </a:r>
            <a:r>
              <a:rPr lang="ru-RU" sz="2800" b="1" dirty="0"/>
              <a:t> оператора.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1775292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78820F-613B-4084-A210-F6071CA8AA12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4558" y="1148039"/>
            <a:ext cx="937581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4. Оцініть </a:t>
            </a:r>
            <a:r>
              <a:rPr lang="uk-UA" sz="2800" b="1" dirty="0" smtClean="0">
                <a:solidFill>
                  <a:srgbClr val="FF0000"/>
                </a:solidFill>
              </a:rPr>
              <a:t>травми</a:t>
            </a:r>
          </a:p>
          <a:p>
            <a:r>
              <a:rPr lang="uk-UA" sz="2800" b="1" dirty="0" smtClean="0"/>
              <a:t>При </a:t>
            </a:r>
            <a:r>
              <a:rPr lang="uk-UA" sz="2800" b="1" dirty="0"/>
              <a:t>аварії тіло відчуває шок, і відбувається потужний викид адреналіну, який скриває біль. Візуальний огляд може виявити, що отримані травми сильніше, чим </a:t>
            </a:r>
            <a:r>
              <a:rPr lang="uk-UA" sz="2800" b="1" dirty="0" smtClean="0"/>
              <a:t>здається. </a:t>
            </a:r>
            <a:r>
              <a:rPr lang="uk-UA" sz="2800" b="1" dirty="0"/>
              <a:t>Оцінка пошкоджень у перші хвилини після нещасного випадку дозволить дізнатися про стан здоров'я більше, ніж ваше відчуття.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54558" y="4396221"/>
            <a:ext cx="7389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/>
              <a:t>Огляньте</a:t>
            </a:r>
            <a:r>
              <a:rPr lang="ru-RU" sz="2800" b="1" dirty="0"/>
              <a:t> голову, </a:t>
            </a:r>
            <a:r>
              <a:rPr lang="ru-RU" sz="2800" b="1" dirty="0" err="1"/>
              <a:t>чи</a:t>
            </a:r>
            <a:r>
              <a:rPr lang="ru-RU" sz="2800" b="1" dirty="0"/>
              <a:t> є </a:t>
            </a:r>
            <a:r>
              <a:rPr lang="ru-RU" sz="2800" b="1" dirty="0" err="1"/>
              <a:t>розтини</a:t>
            </a:r>
            <a:r>
              <a:rPr lang="ru-RU" sz="2800" b="1" dirty="0"/>
              <a:t>, рани, </a:t>
            </a:r>
            <a:r>
              <a:rPr lang="ru-RU" sz="2800" b="1" dirty="0" err="1"/>
              <a:t>вм'ятини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781107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78820F-613B-4084-A210-F6071CA8AA12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32586" y="1453758"/>
            <a:ext cx="950460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5. Обробіть </a:t>
            </a:r>
            <a:r>
              <a:rPr lang="uk-UA" sz="2800" b="1" dirty="0" smtClean="0">
                <a:solidFill>
                  <a:srgbClr val="FF0000"/>
                </a:solidFill>
              </a:rPr>
              <a:t>рани</a:t>
            </a:r>
          </a:p>
          <a:p>
            <a:r>
              <a:rPr lang="uk-UA" sz="2800" b="1" dirty="0" smtClean="0"/>
              <a:t>Дрібні </a:t>
            </a:r>
            <a:r>
              <a:rPr lang="uk-UA" sz="2800" b="1" dirty="0"/>
              <a:t>садна буде достатньо промити чистою водою, забинтувати або заклеїти пластиром</a:t>
            </a:r>
            <a:r>
              <a:rPr lang="uk-UA" sz="2800" b="1" dirty="0" smtClean="0"/>
              <a:t>. Якщо </a:t>
            </a:r>
            <a:r>
              <a:rPr lang="uk-UA" sz="2800" b="1" dirty="0"/>
              <a:t>рана велика або глибока і сильно кровоточить, прикладіть до неї чисту пов'язку, натисніть і утримуйте, по можливості піднявши ушкоджену область вище за рівень серця, щоб зупинити кровотечу. Зберігаючи тиск на рану, розташуйте тіло так, щоб ноги знаходилися вище за рівень голови, це допоможе компенсувати шок. І обов'язково </a:t>
            </a:r>
            <a:r>
              <a:rPr lang="uk-UA" sz="2800" b="1" dirty="0" err="1"/>
              <a:t>викличте</a:t>
            </a:r>
            <a:r>
              <a:rPr lang="uk-UA" sz="2800" b="1" dirty="0"/>
              <a:t> швидку.</a:t>
            </a:r>
          </a:p>
        </p:txBody>
      </p:sp>
    </p:spTree>
    <p:extLst>
      <p:ext uri="{BB962C8B-B14F-4D97-AF65-F5344CB8AC3E}">
        <p14:creationId xmlns:p14="http://schemas.microsoft.com/office/powerpoint/2010/main" val="758750556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7378</TotalTime>
  <Words>781</Words>
  <Application>Microsoft Office PowerPoint</Application>
  <PresentationFormat>Широкоэкранный</PresentationFormat>
  <Paragraphs>94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Monotype Corsiva</vt:lpstr>
      <vt:lpstr>Wingdings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admin</cp:lastModifiedBy>
  <cp:revision>2036</cp:revision>
  <dcterms:created xsi:type="dcterms:W3CDTF">2018-01-05T16:38:53Z</dcterms:created>
  <dcterms:modified xsi:type="dcterms:W3CDTF">2022-11-13T19:43:12Z</dcterms:modified>
</cp:coreProperties>
</file>