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738" r:id="rId2"/>
    <p:sldId id="1829" r:id="rId3"/>
    <p:sldId id="1831" r:id="rId4"/>
    <p:sldId id="1834" r:id="rId5"/>
    <p:sldId id="1854" r:id="rId6"/>
    <p:sldId id="1855" r:id="rId7"/>
    <p:sldId id="1847" r:id="rId8"/>
    <p:sldId id="1856" r:id="rId9"/>
    <p:sldId id="1857" r:id="rId10"/>
    <p:sldId id="1858" r:id="rId11"/>
    <p:sldId id="1859" r:id="rId12"/>
    <p:sldId id="1860" r:id="rId13"/>
    <p:sldId id="1861" r:id="rId14"/>
    <p:sldId id="1862" r:id="rId15"/>
    <p:sldId id="1863" r:id="rId16"/>
    <p:sldId id="1864" r:id="rId17"/>
    <p:sldId id="1865" r:id="rId18"/>
    <p:sldId id="1866" r:id="rId19"/>
    <p:sldId id="1867" r:id="rId20"/>
    <p:sldId id="1869" r:id="rId21"/>
    <p:sldId id="1872" r:id="rId22"/>
    <p:sldId id="1868" r:id="rId23"/>
    <p:sldId id="1874" r:id="rId24"/>
    <p:sldId id="1873" r:id="rId25"/>
    <p:sldId id="1875" r:id="rId26"/>
    <p:sldId id="1876" r:id="rId27"/>
    <p:sldId id="1877" r:id="rId28"/>
    <p:sldId id="1007" r:id="rId29"/>
    <p:sldId id="183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59D"/>
    <a:srgbClr val="D65ACA"/>
    <a:srgbClr val="F3CDEF"/>
    <a:srgbClr val="00B050"/>
    <a:srgbClr val="035110"/>
    <a:srgbClr val="D3514F"/>
    <a:srgbClr val="FF4747"/>
    <a:srgbClr val="F17D66"/>
    <a:srgbClr val="2F3242"/>
    <a:srgbClr val="921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3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3872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32d6d281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32d6d281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386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32d6d281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32d6d281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438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32d6d281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32d6d281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11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32d6d281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32d6d281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89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32d6d281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32d6d281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495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218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5575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28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930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21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32d6d28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32d6d28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171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32d6d281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32d6d281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946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32d6d281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32d6d281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21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32d6d281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32d6d281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23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32d6d281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32d6d281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29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32d6d281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32d6d281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24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</a:t>
            </a:r>
            <a:r>
              <a:rPr lang="uk-UA" sz="4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 18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3143" y="4303455"/>
            <a:ext cx="9098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F3242"/>
                </a:solidFill>
              </a:rPr>
              <a:t>Особиста </a:t>
            </a:r>
            <a:r>
              <a:rPr lang="ru-RU" sz="4000" b="1" dirty="0" err="1">
                <a:solidFill>
                  <a:srgbClr val="2F3242"/>
                </a:solidFill>
              </a:rPr>
              <a:t>безпека</a:t>
            </a:r>
            <a:r>
              <a:rPr lang="ru-RU" sz="4000" b="1" dirty="0">
                <a:solidFill>
                  <a:srgbClr val="2F3242"/>
                </a:solidFill>
              </a:rPr>
              <a:t> в </a:t>
            </a:r>
            <a:r>
              <a:rPr lang="ru-RU" sz="4000" b="1" dirty="0" err="1">
                <a:solidFill>
                  <a:srgbClr val="2F3242"/>
                </a:solidFill>
              </a:rPr>
              <a:t>населеному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пункті</a:t>
            </a:r>
            <a:r>
              <a:rPr lang="ru-RU" sz="4000" b="1" dirty="0">
                <a:solidFill>
                  <a:srgbClr val="2F3242"/>
                </a:solidFill>
              </a:rPr>
              <a:t>. Правила </a:t>
            </a:r>
            <a:r>
              <a:rPr lang="ru-RU" sz="4000" b="1" dirty="0" err="1">
                <a:solidFill>
                  <a:srgbClr val="2F3242"/>
                </a:solidFill>
              </a:rPr>
              <a:t>безпечної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поведінки</a:t>
            </a:r>
            <a:r>
              <a:rPr lang="ru-RU" sz="4000" b="1" dirty="0">
                <a:solidFill>
                  <a:srgbClr val="2F3242"/>
                </a:solidFill>
              </a:rPr>
              <a:t> на </a:t>
            </a:r>
            <a:r>
              <a:rPr lang="ru-RU" sz="4000" b="1" dirty="0" err="1">
                <a:solidFill>
                  <a:srgbClr val="2F3242"/>
                </a:solidFill>
              </a:rPr>
              <a:t>вулиці</a:t>
            </a:r>
            <a:r>
              <a:rPr lang="ru-RU" sz="4000" b="1" dirty="0">
                <a:solidFill>
                  <a:srgbClr val="2F3242"/>
                </a:solidFill>
              </a:rPr>
              <a:t>, </a:t>
            </a:r>
            <a:r>
              <a:rPr lang="ru-RU" sz="4000" b="1" dirty="0" err="1">
                <a:solidFill>
                  <a:srgbClr val="2F3242"/>
                </a:solidFill>
              </a:rPr>
              <a:t>надворі</a:t>
            </a:r>
            <a:r>
              <a:rPr lang="ru-RU" sz="4000" b="1" dirty="0">
                <a:solidFill>
                  <a:srgbClr val="2F3242"/>
                </a:solidFill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95" y="219101"/>
            <a:ext cx="377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Здоров'я, безпека та добробут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white"/>
                </a:solidFill>
                <a:latin typeface="Calibri" panose="020F0502020204030204"/>
              </a:rPr>
              <a:t>5 клас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71" y="301910"/>
            <a:ext cx="5737285" cy="405158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104" y="344223"/>
            <a:ext cx="10031224" cy="636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4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5014" y="336552"/>
            <a:ext cx="9953950" cy="636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9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8044" y="229673"/>
            <a:ext cx="9845329" cy="6459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6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68" y="386366"/>
            <a:ext cx="7630732" cy="618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950" y="386366"/>
            <a:ext cx="6454650" cy="6184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2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>
            <a:off x="4347545" y="658756"/>
            <a:ext cx="784445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Правила </a:t>
            </a:r>
            <a:r>
              <a:rPr lang="ru-RU" sz="48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п’яти</a:t>
            </a:r>
            <a:r>
              <a:rPr lang="ru-RU" sz="48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“Не”</a:t>
            </a:r>
            <a:endParaRPr sz="4800" b="1" dirty="0">
              <a:solidFill>
                <a:srgbClr val="AB3C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1683223" y="1949314"/>
            <a:ext cx="9303225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ru-RU" sz="4000" b="1" i="0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випадок</a:t>
            </a:r>
            <a:r>
              <a:rPr lang="ru-RU" sz="4000" b="1" i="0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коли </a:t>
            </a:r>
            <a:r>
              <a:rPr lang="ru-RU" sz="4000" b="1" i="0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буваєш</a:t>
            </a:r>
            <a:r>
              <a:rPr lang="ru-RU" sz="4000" b="1" i="0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</a:t>
            </a:r>
            <a:r>
              <a:rPr lang="ru-RU" sz="4000" b="1" i="0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вулиці</a:t>
            </a:r>
            <a:r>
              <a:rPr lang="ru-RU" sz="4000" b="1" i="0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сам, </a:t>
            </a:r>
            <a:r>
              <a:rPr lang="ru-RU" sz="4000" b="1" i="0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дотримуйся</a:t>
            </a:r>
            <a:r>
              <a:rPr lang="ru-RU" sz="4000" b="1" i="0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правила </a:t>
            </a:r>
            <a:r>
              <a:rPr lang="ru-RU" sz="4000" b="1" i="0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п’яти</a:t>
            </a:r>
            <a:r>
              <a:rPr lang="ru-RU" sz="4000" b="1" i="0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«НЕ</a:t>
            </a:r>
            <a:r>
              <a:rPr lang="ru-RU" sz="4000" b="1" i="0" dirty="0" smtClean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endParaRPr sz="4000" b="1" dirty="0">
              <a:solidFill>
                <a:srgbClr val="7F4E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dirty="0">
              <a:solidFill>
                <a:srgbClr val="7F4E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23" descr="D:\зустріч 2018\images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0940" y="3142445"/>
            <a:ext cx="5943382" cy="3196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2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425" y="1325650"/>
            <a:ext cx="9363026" cy="520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3696236" y="319550"/>
            <a:ext cx="8295063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</a:t>
            </a:r>
            <a:r>
              <a:rPr lang="ru-RU" sz="3600" b="1" dirty="0" err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розмовляй</a:t>
            </a:r>
            <a:r>
              <a:rPr lang="ru-RU" sz="36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із</a:t>
            </a:r>
            <a:r>
              <a:rPr lang="ru-RU" sz="36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незнайомцями</a:t>
            </a:r>
            <a:r>
              <a:rPr lang="ru-RU" sz="36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b="1" dirty="0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700" y="1202450"/>
            <a:ext cx="8295300" cy="519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3425780" y="299000"/>
            <a:ext cx="836007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</a:t>
            </a:r>
            <a:r>
              <a:rPr lang="ru-RU" sz="3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сідай</a:t>
            </a:r>
            <a:r>
              <a:rPr lang="ru-RU" sz="3600" b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машину до </a:t>
            </a:r>
            <a:r>
              <a:rPr lang="ru-RU" sz="3600" b="1" dirty="0" err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незнайомців</a:t>
            </a:r>
            <a:endParaRPr sz="3600" b="1" dirty="0">
              <a:solidFill>
                <a:srgbClr val="9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/>
        </p:nvSpPr>
        <p:spPr>
          <a:xfrm>
            <a:off x="2910624" y="340075"/>
            <a:ext cx="9150125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бери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нічого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незнайомців</a:t>
            </a:r>
            <a:endParaRPr sz="3600" b="1" dirty="0"/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5825" y="1272825"/>
            <a:ext cx="7526900" cy="526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30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/>
        </p:nvSpPr>
        <p:spPr>
          <a:xfrm>
            <a:off x="3322748" y="246400"/>
            <a:ext cx="8869251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звертай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дороги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школи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 дому</a:t>
            </a:r>
            <a:endParaRPr sz="3600" b="1" dirty="0"/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9550" y="1733550"/>
            <a:ext cx="6397600" cy="4672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8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/>
        </p:nvSpPr>
        <p:spPr>
          <a:xfrm>
            <a:off x="3284113" y="274571"/>
            <a:ext cx="9057942" cy="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гуляй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надворі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після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того, як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стемніло</a:t>
            </a:r>
            <a:endParaRPr sz="3600" b="1" dirty="0"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238" y="1117475"/>
            <a:ext cx="7067534" cy="5300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22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Прослухайте вірш та налаштуймося на роботу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9861" y="1725770"/>
            <a:ext cx="6337001" cy="410836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/>
              <a:t>       Уже </a:t>
            </a:r>
            <a:r>
              <a:rPr lang="ru-RU" sz="3200" b="1" dirty="0" err="1"/>
              <a:t>дзвінок</a:t>
            </a:r>
            <a:r>
              <a:rPr lang="ru-RU" sz="3200" b="1" dirty="0"/>
              <a:t> нам дав сигнал:</a:t>
            </a:r>
          </a:p>
          <a:p>
            <a:r>
              <a:rPr lang="ru-RU" sz="3200" b="1" dirty="0"/>
              <a:t>       </a:t>
            </a:r>
            <a:r>
              <a:rPr lang="ru-RU" sz="3200" b="1" dirty="0" err="1" smtClean="0"/>
              <a:t>Працювати</a:t>
            </a:r>
            <a:r>
              <a:rPr lang="ru-RU" sz="3200" b="1" dirty="0" smtClean="0"/>
              <a:t> </a:t>
            </a:r>
            <a:r>
              <a:rPr lang="ru-RU" sz="3200" b="1" dirty="0"/>
              <a:t>час настав.</a:t>
            </a:r>
          </a:p>
          <a:p>
            <a:r>
              <a:rPr lang="ru-RU" sz="3200" b="1" dirty="0"/>
              <a:t>       </a:t>
            </a:r>
            <a:r>
              <a:rPr lang="ru-RU" sz="3200" b="1" dirty="0" err="1" smtClean="0"/>
              <a:t>Тож</a:t>
            </a:r>
            <a:r>
              <a:rPr lang="ru-RU" sz="3200" b="1" dirty="0" smtClean="0"/>
              <a:t> </a:t>
            </a:r>
            <a:r>
              <a:rPr lang="ru-RU" sz="3200" b="1" dirty="0"/>
              <a:t>і ми часу не </a:t>
            </a:r>
            <a:r>
              <a:rPr lang="ru-RU" sz="3200" b="1" dirty="0" err="1"/>
              <a:t>гаймо</a:t>
            </a:r>
            <a:r>
              <a:rPr lang="ru-RU" sz="3200" b="1" dirty="0"/>
              <a:t> .</a:t>
            </a:r>
          </a:p>
          <a:p>
            <a:r>
              <a:rPr lang="ru-RU" sz="3200" b="1" dirty="0"/>
              <a:t>       </a:t>
            </a:r>
            <a:r>
              <a:rPr lang="ru-RU" sz="3200" b="1" dirty="0" smtClean="0"/>
              <a:t>Роботу </a:t>
            </a:r>
            <a:r>
              <a:rPr lang="ru-RU" sz="3200" b="1" dirty="0" err="1"/>
              <a:t>швидше</a:t>
            </a:r>
            <a:r>
              <a:rPr lang="ru-RU" sz="3200" b="1" dirty="0"/>
              <a:t> </a:t>
            </a:r>
            <a:r>
              <a:rPr lang="ru-RU" sz="3200" b="1" dirty="0" err="1"/>
              <a:t>починаймо</a:t>
            </a:r>
            <a:r>
              <a:rPr lang="ru-RU" sz="3200" b="1" dirty="0"/>
              <a:t>.</a:t>
            </a:r>
            <a:endParaRPr lang="uk-UA" sz="3200" b="1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46" y="1725770"/>
            <a:ext cx="5159060" cy="50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24" y="3289614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938" y="3176387"/>
            <a:ext cx="2380068" cy="3468824"/>
          </a:xfrm>
          <a:prstGeom prst="rect">
            <a:avLst/>
          </a:prstGeom>
        </p:spPr>
      </p:pic>
      <p:pic>
        <p:nvPicPr>
          <p:cNvPr id="10" name="Picture 18" descr="Школьный звонок. Колокольчик. Анимированная картинка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01">
            <a:off x="10265091" y="968199"/>
            <a:ext cx="1778836" cy="17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892648" y="502661"/>
            <a:ext cx="10421442" cy="575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Запам’ятай</a:t>
            </a:r>
            <a:r>
              <a:rPr lang="ru-RU" sz="40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0" dirty="0">
              <a:solidFill>
                <a:srgbClr val="AB3C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Незнайомець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будь-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хто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з ким тебе не</a:t>
            </a:r>
            <a:endParaRPr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познайомили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батьки,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вчителі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Гуляючи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надворі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поводься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спокійно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впевнено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Не бери з дому дорогих речей,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які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можуть</a:t>
            </a:r>
            <a:endParaRPr sz="3600" b="1" i="0" dirty="0">
              <a:solidFill>
                <a:srgbClr val="AB3C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спровокувати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зловмисників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Увечері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уникай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безлюдних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дворів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парків</a:t>
            </a:r>
            <a:endParaRPr sz="3600" b="1" i="0" dirty="0">
              <a:solidFill>
                <a:srgbClr val="AB3C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</a:t>
            </a:r>
            <a:r>
              <a:rPr lang="ru-RU" sz="36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пустирів</a:t>
            </a:r>
            <a:r>
              <a:rPr lang="ru-RU" sz="36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b="1" i="0" dirty="0">
              <a:solidFill>
                <a:srgbClr val="AB3C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29" descr="D:\зустріч 2018\images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4005" y="4596709"/>
            <a:ext cx="1931831" cy="166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1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892648" y="502661"/>
            <a:ext cx="10421442" cy="575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Запам’ятай</a:t>
            </a:r>
            <a:r>
              <a:rPr lang="ru-RU" sz="4000" b="1" i="0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0" dirty="0">
              <a:solidFill>
                <a:srgbClr val="AB3C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/>
            <a:r>
              <a:rPr lang="ru-RU" sz="3600" b="1" dirty="0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йди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подвір’я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без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дозволу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батьків</a:t>
            </a:r>
            <a:r>
              <a:rPr lang="ru-RU" sz="3600" b="1" dirty="0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близьких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algn="just"/>
            <a:r>
              <a:rPr lang="ru-RU" sz="3600" b="1" dirty="0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спускайся у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підвали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не 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піднімайся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горища</a:t>
            </a:r>
            <a:r>
              <a:rPr lang="ru-RU" sz="3600" b="1" dirty="0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algn="just"/>
            <a:r>
              <a:rPr lang="ru-RU" sz="3600" b="1" dirty="0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Якщо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грубо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вимагають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гроші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або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дорогі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речі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погрожуючи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фізичною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розправою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b="1" dirty="0" err="1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віддай</a:t>
            </a:r>
            <a:r>
              <a:rPr lang="ru-RU" sz="3600" b="1" dirty="0" smtClean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 </a:t>
            </a:r>
            <a:r>
              <a:rPr lang="ru-RU" sz="3600" b="1" dirty="0" err="1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суперечок</a:t>
            </a:r>
            <a:r>
              <a:rPr lang="ru-RU" sz="3600" b="1" dirty="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lvl="0" algn="just"/>
            <a:endParaRPr lang="ru-RU" sz="3600" b="1" dirty="0">
              <a:solidFill>
                <a:srgbClr val="AB3C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29" descr="D:\зустріч 2018\images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3397" y="5420957"/>
            <a:ext cx="1931831" cy="1197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83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93262" cy="62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0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1" y="550235"/>
            <a:ext cx="9040968" cy="59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E6422D-EDFC-D5D3-6514-BA23A3B8DD09}"/>
              </a:ext>
            </a:extLst>
          </p:cNvPr>
          <p:cNvSpPr txBox="1"/>
          <p:nvPr/>
        </p:nvSpPr>
        <p:spPr>
          <a:xfrm>
            <a:off x="273226" y="1234937"/>
            <a:ext cx="692606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</a:rPr>
              <a:t>Дотримуйся</a:t>
            </a:r>
            <a:r>
              <a:rPr lang="ru-RU" sz="3600" b="1" dirty="0">
                <a:solidFill>
                  <a:srgbClr val="C00000"/>
                </a:solidFill>
              </a:rPr>
              <a:t> правил </a:t>
            </a:r>
            <a:r>
              <a:rPr lang="ru-RU" sz="3600" b="1" dirty="0" err="1">
                <a:solidFill>
                  <a:srgbClr val="C00000"/>
                </a:solidFill>
              </a:rPr>
              <a:t>безпеки</a:t>
            </a:r>
            <a:r>
              <a:rPr lang="ru-RU" sz="3600" b="1" dirty="0">
                <a:solidFill>
                  <a:srgbClr val="C00000"/>
                </a:solidFill>
              </a:rPr>
              <a:t> в </a:t>
            </a:r>
            <a:r>
              <a:rPr lang="ru-RU" sz="3600" b="1" dirty="0" err="1">
                <a:solidFill>
                  <a:srgbClr val="C00000"/>
                </a:solidFill>
              </a:rPr>
              <a:t>ліфті</a:t>
            </a:r>
            <a:endParaRPr lang="ru-RU" sz="36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Не </a:t>
            </a:r>
            <a:r>
              <a:rPr lang="ru-RU" sz="2800" b="1" dirty="0" err="1"/>
              <a:t>заходь</a:t>
            </a:r>
            <a:r>
              <a:rPr lang="ru-RU" sz="2800" b="1" dirty="0"/>
              <a:t> у </a:t>
            </a:r>
            <a:r>
              <a:rPr lang="ru-RU" sz="2800" b="1" dirty="0" err="1"/>
              <a:t>ліфт</a:t>
            </a:r>
            <a:r>
              <a:rPr lang="ru-RU" sz="2800" b="1" dirty="0"/>
              <a:t> з </a:t>
            </a:r>
            <a:r>
              <a:rPr lang="ru-RU" sz="2800" b="1" dirty="0" err="1"/>
              <a:t>незнайомцем</a:t>
            </a:r>
            <a:r>
              <a:rPr lang="ru-RU" sz="2800" b="1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err="1" smtClean="0"/>
              <a:t>Якщо</a:t>
            </a:r>
            <a:r>
              <a:rPr lang="ru-RU" sz="2800" b="1" dirty="0" smtClean="0"/>
              <a:t> </a:t>
            </a:r>
            <a:r>
              <a:rPr lang="ru-RU" sz="2800" b="1" dirty="0" err="1"/>
              <a:t>ліфт</a:t>
            </a:r>
            <a:r>
              <a:rPr lang="ru-RU" sz="2800" b="1" dirty="0"/>
              <a:t> </a:t>
            </a:r>
            <a:r>
              <a:rPr lang="ru-RU" sz="2800" b="1" dirty="0" err="1"/>
              <a:t>зупинився</a:t>
            </a:r>
            <a:r>
              <a:rPr lang="ru-RU" sz="2800" b="1" dirty="0"/>
              <a:t> </a:t>
            </a:r>
            <a:r>
              <a:rPr lang="ru-RU" sz="2800" b="1" dirty="0" err="1"/>
              <a:t>між</a:t>
            </a:r>
            <a:r>
              <a:rPr lang="ru-RU" sz="2800" b="1" dirty="0"/>
              <a:t> </a:t>
            </a:r>
            <a:r>
              <a:rPr lang="ru-RU" sz="2800" b="1" dirty="0" err="1"/>
              <a:t>поверхами</a:t>
            </a:r>
            <a:r>
              <a:rPr lang="ru-RU" sz="2800" b="1" dirty="0"/>
              <a:t>, не </a:t>
            </a:r>
            <a:r>
              <a:rPr lang="ru-RU" sz="2800" b="1" dirty="0" err="1"/>
              <a:t>намагайся</a:t>
            </a:r>
            <a:r>
              <a:rPr lang="ru-RU" sz="2800" b="1" dirty="0"/>
              <a:t> </a:t>
            </a:r>
            <a:r>
              <a:rPr lang="ru-RU" sz="2800" b="1" dirty="0" err="1"/>
              <a:t>вийти</a:t>
            </a:r>
            <a:r>
              <a:rPr lang="ru-RU" sz="2800" b="1" dirty="0"/>
              <a:t> з </a:t>
            </a:r>
            <a:r>
              <a:rPr lang="ru-RU" sz="2800" b="1" dirty="0" err="1"/>
              <a:t>нього</a:t>
            </a:r>
            <a:r>
              <a:rPr lang="ru-RU" sz="2800" b="1" dirty="0"/>
              <a:t> </a:t>
            </a:r>
            <a:r>
              <a:rPr lang="ru-RU" sz="2800" b="1" dirty="0" err="1"/>
              <a:t>самотужки</a:t>
            </a:r>
            <a:r>
              <a:rPr lang="ru-RU" sz="2800" b="1" dirty="0"/>
              <a:t>, а голосно гукай на </a:t>
            </a:r>
            <a:r>
              <a:rPr lang="ru-RU" sz="2800" b="1" dirty="0" err="1" smtClean="0"/>
              <a:t>допомогу</a:t>
            </a:r>
            <a:r>
              <a:rPr lang="ru-RU" sz="2800" b="1" dirty="0" smtClean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повідом</a:t>
            </a:r>
            <a:r>
              <a:rPr lang="ru-RU" sz="2800" b="1" dirty="0"/>
              <a:t> по переговорному </a:t>
            </a:r>
            <a:r>
              <a:rPr lang="ru-RU" sz="2800" b="1" dirty="0" smtClean="0"/>
              <a:t>пристрою </a:t>
            </a:r>
            <a:r>
              <a:rPr lang="ru-RU" sz="2800" b="1" dirty="0" err="1" smtClean="0"/>
              <a:t>диспетчерові</a:t>
            </a:r>
            <a:r>
              <a:rPr lang="ru-RU" sz="2800" b="1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/>
              <a:t>Не </a:t>
            </a:r>
            <a:r>
              <a:rPr lang="ru-RU" sz="2800" b="1" dirty="0" err="1"/>
              <a:t>стрибай</a:t>
            </a:r>
            <a:r>
              <a:rPr lang="ru-RU" sz="2800" b="1" dirty="0"/>
              <a:t> у </a:t>
            </a:r>
            <a:r>
              <a:rPr lang="ru-RU" sz="2800" b="1" dirty="0" err="1"/>
              <a:t>ліфті</a:t>
            </a:r>
            <a:r>
              <a:rPr lang="ru-RU" sz="2800" b="1" dirty="0"/>
              <a:t>, не </a:t>
            </a:r>
            <a:r>
              <a:rPr lang="ru-RU" sz="2800" b="1" dirty="0" err="1"/>
              <a:t>користуйся</a:t>
            </a:r>
            <a:r>
              <a:rPr lang="ru-RU" sz="2800" b="1" dirty="0"/>
              <a:t> </a:t>
            </a:r>
            <a:r>
              <a:rPr lang="ru-RU" sz="2800" b="1" dirty="0" err="1"/>
              <a:t>сірниками</a:t>
            </a:r>
            <a:r>
              <a:rPr lang="ru-RU" sz="2800" b="1" dirty="0"/>
              <a:t> </a:t>
            </a:r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запальничкою</a:t>
            </a:r>
            <a:r>
              <a:rPr lang="ru-RU" sz="2800" b="1" dirty="0"/>
              <a:t> — </a:t>
            </a:r>
            <a:r>
              <a:rPr lang="ru-RU" sz="2800" b="1" dirty="0" err="1"/>
              <a:t>це</a:t>
            </a:r>
            <a:r>
              <a:rPr lang="ru-RU" sz="2800" b="1" dirty="0"/>
              <a:t> </a:t>
            </a:r>
            <a:r>
              <a:rPr lang="ru-RU" sz="2800" b="1" dirty="0" err="1"/>
              <a:t>може</a:t>
            </a:r>
            <a:r>
              <a:rPr lang="ru-RU" sz="2800" b="1" dirty="0"/>
              <a:t> </a:t>
            </a:r>
            <a:r>
              <a:rPr lang="ru-RU" sz="2800" b="1" dirty="0" err="1"/>
              <a:t>призвести</a:t>
            </a:r>
            <a:r>
              <a:rPr lang="ru-RU" sz="2800" b="1" dirty="0"/>
              <a:t> до </a:t>
            </a:r>
            <a:r>
              <a:rPr lang="ru-RU" sz="2800" b="1" dirty="0" err="1"/>
              <a:t>пожежі</a:t>
            </a:r>
            <a:endParaRPr lang="uk-UA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3BDE4E-FFB4-1609-553D-5FB959943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375" y="965915"/>
            <a:ext cx="4869180" cy="55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 descr="Слайд9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9" y="618186"/>
            <a:ext cx="9015210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3048" y="409865"/>
            <a:ext cx="8448540" cy="6219199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8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 descr="Слайд14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3651" y="425003"/>
            <a:ext cx="9053847" cy="60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669280" y="1250576"/>
            <a:ext cx="6217920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2F3242"/>
                </a:solidFill>
              </a:rPr>
              <a:t>Опрацювати матеріал с. 63 -64, виконати </a:t>
            </a:r>
            <a:r>
              <a:rPr lang="uk-UA" sz="3000" b="1" dirty="0" err="1" smtClean="0">
                <a:solidFill>
                  <a:srgbClr val="2F3242"/>
                </a:solidFill>
              </a:rPr>
              <a:t>проєктну</a:t>
            </a:r>
            <a:r>
              <a:rPr lang="uk-UA" sz="3000" b="1" dirty="0" smtClean="0">
                <a:solidFill>
                  <a:srgbClr val="2F3242"/>
                </a:solidFill>
              </a:rPr>
              <a:t> </a:t>
            </a:r>
            <a:r>
              <a:rPr lang="uk-UA" sz="3000" b="1" dirty="0">
                <a:solidFill>
                  <a:srgbClr val="2F3242"/>
                </a:solidFill>
              </a:rPr>
              <a:t>роботу «Мій безпечний мікрорайон» </a:t>
            </a:r>
            <a:r>
              <a:rPr lang="uk-UA" sz="3000" b="1" dirty="0" smtClean="0">
                <a:solidFill>
                  <a:srgbClr val="2F3242"/>
                </a:solidFill>
              </a:rPr>
              <a:t>               ( </a:t>
            </a:r>
            <a:r>
              <a:rPr lang="uk-UA" sz="3000" b="1" dirty="0" smtClean="0">
                <a:solidFill>
                  <a:srgbClr val="2F3242"/>
                </a:solidFill>
              </a:rPr>
              <a:t>ст. 72(1,2,4 завдання)</a:t>
            </a:r>
            <a:endParaRPr lang="uk-UA" sz="3000" b="1" dirty="0">
              <a:solidFill>
                <a:srgbClr val="2F3242"/>
              </a:solidFill>
            </a:endParaRPr>
          </a:p>
          <a:p>
            <a:pPr algn="ctr"/>
            <a:endParaRPr lang="uk-UA" sz="3000" i="1" dirty="0">
              <a:solidFill>
                <a:srgbClr val="2F3242"/>
              </a:solidFill>
            </a:endParaRPr>
          </a:p>
          <a:p>
            <a:pPr algn="ctr"/>
            <a:r>
              <a:rPr lang="uk-UA" sz="3000" i="1" dirty="0">
                <a:solidFill>
                  <a:srgbClr val="2F3242"/>
                </a:solidFill>
              </a:rPr>
              <a:t>Короткий запис в щоденник</a:t>
            </a:r>
          </a:p>
          <a:p>
            <a:pPr algn="ctr"/>
            <a:r>
              <a:rPr lang="uk-UA" sz="3000" dirty="0" smtClean="0">
                <a:solidFill>
                  <a:srgbClr val="2F3242"/>
                </a:solidFill>
              </a:rPr>
              <a:t>с.63-64, </a:t>
            </a:r>
            <a:r>
              <a:rPr lang="uk-UA" sz="3000" dirty="0" err="1" smtClean="0">
                <a:solidFill>
                  <a:srgbClr val="2F3242"/>
                </a:solidFill>
              </a:rPr>
              <a:t>проєкт</a:t>
            </a:r>
            <a:r>
              <a:rPr lang="uk-UA" sz="3000" dirty="0" smtClean="0">
                <a:solidFill>
                  <a:srgbClr val="2F3242"/>
                </a:solidFill>
              </a:rPr>
              <a:t> (</a:t>
            </a:r>
            <a:r>
              <a:rPr lang="uk-UA" sz="3000" smtClean="0">
                <a:solidFill>
                  <a:srgbClr val="2F3242"/>
                </a:solidFill>
              </a:rPr>
              <a:t>ст.72(1,2,4 завдання)</a:t>
            </a:r>
            <a:endParaRPr lang="uk-UA" sz="3000" dirty="0">
              <a:solidFill>
                <a:srgbClr val="2F324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215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Рефлексія «Імбирний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335979" y="1407272"/>
            <a:ext cx="215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Я з усім справився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3355596" y="3665672"/>
            <a:ext cx="239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Мене урок розлютив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9606556" y="1457738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929718" y="6194737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Було складно та нічого не зрозуміло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7BB5D-62A2-4E38-BB89-8F4D54392F57}"/>
              </a:ext>
            </a:extLst>
          </p:cNvPr>
          <p:cNvSpPr txBox="1"/>
          <p:nvPr/>
        </p:nvSpPr>
        <p:spPr>
          <a:xfrm>
            <a:off x="4394685" y="6341695"/>
            <a:ext cx="293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Більше сміху ніж навчання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265799" y="6341695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Чекаю наступний 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105" y="1648522"/>
            <a:ext cx="2413118" cy="19787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40" y="3729062"/>
            <a:ext cx="2587876" cy="25878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9" y="1804074"/>
            <a:ext cx="2277912" cy="2277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236" y="4059743"/>
            <a:ext cx="1839313" cy="23050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422" y="1355743"/>
            <a:ext cx="1751545" cy="22782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6248908" y="3665672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Я дуже втомився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924" y="1985817"/>
            <a:ext cx="2501473" cy="25014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455" y="4081986"/>
            <a:ext cx="2444375" cy="24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Психологічна настанова – «Золота рибка»</a:t>
            </a: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266293" y="1446313"/>
            <a:ext cx="5409888" cy="48753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Загадайте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бажання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на урок. Золота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рибка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виконає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всі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ваші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бажання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. За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допомогою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цієї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золотої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рибки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нас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будуть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уроці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супроводжувати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успіх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вдача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24" y="2054020"/>
            <a:ext cx="5715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Робота з </a:t>
            </a:r>
            <a:r>
              <a:rPr lang="ru-RU" sz="2000" b="1" dirty="0" err="1">
                <a:solidFill>
                  <a:schemeClr val="bg1"/>
                </a:solidFill>
              </a:rPr>
              <a:t>ілюстрацією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80" y="4889790"/>
            <a:ext cx="1088319" cy="1755354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7782" y="5924759"/>
            <a:ext cx="97456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500" b="1" dirty="0"/>
              <a:t>Чи </a:t>
            </a:r>
            <a:r>
              <a:rPr lang="ru-RU" sz="2500" b="1" dirty="0" err="1"/>
              <a:t>безпечним</a:t>
            </a:r>
            <a:r>
              <a:rPr lang="ru-RU" sz="2500" b="1" dirty="0"/>
              <a:t> є населений пункт/</a:t>
            </a:r>
            <a:r>
              <a:rPr lang="ru-RU" sz="2500" b="1" dirty="0" err="1"/>
              <a:t>мікрорайон</a:t>
            </a:r>
            <a:r>
              <a:rPr lang="ru-RU" sz="2500" b="1" dirty="0"/>
              <a:t>, у </a:t>
            </a:r>
            <a:r>
              <a:rPr lang="ru-RU" sz="2500" b="1" dirty="0" err="1"/>
              <a:t>якому</a:t>
            </a:r>
            <a:r>
              <a:rPr lang="ru-RU" sz="2500" b="1" dirty="0"/>
              <a:t> </a:t>
            </a:r>
            <a:r>
              <a:rPr lang="ru-RU" sz="2500" b="1" dirty="0" err="1"/>
              <a:t>ти</a:t>
            </a:r>
            <a:r>
              <a:rPr lang="ru-RU" sz="2500" b="1" dirty="0"/>
              <a:t> </a:t>
            </a:r>
            <a:r>
              <a:rPr lang="ru-RU" sz="2500" b="1" dirty="0" err="1"/>
              <a:t>живеш</a:t>
            </a:r>
            <a:r>
              <a:rPr lang="ru-RU" sz="2500" b="1" dirty="0"/>
              <a:t>? </a:t>
            </a:r>
            <a:r>
              <a:rPr lang="ru-RU" sz="2500" b="1" dirty="0" err="1"/>
              <a:t>Чому</a:t>
            </a:r>
            <a:r>
              <a:rPr lang="ru-RU" sz="2500" b="1" dirty="0"/>
              <a:t> </a:t>
            </a:r>
            <a:r>
              <a:rPr lang="ru-RU" sz="2500" b="1" dirty="0" err="1"/>
              <a:t>ти</a:t>
            </a:r>
            <a:r>
              <a:rPr lang="ru-RU" sz="2500" b="1" dirty="0"/>
              <a:t> так </a:t>
            </a:r>
            <a:r>
              <a:rPr lang="ru-RU" sz="2500" b="1" dirty="0" err="1"/>
              <a:t>гадаєш</a:t>
            </a:r>
            <a:r>
              <a:rPr lang="ru-RU" sz="2500" b="1" dirty="0"/>
              <a:t>?</a:t>
            </a:r>
            <a:endParaRPr lang="uk-UA" sz="25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72" y="1243131"/>
            <a:ext cx="9454646" cy="468162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2" name="Овальная выноска 11"/>
          <p:cNvSpPr/>
          <p:nvPr/>
        </p:nvSpPr>
        <p:spPr>
          <a:xfrm>
            <a:off x="140847" y="1339726"/>
            <a:ext cx="2501768" cy="1285254"/>
          </a:xfrm>
          <a:prstGeom prst="wedgeEllipseCallout">
            <a:avLst>
              <a:gd name="adj1" fmla="val 107667"/>
              <a:gd name="adj2" fmla="val 7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5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8218" y="1743826"/>
            <a:ext cx="2247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Прогуляємося?</a:t>
            </a:r>
            <a:endParaRPr lang="uk-UA" sz="2500" dirty="0">
              <a:solidFill>
                <a:schemeClr val="bg1"/>
              </a:solidFill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7315200" y="1024631"/>
            <a:ext cx="4772461" cy="2285498"/>
          </a:xfrm>
          <a:prstGeom prst="wedgeEllipseCallout">
            <a:avLst>
              <a:gd name="adj1" fmla="val -55681"/>
              <a:gd name="adj2" fmla="val 39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5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500455" y="1198805"/>
            <a:ext cx="440194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</a:rPr>
              <a:t>На жаль, не </a:t>
            </a:r>
            <a:r>
              <a:rPr lang="ru-RU" sz="2300" dirty="0" err="1">
                <a:solidFill>
                  <a:schemeClr val="bg1"/>
                </a:solidFill>
              </a:rPr>
              <a:t>можу</a:t>
            </a:r>
            <a:r>
              <a:rPr lang="ru-RU" sz="2300" dirty="0">
                <a:solidFill>
                  <a:schemeClr val="bg1"/>
                </a:solidFill>
              </a:rPr>
              <a:t>. </a:t>
            </a:r>
            <a:r>
              <a:rPr lang="ru-RU" sz="2300" dirty="0" err="1">
                <a:solidFill>
                  <a:schemeClr val="bg1"/>
                </a:solidFill>
              </a:rPr>
              <a:t>Мої</a:t>
            </a:r>
            <a:endParaRPr lang="ru-RU" sz="2300" dirty="0">
              <a:solidFill>
                <a:schemeClr val="bg1"/>
              </a:solidFill>
            </a:endParaRPr>
          </a:p>
          <a:p>
            <a:pPr algn="ctr"/>
            <a:r>
              <a:rPr lang="ru-RU" sz="2300" dirty="0">
                <a:solidFill>
                  <a:schemeClr val="bg1"/>
                </a:solidFill>
              </a:rPr>
              <a:t>батьки </a:t>
            </a:r>
            <a:r>
              <a:rPr lang="ru-RU" sz="2300" dirty="0" err="1">
                <a:solidFill>
                  <a:schemeClr val="bg1"/>
                </a:solidFill>
              </a:rPr>
              <a:t>кажуть</a:t>
            </a:r>
            <a:r>
              <a:rPr lang="ru-RU" sz="2300" dirty="0">
                <a:solidFill>
                  <a:schemeClr val="bg1"/>
                </a:solidFill>
              </a:rPr>
              <a:t>, </a:t>
            </a:r>
            <a:r>
              <a:rPr lang="ru-RU" sz="2300" dirty="0" err="1">
                <a:solidFill>
                  <a:schemeClr val="bg1"/>
                </a:solidFill>
              </a:rPr>
              <a:t>що</a:t>
            </a:r>
            <a:r>
              <a:rPr lang="ru-RU" sz="2300" dirty="0">
                <a:solidFill>
                  <a:schemeClr val="bg1"/>
                </a:solidFill>
              </a:rPr>
              <a:t> у нас </a:t>
            </a:r>
            <a:r>
              <a:rPr lang="ru-RU" sz="2300" dirty="0" err="1">
                <a:solidFill>
                  <a:schemeClr val="bg1"/>
                </a:solidFill>
              </a:rPr>
              <a:t>небезпечний</a:t>
            </a:r>
            <a:r>
              <a:rPr lang="ru-RU" sz="2300" dirty="0">
                <a:solidFill>
                  <a:schemeClr val="bg1"/>
                </a:solidFill>
              </a:rPr>
              <a:t> </a:t>
            </a:r>
            <a:r>
              <a:rPr lang="ru-RU" sz="2300" dirty="0" err="1">
                <a:solidFill>
                  <a:schemeClr val="bg1"/>
                </a:solidFill>
              </a:rPr>
              <a:t>мікрорайон</a:t>
            </a:r>
            <a:r>
              <a:rPr lang="ru-RU" sz="23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300" dirty="0" err="1">
                <a:solidFill>
                  <a:schemeClr val="bg1"/>
                </a:solidFill>
              </a:rPr>
              <a:t>Дочекаємося</a:t>
            </a:r>
            <a:r>
              <a:rPr lang="ru-RU" sz="2300" dirty="0">
                <a:solidFill>
                  <a:schemeClr val="bg1"/>
                </a:solidFill>
              </a:rPr>
              <a:t> </a:t>
            </a:r>
            <a:r>
              <a:rPr lang="ru-RU" sz="2300" dirty="0" err="1">
                <a:solidFill>
                  <a:schemeClr val="bg1"/>
                </a:solidFill>
              </a:rPr>
              <a:t>моєї</a:t>
            </a:r>
            <a:r>
              <a:rPr lang="ru-RU" sz="2300" dirty="0">
                <a:solidFill>
                  <a:schemeClr val="bg1"/>
                </a:solidFill>
              </a:rPr>
              <a:t> </a:t>
            </a:r>
            <a:r>
              <a:rPr lang="ru-RU" sz="2300" dirty="0" err="1">
                <a:solidFill>
                  <a:schemeClr val="bg1"/>
                </a:solidFill>
              </a:rPr>
              <a:t>старшої</a:t>
            </a:r>
            <a:r>
              <a:rPr lang="ru-RU" sz="2300" dirty="0">
                <a:solidFill>
                  <a:schemeClr val="bg1"/>
                </a:solidFill>
              </a:rPr>
              <a:t> </a:t>
            </a:r>
            <a:r>
              <a:rPr lang="ru-RU" sz="2300" dirty="0" err="1">
                <a:solidFill>
                  <a:schemeClr val="bg1"/>
                </a:solidFill>
              </a:rPr>
              <a:t>сестри</a:t>
            </a:r>
            <a:r>
              <a:rPr lang="ru-RU" sz="2300" dirty="0">
                <a:solidFill>
                  <a:schemeClr val="bg1"/>
                </a:solidFill>
              </a:rPr>
              <a:t> й  </a:t>
            </a:r>
            <a:r>
              <a:rPr lang="ru-RU" sz="2300" dirty="0" err="1">
                <a:solidFill>
                  <a:schemeClr val="bg1"/>
                </a:solidFill>
              </a:rPr>
              <a:t>вирушимо</a:t>
            </a:r>
            <a:r>
              <a:rPr lang="ru-RU" sz="2300" dirty="0">
                <a:solidFill>
                  <a:schemeClr val="bg1"/>
                </a:solidFill>
              </a:rPr>
              <a:t> разом </a:t>
            </a:r>
            <a:r>
              <a:rPr lang="ru-RU" sz="2300" dirty="0" err="1">
                <a:solidFill>
                  <a:schemeClr val="bg1"/>
                </a:solidFill>
              </a:rPr>
              <a:t>із</a:t>
            </a:r>
            <a:r>
              <a:rPr lang="ru-RU" sz="2300" dirty="0">
                <a:solidFill>
                  <a:schemeClr val="bg1"/>
                </a:solidFill>
              </a:rPr>
              <a:t> нею.</a:t>
            </a:r>
            <a:endParaRPr lang="uk-UA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/>
        </p:nvSpPr>
        <p:spPr>
          <a:xfrm>
            <a:off x="1965278" y="1236372"/>
            <a:ext cx="8775511" cy="357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30678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err="1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Визначіть</a:t>
            </a:r>
            <a:r>
              <a:rPr lang="ru-RU" sz="3600" b="1" dirty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небезпеки</a:t>
            </a:r>
            <a:r>
              <a:rPr lang="ru-RU" sz="3600" b="1" dirty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b="1" dirty="0" err="1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</a:t>
            </a:r>
            <a:r>
              <a:rPr lang="ru-RU" sz="3600" b="1" dirty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 smtClean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можуть</a:t>
            </a:r>
            <a:r>
              <a:rPr lang="ru-RU" sz="3600" b="1" dirty="0" smtClean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підстерігати</a:t>
            </a:r>
            <a:r>
              <a:rPr lang="ru-RU" sz="3600" b="1" dirty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учня</a:t>
            </a:r>
            <a:r>
              <a:rPr lang="ru-RU" sz="3600" b="1" dirty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 </a:t>
            </a:r>
            <a:r>
              <a:rPr lang="ru-RU" sz="3600" b="1" dirty="0" err="1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класу</a:t>
            </a:r>
            <a:r>
              <a:rPr lang="ru-RU" sz="3600" b="1" dirty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надворі</a:t>
            </a:r>
            <a:r>
              <a:rPr lang="ru-RU" sz="3600" b="1" dirty="0">
                <a:solidFill>
                  <a:srgbClr val="3067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b="1" dirty="0">
              <a:solidFill>
                <a:srgbClr val="30678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30678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30678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15" descr="Якщо ти надворі - Підручник з Основ здоров'я. 5 клас. Бойченко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0749" y="3270780"/>
            <a:ext cx="6004567" cy="3080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4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679329" y="400010"/>
            <a:ext cx="9501918" cy="450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4E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4E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4E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4E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7F4E00"/>
              </a:buClr>
              <a:buSzPts val="3200"/>
              <a:buFont typeface="Times New Roman"/>
              <a:buAutoNum type="arabicPeriod"/>
            </a:pP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можна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заздалегідь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передбачити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можливі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небезпеки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3600" b="1"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7F4E00"/>
              </a:buClr>
              <a:buSzPts val="3200"/>
              <a:buFont typeface="Times New Roman"/>
              <a:buAutoNum type="arabicPeriod"/>
            </a:pP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може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спровокувати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виникненню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небезпеки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надворі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 sz="3600" b="1"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7F4E00"/>
              </a:buClr>
              <a:buSzPts val="3200"/>
              <a:buFont typeface="Times New Roman"/>
              <a:buAutoNum type="arabicPeriod"/>
            </a:pP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Яким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чином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діяти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при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виникненні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небезпеки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надворі</a:t>
            </a:r>
            <a:r>
              <a:rPr lang="ru-RU" sz="3600" b="1" dirty="0">
                <a:solidFill>
                  <a:srgbClr val="7F4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 sz="3600" b="1" dirty="0">
              <a:solidFill>
                <a:srgbClr val="7F4E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p16" descr="http://uabooks.top/uploads/osnovy-zdorovya-5-bekh/osnovy-zdorovya-5-bekh-1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7465" y="4468505"/>
            <a:ext cx="2987899" cy="22151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9885033" y="2321785"/>
            <a:ext cx="1906415" cy="37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4107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 зображення мікрорайону. Назви місця, які є небезпечними. Поясни чому. Які місця поблизу твого будинку можуть бути небезпечними для розваг?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80" y="4889790"/>
            <a:ext cx="1088319" cy="1755354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508" y="1556857"/>
            <a:ext cx="9143644" cy="517065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024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374" y="940158"/>
            <a:ext cx="10309325" cy="568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1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892" y="425003"/>
            <a:ext cx="9914933" cy="6330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7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7207</TotalTime>
  <Words>508</Words>
  <Application>Microsoft Office PowerPoint</Application>
  <PresentationFormat>Широкоэкранный</PresentationFormat>
  <Paragraphs>94</Paragraphs>
  <Slides>29</Slides>
  <Notes>18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Monotype Corsiva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2055</cp:revision>
  <dcterms:created xsi:type="dcterms:W3CDTF">2018-01-05T16:38:53Z</dcterms:created>
  <dcterms:modified xsi:type="dcterms:W3CDTF">2022-11-16T19:32:23Z</dcterms:modified>
</cp:coreProperties>
</file>