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738" r:id="rId2"/>
    <p:sldId id="1829" r:id="rId3"/>
    <p:sldId id="1854" r:id="rId4"/>
    <p:sldId id="1848" r:id="rId5"/>
    <p:sldId id="1769" r:id="rId6"/>
    <p:sldId id="1855" r:id="rId7"/>
    <p:sldId id="1856" r:id="rId8"/>
    <p:sldId id="1857" r:id="rId9"/>
    <p:sldId id="1858" r:id="rId10"/>
    <p:sldId id="1859" r:id="rId11"/>
    <p:sldId id="1860" r:id="rId12"/>
    <p:sldId id="1861" r:id="rId13"/>
    <p:sldId id="1862" r:id="rId14"/>
    <p:sldId id="1863" r:id="rId15"/>
    <p:sldId id="1864" r:id="rId16"/>
    <p:sldId id="1865" r:id="rId17"/>
    <p:sldId id="1866" r:id="rId18"/>
    <p:sldId id="1867" r:id="rId19"/>
    <p:sldId id="1868" r:id="rId20"/>
    <p:sldId id="1869" r:id="rId21"/>
    <p:sldId id="1832" r:id="rId22"/>
    <p:sldId id="1850" r:id="rId23"/>
    <p:sldId id="1870" r:id="rId24"/>
    <p:sldId id="1813" r:id="rId25"/>
    <p:sldId id="1851" r:id="rId26"/>
    <p:sldId id="1852" r:id="rId27"/>
    <p:sldId id="1007" r:id="rId28"/>
    <p:sldId id="183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59D"/>
    <a:srgbClr val="D65ACA"/>
    <a:srgbClr val="F3CDEF"/>
    <a:srgbClr val="00B050"/>
    <a:srgbClr val="035110"/>
    <a:srgbClr val="D3514F"/>
    <a:srgbClr val="FF4747"/>
    <a:srgbClr val="F17D66"/>
    <a:srgbClr val="2F3242"/>
    <a:srgbClr val="921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268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876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14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68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26D62-0A69-489C-AD8A-DBBB454FE6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1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41F5A-B942-463D-BFFB-A6C0BF2A95D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F5CA3-AACC-4614-BF69-00E689DA5E5C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05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marL="914400" lvl="1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marL="1371600" lvl="2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marL="3200400" lvl="6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marL="3657600" lvl="7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marL="4114800" lvl="8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34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on left, text on right" type="twoColTx">
  <p:cSld name="Title, text on left, text on righ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1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57DF8-A1C4-4191-9BCE-6255C9741248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B527B-8C9A-436C-98CD-9931061FA41E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0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2E25-D864-431C-9803-DC1DF816B3B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0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3D5AF-C886-45A1-B5DC-5A526CB61C15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2A21-8E22-4A57-9D96-C14531AB52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BF2D6-4F70-474E-8189-F1C29A9FD44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№</a:t>
            </a:r>
            <a:r>
              <a:rPr lang="uk-UA" sz="48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 19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3143" y="4303455"/>
            <a:ext cx="9098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2F3242"/>
                </a:solidFill>
              </a:rPr>
              <a:t>Правила </a:t>
            </a:r>
            <a:r>
              <a:rPr lang="ru-RU" sz="4800" b="1" dirty="0" err="1">
                <a:solidFill>
                  <a:srgbClr val="2F3242"/>
                </a:solidFill>
              </a:rPr>
              <a:t>поведінки</a:t>
            </a:r>
            <a:r>
              <a:rPr lang="ru-RU" sz="4800" b="1" dirty="0">
                <a:solidFill>
                  <a:srgbClr val="2F3242"/>
                </a:solidFill>
              </a:rPr>
              <a:t> в </a:t>
            </a:r>
            <a:r>
              <a:rPr lang="ru-RU" sz="4800" b="1" dirty="0" err="1">
                <a:solidFill>
                  <a:srgbClr val="2F3242"/>
                </a:solidFill>
              </a:rPr>
              <a:t>громадських</a:t>
            </a:r>
            <a:r>
              <a:rPr lang="ru-RU" sz="4800" b="1" dirty="0">
                <a:solidFill>
                  <a:srgbClr val="2F3242"/>
                </a:solidFill>
              </a:rPr>
              <a:t> </a:t>
            </a:r>
            <a:r>
              <a:rPr lang="ru-RU" sz="4800" b="1" dirty="0" err="1">
                <a:solidFill>
                  <a:srgbClr val="2F3242"/>
                </a:solidFill>
              </a:rPr>
              <a:t>місцях</a:t>
            </a:r>
            <a:endParaRPr lang="ru-RU" sz="4800" b="1" dirty="0">
              <a:solidFill>
                <a:srgbClr val="2F324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95" y="219101"/>
            <a:ext cx="377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Здоров'я, безпека та добробут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white"/>
                </a:solidFill>
                <a:latin typeface="Calibri" panose="020F0502020204030204"/>
              </a:rPr>
              <a:t>5 клас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83" y="759854"/>
            <a:ext cx="5062480" cy="302697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576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40" y="663834"/>
            <a:ext cx="6464935" cy="16029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sz="40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Вибираючи</a:t>
            </a:r>
            <a:r>
              <a:rPr lang="ru-RU" sz="40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місце</a:t>
            </a:r>
            <a:r>
              <a:rPr lang="ru-RU" sz="4000" b="1" dirty="0">
                <a:solidFill>
                  <a:srgbClr val="FF0000"/>
                </a:solidFill>
                <a:latin typeface="Georgia" panose="02040502050405020303" pitchFamily="18" charset="0"/>
              </a:rPr>
              <a:t> для перегляду концерту:</a:t>
            </a:r>
            <a:r>
              <a:rPr lang="ru-RU" sz="2700" dirty="0">
                <a:latin typeface="Georgia" panose="02040502050405020303" pitchFamily="18" charset="0"/>
              </a:rPr>
              <a:t/>
            </a:r>
            <a:br>
              <a:rPr lang="ru-RU" sz="2700" dirty="0">
                <a:latin typeface="Georgia" panose="02040502050405020303" pitchFamily="18" charset="0"/>
              </a:rPr>
            </a:br>
            <a:endParaRPr lang="ru-RU" sz="2700" dirty="0"/>
          </a:p>
        </p:txBody>
      </p:sp>
      <p:pic>
        <p:nvPicPr>
          <p:cNvPr id="5122" name="Picture 2" descr="https://narodna-osvita.com.ua/uploads/osnovy-5-boychenko_files/18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21" y="2575881"/>
            <a:ext cx="3891709" cy="33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0158" y="2781943"/>
            <a:ext cx="5808372" cy="268311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•   </a:t>
            </a:r>
            <a:r>
              <a:rPr lang="ru-RU" sz="3200" b="1" dirty="0">
                <a:latin typeface="Georgia" panose="02040502050405020303" pitchFamily="18" charset="0"/>
              </a:rPr>
              <a:t> Не </a:t>
            </a:r>
            <a:r>
              <a:rPr lang="ru-RU" sz="3200" b="1" dirty="0" err="1">
                <a:latin typeface="Georgia" panose="02040502050405020303" pitchFamily="18" charset="0"/>
              </a:rPr>
              <a:t>підходь</a:t>
            </a:r>
            <a:r>
              <a:rPr lang="ru-RU" sz="3200" b="1" dirty="0">
                <a:latin typeface="Georgia" panose="02040502050405020303" pitchFamily="18" charset="0"/>
              </a:rPr>
              <a:t> </a:t>
            </a:r>
            <a:r>
              <a:rPr lang="ru-RU" sz="3200" b="1" dirty="0" err="1">
                <a:latin typeface="Georgia" panose="02040502050405020303" pitchFamily="18" charset="0"/>
              </a:rPr>
              <a:t>близько</a:t>
            </a:r>
            <a:r>
              <a:rPr lang="ru-RU" sz="3200" b="1" dirty="0">
                <a:latin typeface="Georgia" panose="02040502050405020303" pitchFamily="18" charset="0"/>
              </a:rPr>
              <a:t> до </a:t>
            </a:r>
            <a:r>
              <a:rPr lang="ru-RU" sz="3200" b="1" dirty="0" err="1">
                <a:latin typeface="Georgia" panose="02040502050405020303" pitchFamily="18" charset="0"/>
              </a:rPr>
              <a:t>сцени</a:t>
            </a:r>
            <a:r>
              <a:rPr lang="ru-RU" sz="3200" b="1" dirty="0">
                <a:latin typeface="Georgia" panose="02040502050405020303" pitchFamily="18" charset="0"/>
              </a:rPr>
              <a:t>, не </a:t>
            </a:r>
            <a:r>
              <a:rPr lang="ru-RU" sz="3200" b="1" dirty="0" err="1">
                <a:latin typeface="Georgia" panose="02040502050405020303" pitchFamily="18" charset="0"/>
              </a:rPr>
              <a:t>залишайся</a:t>
            </a:r>
            <a:r>
              <a:rPr lang="ru-RU" sz="3200" b="1" dirty="0">
                <a:latin typeface="Georgia" panose="02040502050405020303" pitchFamily="18" charset="0"/>
              </a:rPr>
              <a:t> у проходах.</a:t>
            </a:r>
          </a:p>
          <a:p>
            <a:r>
              <a:rPr lang="ru-RU" sz="3200" b="1" dirty="0">
                <a:latin typeface="Georgia" panose="02040502050405020303" pitchFamily="18" charset="0"/>
              </a:rPr>
              <a:t>•    </a:t>
            </a:r>
            <a:r>
              <a:rPr lang="ru-RU" sz="3200" b="1" dirty="0" err="1">
                <a:latin typeface="Georgia" panose="02040502050405020303" pitchFamily="18" charset="0"/>
              </a:rPr>
              <a:t>Прийди</a:t>
            </a:r>
            <a:r>
              <a:rPr lang="ru-RU" sz="3200" b="1" dirty="0">
                <a:latin typeface="Georgia" panose="02040502050405020303" pitchFamily="18" charset="0"/>
              </a:rPr>
              <a:t> </a:t>
            </a:r>
            <a:r>
              <a:rPr lang="ru-RU" sz="3200" b="1" dirty="0" err="1">
                <a:latin typeface="Georgia" panose="02040502050405020303" pitchFamily="18" charset="0"/>
              </a:rPr>
              <a:t>раніше</a:t>
            </a:r>
            <a:r>
              <a:rPr lang="ru-RU" sz="3200" b="1" dirty="0">
                <a:latin typeface="Georgia" panose="02040502050405020303" pitchFamily="18" charset="0"/>
              </a:rPr>
              <a:t>, займи </a:t>
            </a:r>
            <a:r>
              <a:rPr lang="ru-RU" sz="3200" b="1" dirty="0" err="1">
                <a:latin typeface="Georgia" panose="02040502050405020303" pitchFamily="18" charset="0"/>
              </a:rPr>
              <a:t>зручніше</a:t>
            </a:r>
            <a:r>
              <a:rPr lang="ru-RU" sz="3200" b="1" dirty="0">
                <a:latin typeface="Georgia" panose="02040502050405020303" pitchFamily="18" charset="0"/>
              </a:rPr>
              <a:t> та </a:t>
            </a:r>
            <a:r>
              <a:rPr lang="ru-RU" sz="3200" b="1" dirty="0" err="1">
                <a:latin typeface="Georgia" panose="02040502050405020303" pitchFamily="18" charset="0"/>
              </a:rPr>
              <a:t>безпечніше</a:t>
            </a:r>
            <a:r>
              <a:rPr lang="ru-RU" sz="3200" b="1" dirty="0">
                <a:latin typeface="Georgia" panose="02040502050405020303" pitchFamily="18" charset="0"/>
              </a:rPr>
              <a:t> </a:t>
            </a:r>
            <a:r>
              <a:rPr lang="ru-RU" sz="3200" b="1" dirty="0" err="1">
                <a:latin typeface="Georgia" panose="02040502050405020303" pitchFamily="18" charset="0"/>
              </a:rPr>
              <a:t>місце</a:t>
            </a:r>
            <a:r>
              <a:rPr lang="ru-RU" sz="3200" b="1" dirty="0">
                <a:latin typeface="Georgia" panose="02040502050405020303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0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95312" y="1005980"/>
            <a:ext cx="8372947" cy="2049137"/>
          </a:xfrm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Зверни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увагу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на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запасний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та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аварійний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виходи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.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Уяви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, як до них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дістатися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з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твого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місця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знаходження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.</a:t>
            </a:r>
            <a:r>
              <a:rPr lang="ru-RU" sz="2400" b="1" dirty="0">
                <a:latin typeface="Georgia" panose="02040502050405020303" pitchFamily="18" charset="0"/>
              </a:rPr>
              <a:t/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•    </a:t>
            </a:r>
            <a:r>
              <a:rPr lang="ru-RU" sz="2400" b="1" dirty="0" err="1">
                <a:latin typeface="Georgia" panose="02040502050405020303" pitchFamily="18" charset="0"/>
              </a:rPr>
              <a:t>Після</a:t>
            </a:r>
            <a:r>
              <a:rPr lang="ru-RU" sz="2400" b="1" dirty="0">
                <a:latin typeface="Georgia" panose="02040502050405020303" pitchFamily="18" charset="0"/>
              </a:rPr>
              <a:t> концерту не </a:t>
            </a:r>
            <a:r>
              <a:rPr lang="ru-RU" sz="2400" b="1" dirty="0" err="1">
                <a:latin typeface="Georgia" panose="02040502050405020303" pitchFamily="18" charset="0"/>
              </a:rPr>
              <a:t>поспішай</a:t>
            </a:r>
            <a:r>
              <a:rPr lang="ru-RU" sz="2400" b="1" dirty="0">
                <a:latin typeface="Georgia" panose="02040502050405020303" pitchFamily="18" charset="0"/>
              </a:rPr>
              <a:t> до </a:t>
            </a:r>
            <a:r>
              <a:rPr lang="ru-RU" sz="2400" b="1" dirty="0" err="1">
                <a:latin typeface="Georgia" panose="02040502050405020303" pitchFamily="18" charset="0"/>
              </a:rPr>
              <a:t>виходу</a:t>
            </a:r>
            <a:r>
              <a:rPr lang="ru-RU" sz="2400" b="1" dirty="0">
                <a:latin typeface="Georgia" panose="02040502050405020303" pitchFamily="18" charset="0"/>
              </a:rPr>
              <a:t>.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•    </a:t>
            </a:r>
            <a:r>
              <a:rPr lang="ru-RU" sz="2400" b="1" dirty="0" err="1">
                <a:latin typeface="Georgia" panose="02040502050405020303" pitchFamily="18" charset="0"/>
              </a:rPr>
              <a:t>Одягайся</a:t>
            </a:r>
            <a:r>
              <a:rPr lang="ru-RU" sz="2400" b="1" dirty="0">
                <a:latin typeface="Georgia" panose="02040502050405020303" pitchFamily="18" charset="0"/>
              </a:rPr>
              <a:t> у </a:t>
            </a:r>
            <a:r>
              <a:rPr lang="ru-RU" sz="2400" b="1" dirty="0" err="1">
                <a:latin typeface="Georgia" panose="02040502050405020303" pitchFamily="18" charset="0"/>
              </a:rPr>
              <a:t>зручне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latin typeface="Georgia" panose="02040502050405020303" pitchFamily="18" charset="0"/>
              </a:rPr>
              <a:t>взуття</a:t>
            </a:r>
            <a:r>
              <a:rPr lang="ru-RU" sz="2400" b="1" dirty="0">
                <a:latin typeface="Georgia" panose="02040502050405020303" pitchFamily="18" charset="0"/>
              </a:rPr>
              <a:t> та </a:t>
            </a:r>
            <a:r>
              <a:rPr lang="ru-RU" sz="2400" b="1" dirty="0" err="1">
                <a:latin typeface="Georgia" panose="02040502050405020303" pitchFamily="18" charset="0"/>
              </a:rPr>
              <a:t>одяг</a:t>
            </a:r>
            <a:r>
              <a:rPr lang="ru-RU" sz="2400" b="1" dirty="0">
                <a:latin typeface="Georgia" panose="02040502050405020303" pitchFamily="18" charset="0"/>
              </a:rPr>
              <a:t>, </a:t>
            </a:r>
            <a:r>
              <a:rPr lang="ru-RU" sz="2400" b="1" dirty="0" err="1">
                <a:latin typeface="Georgia" panose="02040502050405020303" pitchFamily="18" charset="0"/>
              </a:rPr>
              <a:t>що</a:t>
            </a:r>
            <a:r>
              <a:rPr lang="ru-RU" sz="2400" b="1" dirty="0">
                <a:latin typeface="Georgia" panose="02040502050405020303" pitchFamily="18" charset="0"/>
              </a:rPr>
              <a:t> не </a:t>
            </a:r>
            <a:r>
              <a:rPr lang="ru-RU" sz="2400" b="1" dirty="0" err="1">
                <a:latin typeface="Georgia" panose="02040502050405020303" pitchFamily="18" charset="0"/>
              </a:rPr>
              <a:t>заважають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latin typeface="Georgia" panose="02040502050405020303" pitchFamily="18" charset="0"/>
              </a:rPr>
              <a:t>рухам</a:t>
            </a:r>
            <a:r>
              <a:rPr lang="ru-RU" sz="2400" b="1" dirty="0">
                <a:latin typeface="Georgia" panose="02040502050405020303" pitchFamily="18" charset="0"/>
              </a:rPr>
              <a:t>.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•    Не бери </a:t>
            </a:r>
            <a:r>
              <a:rPr lang="ru-RU" sz="2400" b="1" dirty="0" err="1">
                <a:latin typeface="Georgia" panose="02040502050405020303" pitchFamily="18" charset="0"/>
              </a:rPr>
              <a:t>із</a:t>
            </a:r>
            <a:r>
              <a:rPr lang="ru-RU" sz="2400" b="1" dirty="0">
                <a:latin typeface="Georgia" panose="02040502050405020303" pitchFamily="18" charset="0"/>
              </a:rPr>
              <a:t> собою </a:t>
            </a:r>
            <a:r>
              <a:rPr lang="ru-RU" sz="2400" b="1" dirty="0" err="1">
                <a:latin typeface="Georgia" panose="02040502050405020303" pitchFamily="18" charset="0"/>
              </a:rPr>
              <a:t>громіздких</a:t>
            </a:r>
            <a:r>
              <a:rPr lang="ru-RU" sz="2400" b="1" dirty="0">
                <a:latin typeface="Georgia" panose="02040502050405020303" pitchFamily="18" charset="0"/>
              </a:rPr>
              <a:t> речей.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endParaRPr lang="ru-RU" sz="2100" dirty="0">
              <a:latin typeface="Georgia" panose="02040502050405020303" pitchFamily="18" charset="0"/>
            </a:endParaRPr>
          </a:p>
        </p:txBody>
      </p:sp>
      <p:pic>
        <p:nvPicPr>
          <p:cNvPr id="6146" name="Picture 2" descr="https://narodna-osvita.com.ua/uploads/osnovy-5-boychenko_files/18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12" y="3519260"/>
            <a:ext cx="6785874" cy="272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3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9646" y="5716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 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заходу люди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пориваються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вперед, до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виходу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тиснява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поблизу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дверей, перед сценою,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арени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Тому не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намагатися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зануритися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натовп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перечекати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поки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вийде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більша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людей.</a:t>
            </a:r>
          </a:p>
        </p:txBody>
      </p:sp>
      <p:pic>
        <p:nvPicPr>
          <p:cNvPr id="5122" name="Picture 2" descr="Reporters. | Хто першим встав ― того і «найки» — Reporter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90" y="3206839"/>
            <a:ext cx="6211910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4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448" y="658948"/>
            <a:ext cx="3387686" cy="4767549"/>
          </a:xfrm>
        </p:spPr>
        <p:txBody>
          <a:bodyPr>
            <a:noAutofit/>
          </a:bodyPr>
          <a:lstStyle/>
          <a:p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/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 err="1">
                <a:latin typeface="Georgia" panose="02040502050405020303" pitchFamily="18" charset="0"/>
              </a:rPr>
              <a:t>Якщо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сталося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якесь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непорозуміння</a:t>
            </a:r>
            <a:r>
              <a:rPr lang="ru-RU" sz="2100" dirty="0">
                <a:latin typeface="Georgia" panose="02040502050405020303" pitchFamily="18" charset="0"/>
              </a:rPr>
              <a:t> і </a:t>
            </a:r>
            <a:r>
              <a:rPr lang="ru-RU" sz="2100" dirty="0" err="1">
                <a:latin typeface="Georgia" panose="02040502050405020303" pitchFamily="18" charset="0"/>
              </a:rPr>
              <a:t>почалася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паніка</a:t>
            </a:r>
            <a:r>
              <a:rPr lang="ru-RU" sz="2100" dirty="0">
                <a:latin typeface="Georgia" panose="02040502050405020303" pitchFamily="18" charset="0"/>
              </a:rPr>
              <a:t>, </a:t>
            </a:r>
            <a:r>
              <a:rPr lang="ru-RU" sz="2100" dirty="0" err="1">
                <a:latin typeface="Georgia" panose="02040502050405020303" pitchFamily="18" charset="0"/>
              </a:rPr>
              <a:t>натовп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стає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некерованим</a:t>
            </a:r>
            <a:r>
              <a:rPr lang="ru-RU" sz="2100" dirty="0">
                <a:latin typeface="Georgia" panose="02040502050405020303" pitchFamily="18" charset="0"/>
              </a:rPr>
              <a:t>, </a:t>
            </a:r>
            <a:r>
              <a:rPr lang="ru-RU" sz="2100" dirty="0" err="1">
                <a:latin typeface="Georgia" panose="02040502050405020303" pitchFamily="18" charset="0"/>
              </a:rPr>
              <a:t>небезпечним</a:t>
            </a:r>
            <a:r>
              <a:rPr lang="ru-RU" sz="2100" dirty="0">
                <a:latin typeface="Georgia" panose="02040502050405020303" pitchFamily="18" charset="0"/>
              </a:rPr>
              <a:t>. Люди </a:t>
            </a:r>
            <a:r>
              <a:rPr lang="ru-RU" sz="2100" dirty="0" err="1">
                <a:latin typeface="Georgia" panose="02040502050405020303" pitchFamily="18" charset="0"/>
              </a:rPr>
              <a:t>можуть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зашкодити</a:t>
            </a:r>
            <a:r>
              <a:rPr lang="ru-RU" sz="2100" dirty="0">
                <a:latin typeface="Georgia" panose="02040502050405020303" pitchFamily="18" charset="0"/>
              </a:rPr>
              <a:t> один одному. За </a:t>
            </a:r>
            <a:r>
              <a:rPr lang="ru-RU" sz="2100" dirty="0" err="1">
                <a:latin typeface="Georgia" panose="02040502050405020303" pitchFamily="18" charset="0"/>
              </a:rPr>
              <a:t>можливості</a:t>
            </a:r>
            <a:r>
              <a:rPr lang="ru-RU" sz="2100" dirty="0">
                <a:latin typeface="Georgia" panose="02040502050405020303" pitchFamily="18" charset="0"/>
              </a:rPr>
              <a:t> — </a:t>
            </a:r>
            <a:r>
              <a:rPr lang="ru-RU" sz="2100" dirty="0" err="1">
                <a:latin typeface="Georgia" panose="02040502050405020303" pitchFamily="18" charset="0"/>
              </a:rPr>
              <a:t>відійди</a:t>
            </a:r>
            <a:r>
              <a:rPr lang="ru-RU" sz="2100" dirty="0">
                <a:latin typeface="Georgia" panose="02040502050405020303" pitchFamily="18" charset="0"/>
              </a:rPr>
              <a:t> в </a:t>
            </a:r>
            <a:r>
              <a:rPr lang="ru-RU" sz="2100" dirty="0" err="1">
                <a:latin typeface="Georgia" panose="02040502050405020303" pitchFamily="18" charset="0"/>
              </a:rPr>
              <a:t>бік</a:t>
            </a:r>
            <a:r>
              <a:rPr lang="ru-RU" sz="2100" dirty="0">
                <a:latin typeface="Georgia" panose="02040502050405020303" pitchFamily="18" charset="0"/>
              </a:rPr>
              <a:t>. </a:t>
            </a:r>
            <a:r>
              <a:rPr lang="ru-RU" sz="2100" dirty="0" err="1">
                <a:latin typeface="Georgia" panose="02040502050405020303" pitchFamily="18" charset="0"/>
              </a:rPr>
              <a:t>Якщо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такої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можливості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немає</a:t>
            </a:r>
            <a:r>
              <a:rPr lang="ru-RU" sz="2100" dirty="0">
                <a:latin typeface="Georgia" panose="02040502050405020303" pitchFamily="18" charset="0"/>
              </a:rPr>
              <a:t>, </a:t>
            </a:r>
            <a:r>
              <a:rPr lang="ru-RU" sz="2100" dirty="0" err="1">
                <a:latin typeface="Georgia" panose="02040502050405020303" pitchFamily="18" charset="0"/>
              </a:rPr>
              <a:t>рухайся</a:t>
            </a:r>
            <a:r>
              <a:rPr lang="ru-RU" sz="2100" dirty="0">
                <a:latin typeface="Georgia" panose="02040502050405020303" pitchFamily="18" charset="0"/>
              </a:rPr>
              <a:t> разом з </a:t>
            </a:r>
            <a:r>
              <a:rPr lang="ru-RU" sz="2100" dirty="0" err="1">
                <a:latin typeface="Georgia" panose="02040502050405020303" pitchFamily="18" charset="0"/>
              </a:rPr>
              <a:t>усіма</a:t>
            </a:r>
            <a:r>
              <a:rPr lang="ru-RU" sz="2100" dirty="0">
                <a:latin typeface="Georgia" panose="02040502050405020303" pitchFamily="18" charset="0"/>
              </a:rPr>
              <a:t> в тому ж </a:t>
            </a:r>
            <a:r>
              <a:rPr lang="ru-RU" sz="2100" dirty="0" err="1">
                <a:latin typeface="Georgia" panose="02040502050405020303" pitchFamily="18" charset="0"/>
              </a:rPr>
              <a:t>напрямку</a:t>
            </a:r>
            <a:r>
              <a:rPr lang="ru-RU" sz="2100" dirty="0">
                <a:latin typeface="Georgia" panose="02040502050405020303" pitchFamily="18" charset="0"/>
              </a:rPr>
              <a:t> і з </a:t>
            </a:r>
            <a:r>
              <a:rPr lang="ru-RU" sz="2100" dirty="0" err="1">
                <a:latin typeface="Georgia" panose="02040502050405020303" pitchFamily="18" charset="0"/>
              </a:rPr>
              <a:t>тією</a:t>
            </a:r>
            <a:r>
              <a:rPr lang="ru-RU" sz="2100" dirty="0">
                <a:latin typeface="Georgia" panose="02040502050405020303" pitchFamily="18" charset="0"/>
              </a:rPr>
              <a:t> ж </a:t>
            </a:r>
            <a:r>
              <a:rPr lang="ru-RU" sz="2100" dirty="0" err="1">
                <a:latin typeface="Georgia" panose="02040502050405020303" pitchFamily="18" charset="0"/>
              </a:rPr>
              <a:t>швидкістю</a:t>
            </a:r>
            <a:r>
              <a:rPr lang="ru-RU" sz="2100" dirty="0">
                <a:latin typeface="Georgia" panose="02040502050405020303" pitchFamily="18" charset="0"/>
              </a:rPr>
              <a:t>, </a:t>
            </a:r>
            <a:r>
              <a:rPr lang="ru-RU" sz="2100" dirty="0" err="1">
                <a:latin typeface="Georgia" panose="02040502050405020303" pitchFamily="18" charset="0"/>
              </a:rPr>
              <a:t>що</a:t>
            </a:r>
            <a:r>
              <a:rPr lang="ru-RU" sz="2100" dirty="0">
                <a:latin typeface="Georgia" panose="02040502050405020303" pitchFamily="18" charset="0"/>
              </a:rPr>
              <a:t> й </a:t>
            </a:r>
            <a:r>
              <a:rPr lang="ru-RU" sz="2100" dirty="0" err="1">
                <a:latin typeface="Georgia" panose="02040502050405020303" pitchFamily="18" charset="0"/>
              </a:rPr>
              <a:t>усі</a:t>
            </a:r>
            <a:r>
              <a:rPr lang="ru-RU" sz="2100" dirty="0">
                <a:latin typeface="Georgia" panose="02040502050405020303" pitchFamily="18" charset="0"/>
              </a:rPr>
              <a:t> люди </a:t>
            </a:r>
            <a:r>
              <a:rPr lang="ru-RU" sz="2100" dirty="0" err="1">
                <a:latin typeface="Georgia" panose="02040502050405020303" pitchFamily="18" charset="0"/>
              </a:rPr>
              <a:t>поряд</a:t>
            </a:r>
            <a:r>
              <a:rPr lang="ru-RU" sz="2100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3074" name="Picture 2" descr="https://narodna-osvita.com.ua/uploads/osnovy-5-boychenko_files/18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3170" y="2378432"/>
            <a:ext cx="5044030" cy="40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3342" y="1039029"/>
            <a:ext cx="5182998" cy="4784074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496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chemeClr val="dk2"/>
              </a:buClr>
              <a:buSzPts val="4400"/>
            </a:pPr>
            <a:r>
              <a:rPr lang="en-US" b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Запам’ятай</a:t>
            </a:r>
            <a:r>
              <a:rPr lang="en-US" b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1981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hlink"/>
              </a:buClr>
              <a:buSzPts val="2600"/>
              <a:buNone/>
            </a:pPr>
            <a:r>
              <a:rPr lang="en-US" sz="4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	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Найбільш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небезпечні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місця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в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натовпі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що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утворився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в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приміщенні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-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біля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огорож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скляних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дверей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а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надворі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– у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центрі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натовпу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та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біля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стін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будинків</a:t>
            </a:r>
            <a:r>
              <a:rPr lang="en-US" sz="4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4047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44847" y="964665"/>
            <a:ext cx="8262650" cy="3048917"/>
          </a:xfrm>
        </p:spPr>
        <p:txBody>
          <a:bodyPr>
            <a:noAutofit/>
          </a:bodyPr>
          <a:lstStyle/>
          <a:p>
            <a:r>
              <a:rPr lang="ru-RU" sz="2100" dirty="0"/>
              <a:t> </a:t>
            </a:r>
            <a:r>
              <a:rPr lang="ru-RU" sz="2100" b="1" dirty="0" err="1">
                <a:latin typeface="Georgia" panose="02040502050405020303" pitchFamily="18" charset="0"/>
              </a:rPr>
              <a:t>Остерігайся</a:t>
            </a:r>
            <a:r>
              <a:rPr lang="ru-RU" sz="2100" b="1" dirty="0">
                <a:latin typeface="Georgia" panose="02040502050405020303" pitchFamily="18" charset="0"/>
              </a:rPr>
              <a:t> </a:t>
            </a:r>
            <a:r>
              <a:rPr lang="ru-RU" sz="2100" b="1" dirty="0" err="1">
                <a:latin typeface="Georgia" panose="02040502050405020303" pitchFamily="18" charset="0"/>
              </a:rPr>
              <a:t>скляних</a:t>
            </a:r>
            <a:r>
              <a:rPr lang="ru-RU" sz="2100" b="1" dirty="0">
                <a:latin typeface="Georgia" panose="02040502050405020303" pitchFamily="18" charset="0"/>
              </a:rPr>
              <a:t> </a:t>
            </a:r>
            <a:r>
              <a:rPr lang="ru-RU" sz="2100" b="1" dirty="0" err="1">
                <a:latin typeface="Georgia" panose="02040502050405020303" pitchFamily="18" charset="0"/>
              </a:rPr>
              <a:t>вітрин</a:t>
            </a:r>
            <a:r>
              <a:rPr lang="ru-RU" sz="2100" b="1" dirty="0">
                <a:latin typeface="Georgia" panose="02040502050405020303" pitchFamily="18" charset="0"/>
              </a:rPr>
              <a:t> та дверей, </a:t>
            </a:r>
            <a:r>
              <a:rPr lang="ru-RU" sz="2100" b="1" dirty="0" err="1">
                <a:latin typeface="Georgia" panose="02040502050405020303" pitchFamily="18" charset="0"/>
              </a:rPr>
              <a:t>щоб</a:t>
            </a:r>
            <a:r>
              <a:rPr lang="ru-RU" sz="2100" b="1" dirty="0">
                <a:latin typeface="Georgia" panose="02040502050405020303" pitchFamily="18" charset="0"/>
              </a:rPr>
              <a:t> не </a:t>
            </a:r>
            <a:r>
              <a:rPr lang="ru-RU" sz="2100" b="1" dirty="0" err="1">
                <a:latin typeface="Georgia" panose="02040502050405020303" pitchFamily="18" charset="0"/>
              </a:rPr>
              <a:t>постраждати</a:t>
            </a:r>
            <a:r>
              <a:rPr lang="ru-RU" sz="2100" b="1" dirty="0">
                <a:latin typeface="Georgia" panose="02040502050405020303" pitchFamily="18" charset="0"/>
              </a:rPr>
              <a:t> та не </a:t>
            </a:r>
            <a:r>
              <a:rPr lang="ru-RU" sz="2100" b="1" dirty="0" err="1">
                <a:latin typeface="Georgia" panose="02040502050405020303" pitchFamily="18" charset="0"/>
              </a:rPr>
              <a:t>порізатися</a:t>
            </a:r>
            <a:r>
              <a:rPr lang="ru-RU" sz="2100" b="1" dirty="0">
                <a:latin typeface="Georgia" panose="02040502050405020303" pitchFamily="18" charset="0"/>
              </a:rPr>
              <a:t>, </a:t>
            </a:r>
            <a:r>
              <a:rPr lang="ru-RU" sz="2100" b="1" dirty="0" err="1">
                <a:latin typeface="Georgia" panose="02040502050405020303" pitchFamily="18" charset="0"/>
              </a:rPr>
              <a:t>якщо</a:t>
            </a:r>
            <a:r>
              <a:rPr lang="ru-RU" sz="2100" b="1" dirty="0">
                <a:latin typeface="Georgia" panose="02040502050405020303" pitchFamily="18" charset="0"/>
              </a:rPr>
              <a:t> вони </a:t>
            </a:r>
            <a:r>
              <a:rPr lang="ru-RU" sz="2100" b="1" dirty="0" err="1">
                <a:latin typeface="Georgia" panose="02040502050405020303" pitchFamily="18" charset="0"/>
              </a:rPr>
              <a:t>розіб’ються</a:t>
            </a:r>
            <a:r>
              <a:rPr lang="ru-RU" sz="2100" b="1" dirty="0">
                <a:latin typeface="Georgia" panose="02040502050405020303" pitchFamily="18" charset="0"/>
              </a:rPr>
              <a:t>.</a:t>
            </a:r>
            <a:br>
              <a:rPr lang="ru-RU" sz="2100" b="1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>•    Не </a:t>
            </a:r>
            <a:r>
              <a:rPr lang="ru-RU" sz="2100" dirty="0" err="1">
                <a:latin typeface="Georgia" panose="02040502050405020303" pitchFamily="18" charset="0"/>
              </a:rPr>
              <a:t>тримай</a:t>
            </a:r>
            <a:r>
              <a:rPr lang="ru-RU" sz="2100" dirty="0">
                <a:latin typeface="Georgia" panose="02040502050405020303" pitchFamily="18" charset="0"/>
              </a:rPr>
              <a:t> рук у </a:t>
            </a:r>
            <a:r>
              <a:rPr lang="ru-RU" sz="2100" dirty="0" err="1">
                <a:latin typeface="Georgia" panose="02040502050405020303" pitchFamily="18" charset="0"/>
              </a:rPr>
              <a:t>кишенях</a:t>
            </a:r>
            <a:r>
              <a:rPr lang="ru-RU" sz="2100" dirty="0">
                <a:latin typeface="Georgia" panose="02040502050405020303" pitchFamily="18" charset="0"/>
              </a:rPr>
              <a:t>. </a:t>
            </a:r>
            <a:r>
              <a:rPr lang="ru-RU" sz="2100" dirty="0" err="1">
                <a:latin typeface="Georgia" panose="02040502050405020303" pitchFamily="18" charset="0"/>
              </a:rPr>
              <a:t>Зігни</a:t>
            </a:r>
            <a:r>
              <a:rPr lang="ru-RU" sz="2100" dirty="0">
                <a:latin typeface="Georgia" panose="02040502050405020303" pitchFamily="18" charset="0"/>
              </a:rPr>
              <a:t> руки, </a:t>
            </a:r>
            <a:r>
              <a:rPr lang="ru-RU" sz="2100" dirty="0" err="1">
                <a:latin typeface="Georgia" panose="02040502050405020303" pitchFamily="18" charset="0"/>
              </a:rPr>
              <a:t>міцно</a:t>
            </a:r>
            <a:r>
              <a:rPr lang="ru-RU" sz="2100" dirty="0">
                <a:latin typeface="Georgia" panose="02040502050405020303" pitchFamily="18" charset="0"/>
              </a:rPr>
              <a:t> притисни </a:t>
            </a:r>
            <a:r>
              <a:rPr lang="ru-RU" sz="2100" dirty="0" err="1">
                <a:latin typeface="Georgia" panose="02040502050405020303" pitchFamily="18" charset="0"/>
              </a:rPr>
              <a:t>їх</a:t>
            </a:r>
            <a:r>
              <a:rPr lang="ru-RU" sz="2100" dirty="0">
                <a:latin typeface="Georgia" panose="02040502050405020303" pitchFamily="18" charset="0"/>
              </a:rPr>
              <a:t> до корпуса.</a:t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b="1" dirty="0" err="1">
                <a:latin typeface="Georgia" panose="02040502050405020303" pitchFamily="18" charset="0"/>
              </a:rPr>
              <a:t>Зверни</a:t>
            </a:r>
            <a:r>
              <a:rPr lang="ru-RU" sz="2100" b="1" dirty="0">
                <a:latin typeface="Georgia" panose="02040502050405020303" pitchFamily="18" charset="0"/>
              </a:rPr>
              <a:t> </a:t>
            </a:r>
            <a:r>
              <a:rPr lang="ru-RU" sz="2100" b="1" dirty="0" err="1">
                <a:latin typeface="Georgia" panose="02040502050405020303" pitchFamily="18" charset="0"/>
              </a:rPr>
              <a:t>увагу</a:t>
            </a:r>
            <a:r>
              <a:rPr lang="ru-RU" sz="2100" b="1" dirty="0">
                <a:latin typeface="Georgia" panose="02040502050405020303" pitchFamily="18" charset="0"/>
              </a:rPr>
              <a:t> на те, як треба </a:t>
            </a:r>
            <a:r>
              <a:rPr lang="ru-RU" sz="2100" b="1" dirty="0" err="1">
                <a:latin typeface="Georgia" panose="02040502050405020303" pitchFamily="18" charset="0"/>
              </a:rPr>
              <a:t>діяти</a:t>
            </a:r>
            <a:r>
              <a:rPr lang="ru-RU" sz="2100" b="1" dirty="0">
                <a:latin typeface="Georgia" panose="02040502050405020303" pitchFamily="18" charset="0"/>
              </a:rPr>
              <a:t>, </a:t>
            </a:r>
            <a:r>
              <a:rPr lang="ru-RU" sz="2100" b="1" dirty="0" err="1">
                <a:latin typeface="Georgia" panose="02040502050405020303" pitchFamily="18" charset="0"/>
              </a:rPr>
              <a:t>якщо</a:t>
            </a:r>
            <a:r>
              <a:rPr lang="ru-RU" sz="2100" b="1" dirty="0">
                <a:latin typeface="Georgia" panose="02040502050405020303" pitchFamily="18" charset="0"/>
              </a:rPr>
              <a:t> впав у </a:t>
            </a:r>
            <a:r>
              <a:rPr lang="ru-RU" sz="2100" b="1" dirty="0" err="1">
                <a:latin typeface="Georgia" panose="02040502050405020303" pitchFamily="18" charset="0"/>
              </a:rPr>
              <a:t>натовпі</a:t>
            </a:r>
            <a:r>
              <a:rPr lang="ru-RU" sz="2100" b="1" dirty="0">
                <a:latin typeface="Georgia" panose="02040502050405020303" pitchFamily="18" charset="0"/>
              </a:rPr>
              <a:t>.</a:t>
            </a:r>
            <a:br>
              <a:rPr lang="ru-RU" sz="2100" b="1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>•    </a:t>
            </a:r>
            <a:r>
              <a:rPr lang="ru-RU" sz="2100" dirty="0" err="1">
                <a:latin typeface="Georgia" panose="02040502050405020303" pitchFamily="18" charset="0"/>
              </a:rPr>
              <a:t>Якщо</a:t>
            </a:r>
            <a:r>
              <a:rPr lang="ru-RU" sz="2100" dirty="0">
                <a:latin typeface="Georgia" panose="02040502050405020303" pitchFamily="18" charset="0"/>
              </a:rPr>
              <a:t> не </a:t>
            </a:r>
            <a:r>
              <a:rPr lang="ru-RU" sz="2100" dirty="0" err="1">
                <a:latin typeface="Georgia" panose="02040502050405020303" pitchFamily="18" charset="0"/>
              </a:rPr>
              <a:t>втримався</a:t>
            </a:r>
            <a:r>
              <a:rPr lang="ru-RU" sz="2100" dirty="0">
                <a:latin typeface="Georgia" panose="02040502050405020303" pitchFamily="18" charset="0"/>
              </a:rPr>
              <a:t> на ногах, </a:t>
            </a:r>
            <a:r>
              <a:rPr lang="ru-RU" sz="2100" dirty="0" err="1">
                <a:latin typeface="Georgia" panose="02040502050405020303" pitchFamily="18" charset="0"/>
              </a:rPr>
              <a:t>спробуй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якомога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швидше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піднятися</a:t>
            </a:r>
            <a:r>
              <a:rPr lang="ru-RU" sz="2100" dirty="0">
                <a:latin typeface="Georgia" panose="02040502050405020303" pitchFamily="18" charset="0"/>
              </a:rPr>
              <a:t>. Стань на </a:t>
            </a:r>
            <a:r>
              <a:rPr lang="ru-RU" sz="2100" dirty="0" err="1">
                <a:latin typeface="Georgia" panose="02040502050405020303" pitchFamily="18" charset="0"/>
              </a:rPr>
              <a:t>п’яти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або</a:t>
            </a:r>
            <a:r>
              <a:rPr lang="ru-RU" sz="2100" dirty="0">
                <a:latin typeface="Georgia" panose="02040502050405020303" pitchFamily="18" charset="0"/>
              </a:rPr>
              <a:t> носки та </a:t>
            </a:r>
            <a:r>
              <a:rPr lang="ru-RU" sz="2100" dirty="0" err="1">
                <a:latin typeface="Georgia" panose="02040502050405020303" pitchFamily="18" charset="0"/>
              </a:rPr>
              <a:t>різко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випрямляйся</a:t>
            </a:r>
            <a:r>
              <a:rPr lang="ru-RU" sz="2100" dirty="0">
                <a:latin typeface="Georgia" panose="02040502050405020303" pitchFamily="18" charset="0"/>
              </a:rPr>
              <a:t>, «</a:t>
            </a:r>
            <a:r>
              <a:rPr lang="ru-RU" sz="2100" dirty="0" err="1">
                <a:latin typeface="Georgia" panose="02040502050405020303" pitchFamily="18" charset="0"/>
              </a:rPr>
              <a:t>випірнаючи</a:t>
            </a:r>
            <a:r>
              <a:rPr lang="ru-RU" sz="2100" dirty="0">
                <a:latin typeface="Georgia" panose="02040502050405020303" pitchFamily="18" charset="0"/>
              </a:rPr>
              <a:t>» </a:t>
            </a:r>
            <a:r>
              <a:rPr lang="ru-RU" sz="2100" dirty="0" err="1">
                <a:latin typeface="Georgia" panose="02040502050405020303" pitchFamily="18" charset="0"/>
              </a:rPr>
              <a:t>крізь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натовп</a:t>
            </a:r>
            <a:r>
              <a:rPr lang="ru-RU" sz="2100" dirty="0">
                <a:latin typeface="Georgia" panose="02040502050405020303" pitchFamily="18" charset="0"/>
              </a:rPr>
              <a:t>.</a:t>
            </a:r>
            <a:br>
              <a:rPr lang="ru-RU" sz="2100" dirty="0">
                <a:latin typeface="Georgia" panose="02040502050405020303" pitchFamily="18" charset="0"/>
              </a:rPr>
            </a:br>
            <a:r>
              <a:rPr lang="ru-RU" sz="2100" dirty="0">
                <a:latin typeface="Georgia" panose="02040502050405020303" pitchFamily="18" charset="0"/>
              </a:rPr>
              <a:t>•    </a:t>
            </a:r>
            <a:r>
              <a:rPr lang="ru-RU" sz="2100" dirty="0" err="1">
                <a:latin typeface="Georgia" panose="02040502050405020303" pitchFamily="18" charset="0"/>
              </a:rPr>
              <a:t>Якщо</a:t>
            </a:r>
            <a:r>
              <a:rPr lang="ru-RU" sz="2100" dirty="0">
                <a:latin typeface="Georgia" panose="02040502050405020303" pitchFamily="18" charset="0"/>
              </a:rPr>
              <a:t> не </a:t>
            </a:r>
            <a:r>
              <a:rPr lang="ru-RU" sz="2100" dirty="0" err="1">
                <a:latin typeface="Georgia" panose="02040502050405020303" pitchFamily="18" charset="0"/>
              </a:rPr>
              <a:t>можеш</a:t>
            </a:r>
            <a:r>
              <a:rPr lang="ru-RU" sz="2100" dirty="0">
                <a:latin typeface="Georgia" panose="02040502050405020303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</a:rPr>
              <a:t>піднятися</a:t>
            </a:r>
            <a:r>
              <a:rPr lang="ru-RU" sz="2100" dirty="0">
                <a:latin typeface="Georgia" panose="02040502050405020303" pitchFamily="18" charset="0"/>
              </a:rPr>
              <a:t>, </a:t>
            </a:r>
            <a:r>
              <a:rPr lang="ru-RU" sz="2100" dirty="0" err="1">
                <a:latin typeface="Georgia" panose="02040502050405020303" pitchFamily="18" charset="0"/>
              </a:rPr>
              <a:t>згорнися</a:t>
            </a:r>
            <a:r>
              <a:rPr lang="ru-RU" sz="2100" dirty="0">
                <a:latin typeface="Georgia" panose="02040502050405020303" pitchFamily="18" charset="0"/>
              </a:rPr>
              <a:t> клубочком, </a:t>
            </a:r>
            <a:r>
              <a:rPr lang="ru-RU" sz="2100" dirty="0" err="1">
                <a:latin typeface="Georgia" panose="02040502050405020303" pitchFamily="18" charset="0"/>
              </a:rPr>
              <a:t>захисти</a:t>
            </a:r>
            <a:r>
              <a:rPr lang="ru-RU" sz="2100" dirty="0">
                <a:latin typeface="Georgia" panose="02040502050405020303" pitchFamily="18" charset="0"/>
              </a:rPr>
              <a:t> голову руками.</a:t>
            </a:r>
            <a:br>
              <a:rPr lang="ru-RU" sz="2100" dirty="0">
                <a:latin typeface="Georgia" panose="02040502050405020303" pitchFamily="18" charset="0"/>
              </a:rPr>
            </a:br>
            <a:endParaRPr lang="ru-RU" sz="2100" dirty="0">
              <a:latin typeface="Georgia" panose="02040502050405020303" pitchFamily="18" charset="0"/>
            </a:endParaRPr>
          </a:p>
        </p:txBody>
      </p:sp>
      <p:pic>
        <p:nvPicPr>
          <p:cNvPr id="7170" name="Picture 2" descr="https://narodna-osvita.com.ua/uploads/osnovy-5-boychenko_files/18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965" y="4013582"/>
            <a:ext cx="5277711" cy="238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463639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Найнебезпечніше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бути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затиснутим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затоптаним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натовпі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Тому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потрапляти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обминути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жодному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рухатися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натовпу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 descr="Безпека школяра. Правила поведінки під час масових шкільних заходів -  СОЦІАЛЬНА СКЛАДОВА ЗДОРОВ'Я - ОСНОВИ ЗДОРОВ'Я 4 КЛАС - О.М. Кікінежді -  Богдан 2015 рік - підручни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8" b="97704" l="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8" r="1819" b="4210"/>
          <a:stretch/>
        </p:blipFill>
        <p:spPr bwMode="auto">
          <a:xfrm>
            <a:off x="4237149" y="2446986"/>
            <a:ext cx="5947534" cy="40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0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2983" y="24469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натовп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захопив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 - не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чиніть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вдихнути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зігнути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руки в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ліктях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підняти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грудну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клітку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руки в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кишенях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чіплятися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руками -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зламати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Пам'ятка “Поведінка у натовпі” – Слов'янський педагогічний ліцей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10" y="2678806"/>
            <a:ext cx="4896544" cy="379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4766" y="50227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впало, у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жодному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намагатися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речі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впасти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зіб’ють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ніг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важко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 descr="Правила поведінки у натовпі | Познай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8450" l="3325" r="32737"/>
                    </a14:imgEffect>
                    <a14:imgEffect>
                      <a14:sharpenSoften amount="50000"/>
                    </a14:imgEffect>
                    <a14:imgEffect>
                      <a14:brightnessContrast bright="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9" t="3202" r="67417" b="6367"/>
          <a:stretch/>
        </p:blipFill>
        <p:spPr bwMode="auto">
          <a:xfrm>
            <a:off x="4176331" y="2060620"/>
            <a:ext cx="4988835" cy="45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1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8020" y="3734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E6EE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 все-таки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збили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ніг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впали на землю,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згорнутися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калачиком і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голову руками,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прикриваючи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потилицю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будь-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підвестися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ноги.</a:t>
            </a:r>
          </a:p>
        </p:txBody>
      </p:sp>
      <p:pic>
        <p:nvPicPr>
          <p:cNvPr id="10242" name="Picture 2" descr="26. Якщо ти надворі » Народна Освіт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3" b="96954" l="54801" r="98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90"/>
          <a:stretch/>
        </p:blipFill>
        <p:spPr bwMode="auto">
          <a:xfrm>
            <a:off x="3143673" y="2305317"/>
            <a:ext cx="4896544" cy="4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8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Прослухайте вірш та налаштуймося на роботу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9861" y="1725770"/>
            <a:ext cx="6337001" cy="410836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/>
              <a:t>Дзвоник всім нам дав наказ:</a:t>
            </a:r>
          </a:p>
          <a:p>
            <a:r>
              <a:rPr lang="uk-UA" sz="3200" b="1" dirty="0"/>
              <a:t>«До роботи швидше в клас!»</a:t>
            </a:r>
          </a:p>
          <a:p>
            <a:r>
              <a:rPr lang="uk-UA" sz="3200" b="1" dirty="0"/>
              <a:t>Біля парти станьмо чемно -</a:t>
            </a:r>
          </a:p>
          <a:p>
            <a:r>
              <a:rPr lang="uk-UA" sz="3200" b="1" dirty="0"/>
              <a:t>Плине час хай недаремно.</a:t>
            </a:r>
          </a:p>
          <a:p>
            <a:r>
              <a:rPr lang="uk-UA" sz="3200" b="1" dirty="0"/>
              <a:t>Будьмо уважні та старанні всі,</a:t>
            </a:r>
          </a:p>
          <a:p>
            <a:r>
              <a:rPr lang="uk-UA" sz="3200" b="1" dirty="0"/>
              <a:t>Сядьмо рівненько на місця свої.</a:t>
            </a:r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46" y="1725770"/>
            <a:ext cx="5159060" cy="50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24" y="3289614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938" y="3176387"/>
            <a:ext cx="2380068" cy="3468824"/>
          </a:xfrm>
          <a:prstGeom prst="rect">
            <a:avLst/>
          </a:prstGeom>
        </p:spPr>
      </p:pic>
      <p:pic>
        <p:nvPicPr>
          <p:cNvPr id="10" name="Picture 18" descr="Школьный звонок. Колокольчик. Анимированная картинка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01">
            <a:off x="10265091" y="968199"/>
            <a:ext cx="1778836" cy="17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3620036" y="304800"/>
            <a:ext cx="8458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chemeClr val="dk2"/>
              </a:buClr>
              <a:buSzPts val="4000"/>
            </a:pPr>
            <a:r>
              <a:rPr lang="en-US" sz="4000" b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Безпечна</a:t>
            </a:r>
            <a:r>
              <a:rPr lang="en-US" sz="4000" b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поведінка</a:t>
            </a:r>
            <a:r>
              <a:rPr lang="en-US" sz="4000" b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у </a:t>
            </a:r>
            <a:r>
              <a:rPr lang="en-US" sz="4000" b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натовпі</a:t>
            </a:r>
            <a:r>
              <a:rPr lang="en-US" sz="4000" b="1" u="sng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r>
              <a:rPr lang="en-US" sz="4000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dirty="0"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1981200" y="1676400"/>
            <a:ext cx="84582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братися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за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руки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  <a:p>
            <a:pPr marL="342900" indent="-342900">
              <a:lnSpc>
                <a:spcPct val="8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рухатися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проти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натовпу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  <a:p>
            <a:pPr marL="342900" indent="-342900">
              <a:lnSpc>
                <a:spcPct val="8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Виходити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з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натовпу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навскіс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  <a:p>
            <a:pPr marL="342900" indent="-342900">
              <a:lnSpc>
                <a:spcPct val="8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Триматися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подалі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від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стін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огорож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  <a:p>
            <a:pPr marL="342900" indent="-342900">
              <a:lnSpc>
                <a:spcPct val="8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Якщо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впав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думай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про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одяг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захищай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голову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живіт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Згрупуйся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і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постарайся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вистрибнути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пружинкою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  <a:p>
            <a:pPr marL="342900" indent="-342900">
              <a:lnSpc>
                <a:spcPct val="8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піднімай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предмети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що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впали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  </a:t>
            </a:r>
            <a:endParaRPr b="1" dirty="0"/>
          </a:p>
          <a:p>
            <a:pPr marL="342900" indent="-342900">
              <a:lnSpc>
                <a:spcPct val="8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тримати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великі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суми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грошей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в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одному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місці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  <a:p>
            <a:pPr marL="342900" indent="-342900">
              <a:lnSpc>
                <a:spcPct val="8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Пам’ятати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і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тримати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під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контролем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місця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де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зберігаються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гроші</a:t>
            </a:r>
            <a:r>
              <a:rPr lang="en-US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5514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7">
            <a:hlinkClick r:id="" action="ppaction://media"/>
            <a:extLst>
              <a:ext uri="{FF2B5EF4-FFF2-40B4-BE49-F238E27FC236}">
                <a16:creationId xmlns:a16="http://schemas.microsoft.com/office/drawing/2014/main" id="{5FF18E03-2891-4E84-A58D-7AD42EC4E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484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901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Дай </a:t>
            </a:r>
            <a:r>
              <a:rPr lang="ru-RU" sz="2000" b="1" dirty="0" err="1">
                <a:solidFill>
                  <a:schemeClr val="bg1"/>
                </a:solidFill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88" y="4113201"/>
            <a:ext cx="1649174" cy="2659959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3431" y="1082438"/>
            <a:ext cx="1037194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500" b="1" dirty="0"/>
              <a:t>Якими порадами ти точно скористаєшся?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35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500" b="1" dirty="0"/>
              <a:t>Чи доводилося тобі потрапляти у натовп? Якими були твої емоції та відчуття?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35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500" b="1" dirty="0"/>
              <a:t>Що допомогло тобі опанувати себе й вибратися зі скрутного становища?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35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500" b="1" dirty="0"/>
              <a:t>Які висновки ти зробив/зробила?</a:t>
            </a:r>
          </a:p>
        </p:txBody>
      </p:sp>
    </p:spTree>
    <p:extLst>
      <p:ext uri="{BB962C8B-B14F-4D97-AF65-F5344CB8AC3E}">
        <p14:creationId xmlns:p14="http://schemas.microsoft.com/office/powerpoint/2010/main" val="17600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 idx="4294967295"/>
          </p:nvPr>
        </p:nvSpPr>
        <p:spPr>
          <a:xfrm>
            <a:off x="3514859" y="1191296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3600"/>
            </a:pPr>
            <a:r>
              <a:rPr lang="en-US" sz="3600" i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Що</a:t>
            </a:r>
            <a:r>
              <a:rPr lang="en-US" sz="3600" i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з </a:t>
            </a:r>
            <a:r>
              <a:rPr lang="en-US" sz="3600" i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перелічених</a:t>
            </a:r>
            <a:r>
              <a:rPr lang="en-US" sz="3600" i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речей</a:t>
            </a:r>
            <a:r>
              <a:rPr lang="en-US" sz="3600" i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ти</a:t>
            </a:r>
            <a:r>
              <a:rPr lang="en-US" sz="3600" i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залишиш</a:t>
            </a:r>
            <a:r>
              <a:rPr lang="en-US" sz="3600" i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удома</a:t>
            </a:r>
            <a:r>
              <a:rPr lang="en-US" sz="3600" i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600" i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збираючись</a:t>
            </a:r>
            <a:r>
              <a:rPr lang="en-US" sz="3600" i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у </a:t>
            </a:r>
            <a:r>
              <a:rPr lang="en-US" sz="3600" i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багатолюдне</a:t>
            </a:r>
            <a:r>
              <a:rPr lang="en-US" sz="3600" i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місце</a:t>
            </a:r>
            <a:r>
              <a:rPr lang="en-US" sz="3600" i="1" u="sng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4294967295"/>
          </p:nvPr>
        </p:nvSpPr>
        <p:spPr>
          <a:xfrm>
            <a:off x="1828800" y="2743200"/>
            <a:ext cx="44958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сумка з довгою ручкою;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кросівки;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довгий шарф;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прикраси;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туфлі на високих підборах;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парасольку;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4294967295"/>
          </p:nvPr>
        </p:nvSpPr>
        <p:spPr>
          <a:xfrm>
            <a:off x="6400800" y="2743200"/>
            <a:ext cx="3733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широкий плащ;</a:t>
            </a:r>
            <a:endParaRPr/>
          </a:p>
          <a:p>
            <a:pPr marL="342900" indent="-342900"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рюкзак;</a:t>
            </a:r>
            <a:endParaRPr/>
          </a:p>
          <a:p>
            <a:pPr marL="342900" indent="-342900"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шляпа; </a:t>
            </a:r>
            <a:endParaRPr/>
          </a:p>
          <a:p>
            <a:pPr marL="342900" indent="-342900"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коротка сукня;</a:t>
            </a:r>
            <a:endParaRPr/>
          </a:p>
          <a:p>
            <a:pPr marL="342900" indent="-342900"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вузькі штани;</a:t>
            </a:r>
            <a:endParaRPr/>
          </a:p>
          <a:p>
            <a:pPr marL="342900" indent="-342900"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довга сукня; </a:t>
            </a:r>
            <a:endParaRPr/>
          </a:p>
          <a:p>
            <a:pPr marL="342900" indent="-342900">
              <a:spcBef>
                <a:spcPts val="560"/>
              </a:spcBef>
              <a:buClr>
                <a:schemeClr val="hlink"/>
              </a:buClr>
              <a:buSzPts val="1820"/>
              <a:buFont typeface="Noto Sans Symbols"/>
              <a:buChar char="■"/>
            </a:pPr>
            <a:r>
              <a:rPr lang="en-US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туфлі на низьких підборах.</a:t>
            </a:r>
            <a:endParaRPr/>
          </a:p>
          <a:p>
            <a:pPr marL="342900" indent="-227330">
              <a:lnSpc>
                <a:spcPct val="100000"/>
              </a:lnSpc>
              <a:spcBef>
                <a:spcPts val="560"/>
              </a:spcBef>
              <a:buClr>
                <a:schemeClr val="hlink"/>
              </a:buClr>
              <a:buSzPts val="1820"/>
              <a:buNone/>
            </a:pPr>
            <a:endParaRPr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344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8504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Вибери </a:t>
            </a:r>
            <a:r>
              <a:rPr lang="ru-RU" sz="2000" b="1" dirty="0" err="1">
                <a:solidFill>
                  <a:schemeClr val="bg1"/>
                </a:solidFill>
              </a:rPr>
              <a:t>варіанти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правильних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дій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наведених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ситуаціях</a:t>
            </a:r>
            <a:r>
              <a:rPr lang="ru-RU" sz="2000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та </a:t>
            </a:r>
            <a:r>
              <a:rPr lang="ru-RU" sz="2000" b="1" dirty="0" err="1">
                <a:solidFill>
                  <a:schemeClr val="bg1"/>
                </a:solidFill>
              </a:rPr>
              <a:t>встанови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послідовність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6564" y="1298448"/>
            <a:ext cx="10237595" cy="43433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500" dirty="0">
                <a:solidFill>
                  <a:srgbClr val="FFFF00"/>
                </a:solidFill>
              </a:rPr>
              <a:t>А. </a:t>
            </a:r>
            <a:r>
              <a:rPr lang="uk-UA" sz="2500" dirty="0"/>
              <a:t>Після концерту на стадіоні тебе відтіснили від батьків чи близьких, ти їх не бачиш. На виході виникла тиснява, люди запанікували. Твоя сумка впала під ноги.</a:t>
            </a:r>
          </a:p>
          <a:p>
            <a:pPr algn="ctr"/>
            <a:r>
              <a:rPr lang="uk-UA" sz="2500" dirty="0">
                <a:solidFill>
                  <a:srgbClr val="FFFF00"/>
                </a:solidFill>
              </a:rPr>
              <a:t>Твої дії:</a:t>
            </a:r>
          </a:p>
          <a:p>
            <a:r>
              <a:rPr lang="uk-UA" sz="2500" dirty="0"/>
              <a:t>а) кричатиму, кликатиму батьків чи близьких;</a:t>
            </a:r>
          </a:p>
          <a:p>
            <a:r>
              <a:rPr lang="uk-UA" sz="2500" dirty="0"/>
              <a:t>б) триматимуся всередині натовпу, після проходження вузьких місць постараюсь вибратися з нього;</a:t>
            </a:r>
          </a:p>
          <a:p>
            <a:r>
              <a:rPr lang="uk-UA" sz="2500" dirty="0"/>
              <a:t>в) намагатимуся розштовхати людей і знайти батьків чи близьких;</a:t>
            </a:r>
          </a:p>
          <a:p>
            <a:r>
              <a:rPr lang="uk-UA" sz="2500" dirty="0"/>
              <a:t>г) нахилюся за сумкою;</a:t>
            </a:r>
          </a:p>
          <a:p>
            <a:r>
              <a:rPr lang="uk-UA" sz="2500" dirty="0"/>
              <a:t>ґ) шукатиму батьків чи близьких після закінчення штовханини;</a:t>
            </a:r>
          </a:p>
          <a:p>
            <a:r>
              <a:rPr lang="uk-UA" sz="2500" dirty="0"/>
              <a:t>д) не зважатиму на сумку, зосереджуся, застібну одяг.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17" y="2932323"/>
            <a:ext cx="4225028" cy="42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8504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Вибери </a:t>
            </a:r>
            <a:r>
              <a:rPr lang="ru-RU" sz="2000" b="1" dirty="0" err="1">
                <a:solidFill>
                  <a:schemeClr val="bg1"/>
                </a:solidFill>
              </a:rPr>
              <a:t>варіанти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правильних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дій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наведених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ситуаціях</a:t>
            </a:r>
            <a:r>
              <a:rPr lang="ru-RU" sz="2000" b="1" dirty="0">
                <a:solidFill>
                  <a:schemeClr val="bg1"/>
                </a:solidFill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</a:rPr>
              <a:t>встанови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їх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послідовність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6565" y="1298448"/>
            <a:ext cx="10137012" cy="4352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>
                <a:solidFill>
                  <a:srgbClr val="FFFF00"/>
                </a:solidFill>
              </a:rPr>
              <a:t>Б. </a:t>
            </a:r>
            <a:r>
              <a:rPr lang="ru-RU" sz="2000" dirty="0"/>
              <a:t>Під час </a:t>
            </a:r>
            <a:r>
              <a:rPr lang="ru-RU" sz="2000" dirty="0" err="1"/>
              <a:t>святкування</a:t>
            </a:r>
            <a:r>
              <a:rPr lang="ru-RU" sz="2000" dirty="0"/>
              <a:t> дня </a:t>
            </a:r>
            <a:r>
              <a:rPr lang="ru-RU" sz="2000" dirty="0" err="1"/>
              <a:t>міста</a:t>
            </a:r>
            <a:r>
              <a:rPr lang="ru-RU" sz="2000" dirty="0"/>
              <a:t> на </a:t>
            </a:r>
            <a:r>
              <a:rPr lang="ru-RU" sz="2000" dirty="0" err="1"/>
              <a:t>майдані</a:t>
            </a:r>
            <a:r>
              <a:rPr lang="ru-RU" sz="2000" dirty="0"/>
              <a:t> </a:t>
            </a:r>
            <a:r>
              <a:rPr lang="ru-RU" sz="2000" dirty="0" err="1"/>
              <a:t>утворився</a:t>
            </a:r>
            <a:r>
              <a:rPr lang="ru-RU" sz="2000" dirty="0"/>
              <a:t> </a:t>
            </a:r>
            <a:r>
              <a:rPr lang="ru-RU" sz="2000" dirty="0" err="1"/>
              <a:t>натовп</a:t>
            </a:r>
            <a:r>
              <a:rPr lang="ru-RU" sz="2000" dirty="0"/>
              <a:t>. </a:t>
            </a:r>
            <a:r>
              <a:rPr lang="ru-RU" sz="2000" dirty="0" err="1"/>
              <a:t>Зібралося</a:t>
            </a:r>
            <a:r>
              <a:rPr lang="ru-RU" sz="2000" dirty="0"/>
              <a:t> </a:t>
            </a: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молоді</a:t>
            </a:r>
            <a:r>
              <a:rPr lang="ru-RU" sz="2000" dirty="0"/>
              <a:t>, яка </a:t>
            </a:r>
            <a:r>
              <a:rPr lang="ru-RU" sz="2000" dirty="0" err="1"/>
              <a:t>чекала</a:t>
            </a:r>
            <a:r>
              <a:rPr lang="ru-RU" sz="2000" dirty="0"/>
              <a:t> на концерт. </a:t>
            </a:r>
            <a:r>
              <a:rPr lang="ru-RU" sz="2000" dirty="0" err="1"/>
              <a:t>Ти</a:t>
            </a:r>
            <a:r>
              <a:rPr lang="ru-RU" sz="2000" dirty="0"/>
              <a:t> </a:t>
            </a:r>
            <a:r>
              <a:rPr lang="ru-RU" sz="2000" dirty="0" err="1"/>
              <a:t>прийшов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друзями</a:t>
            </a:r>
            <a:r>
              <a:rPr lang="ru-RU" sz="2000" dirty="0"/>
              <a:t>, але в </a:t>
            </a:r>
            <a:r>
              <a:rPr lang="ru-RU" sz="2000" dirty="0" err="1"/>
              <a:t>натовпі</a:t>
            </a:r>
            <a:r>
              <a:rPr lang="ru-RU" sz="2000" dirty="0"/>
              <a:t> </a:t>
            </a:r>
            <a:r>
              <a:rPr lang="ru-RU" sz="2000" dirty="0" err="1"/>
              <a:t>відстав</a:t>
            </a:r>
            <a:r>
              <a:rPr lang="ru-RU" sz="2000" dirty="0"/>
              <a:t> і </a:t>
            </a:r>
            <a:r>
              <a:rPr lang="ru-RU" sz="2000" dirty="0" err="1"/>
              <a:t>залишився</a:t>
            </a:r>
            <a:r>
              <a:rPr lang="ru-RU" sz="2000" dirty="0"/>
              <a:t> сам. Люди </a:t>
            </a:r>
            <a:r>
              <a:rPr lang="ru-RU" sz="2000" dirty="0" err="1"/>
              <a:t>поруч</a:t>
            </a:r>
            <a:r>
              <a:rPr lang="ru-RU" sz="2000" dirty="0"/>
              <a:t> стоять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err="1"/>
              <a:t>щільно</a:t>
            </a:r>
            <a:r>
              <a:rPr lang="ru-RU" sz="2000" dirty="0"/>
              <a:t>, концерт от-от </a:t>
            </a:r>
            <a:r>
              <a:rPr lang="ru-RU" sz="2000" dirty="0" err="1"/>
              <a:t>розпочнеться</a:t>
            </a:r>
            <a:r>
              <a:rPr lang="uk-UA" sz="2000" dirty="0"/>
              <a:t>.</a:t>
            </a:r>
          </a:p>
          <a:p>
            <a:pPr algn="ctr"/>
            <a:r>
              <a:rPr lang="uk-UA" sz="2000" dirty="0">
                <a:solidFill>
                  <a:srgbClr val="FFFF00"/>
                </a:solidFill>
              </a:rPr>
              <a:t>Твої дії:</a:t>
            </a:r>
          </a:p>
          <a:p>
            <a:r>
              <a:rPr lang="uk-UA" sz="2000" dirty="0"/>
              <a:t>а) кричатиму, кликатиму друзів;</a:t>
            </a:r>
          </a:p>
          <a:p>
            <a:r>
              <a:rPr lang="uk-UA" sz="2000" dirty="0"/>
              <a:t>б) триматимуся всередині натовпу, вибратися з якого постараюся після закінчення концерту;</a:t>
            </a:r>
          </a:p>
          <a:p>
            <a:r>
              <a:rPr lang="uk-UA" sz="2000" dirty="0"/>
              <a:t>в) намагатимуся розштовхати людей і знайти друзів;</a:t>
            </a:r>
          </a:p>
          <a:p>
            <a:r>
              <a:rPr lang="uk-UA" sz="2000" dirty="0"/>
              <a:t>г) скористаюся мобільним телефоном, щоб домовитися про місце зустрічі з друзями;</a:t>
            </a:r>
          </a:p>
          <a:p>
            <a:r>
              <a:rPr lang="uk-UA" sz="2000" dirty="0"/>
              <a:t>ґ) шукатиму друзів після концерту;</a:t>
            </a:r>
          </a:p>
          <a:p>
            <a:r>
              <a:rPr lang="uk-UA" sz="2000" dirty="0"/>
              <a:t>д) виберуся з натовпу на примітне місце (рекламний щит, вхід до будинку, зупинка), зателефоную друзям, повідомлю, де чекаю на них;</a:t>
            </a:r>
          </a:p>
          <a:p>
            <a:r>
              <a:rPr lang="uk-UA" sz="2000" dirty="0"/>
              <a:t>ж) виберуся з натовпу, пройду на заздалегідь вибране місце зустрічі та чекатиму друзів.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17" y="2932323"/>
            <a:ext cx="4225028" cy="42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Ознайомся </a:t>
            </a:r>
            <a:r>
              <a:rPr lang="ru-RU" sz="2000" b="1" dirty="0" err="1">
                <a:solidFill>
                  <a:schemeClr val="bg1"/>
                </a:solidFill>
              </a:rPr>
              <a:t>із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ситуацією</a:t>
            </a:r>
            <a:r>
              <a:rPr lang="ru-RU" sz="2000" b="1" dirty="0">
                <a:solidFill>
                  <a:schemeClr val="bg1"/>
                </a:solidFill>
              </a:rPr>
              <a:t>. Дай </a:t>
            </a:r>
            <a:r>
              <a:rPr lang="ru-RU" sz="2000" b="1" dirty="0" err="1">
                <a:solidFill>
                  <a:schemeClr val="bg1"/>
                </a:solidFill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0844" y="1280160"/>
            <a:ext cx="11810363" cy="1938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/>
              <a:t>     </a:t>
            </a:r>
            <a:r>
              <a:rPr lang="ru-RU" sz="3500" dirty="0" err="1"/>
              <a:t>Друзі</a:t>
            </a:r>
            <a:r>
              <a:rPr lang="ru-RU" sz="3500" dirty="0"/>
              <a:t> </a:t>
            </a:r>
            <a:r>
              <a:rPr lang="ru-RU" sz="3500" dirty="0" err="1"/>
              <a:t>збираються</a:t>
            </a:r>
            <a:r>
              <a:rPr lang="ru-RU" sz="3500" dirty="0"/>
              <a:t> на </a:t>
            </a:r>
            <a:r>
              <a:rPr lang="ru-RU" sz="3500" dirty="0" err="1"/>
              <a:t>щорічний</a:t>
            </a:r>
            <a:r>
              <a:rPr lang="ru-RU" sz="3500" dirty="0"/>
              <a:t> </a:t>
            </a:r>
            <a:r>
              <a:rPr lang="ru-RU" sz="3500" dirty="0" err="1"/>
              <a:t>осінній</a:t>
            </a:r>
            <a:r>
              <a:rPr lang="ru-RU" sz="3500" dirty="0"/>
              <a:t> фестиваль. Вони </a:t>
            </a:r>
            <a:r>
              <a:rPr lang="ru-RU" sz="3500" dirty="0" err="1"/>
              <a:t>хочуть</a:t>
            </a:r>
            <a:r>
              <a:rPr lang="ru-RU" sz="3500" dirty="0"/>
              <a:t> </a:t>
            </a:r>
            <a:r>
              <a:rPr lang="ru-RU" sz="3500" dirty="0" err="1"/>
              <a:t>відвідати</a:t>
            </a:r>
            <a:r>
              <a:rPr lang="ru-RU" sz="3500" dirty="0"/>
              <a:t> </a:t>
            </a:r>
            <a:r>
              <a:rPr lang="ru-RU" sz="3500" dirty="0" err="1"/>
              <a:t>танцювальний</a:t>
            </a:r>
            <a:r>
              <a:rPr lang="ru-RU" sz="3500" dirty="0"/>
              <a:t> </a:t>
            </a:r>
            <a:r>
              <a:rPr lang="ru-RU" sz="3500" dirty="0" err="1"/>
              <a:t>майстер-клас</a:t>
            </a:r>
            <a:r>
              <a:rPr lang="ru-RU" sz="3500" dirty="0"/>
              <a:t>, зону </a:t>
            </a:r>
            <a:r>
              <a:rPr lang="ru-RU" sz="3500" dirty="0" err="1"/>
              <a:t>вуличної</a:t>
            </a:r>
            <a:r>
              <a:rPr lang="ru-RU" sz="3500" dirty="0"/>
              <a:t> </a:t>
            </a:r>
            <a:r>
              <a:rPr lang="ru-RU" sz="3500" dirty="0" err="1"/>
              <a:t>їжі</a:t>
            </a:r>
            <a:r>
              <a:rPr lang="ru-RU" sz="3500" dirty="0"/>
              <a:t> та </a:t>
            </a:r>
            <a:r>
              <a:rPr lang="ru-RU" sz="3500" dirty="0" err="1"/>
              <a:t>концертну</a:t>
            </a:r>
            <a:r>
              <a:rPr lang="ru-RU" sz="3500" dirty="0"/>
              <a:t> </a:t>
            </a:r>
            <a:r>
              <a:rPr lang="ru-RU" sz="3500" dirty="0" err="1"/>
              <a:t>програму</a:t>
            </a:r>
            <a:r>
              <a:rPr lang="ru-RU" sz="3500" dirty="0"/>
              <a:t> за </a:t>
            </a:r>
            <a:r>
              <a:rPr lang="ru-RU" sz="3500" dirty="0" err="1"/>
              <a:t>участю</a:t>
            </a:r>
            <a:r>
              <a:rPr lang="ru-RU" sz="3500" dirty="0"/>
              <a:t> </a:t>
            </a:r>
            <a:r>
              <a:rPr lang="ru-RU" sz="3500" dirty="0" err="1"/>
              <a:t>зіркових</a:t>
            </a:r>
            <a:r>
              <a:rPr lang="ru-RU" sz="3500" dirty="0"/>
              <a:t> гостей.</a:t>
            </a:r>
            <a:endParaRPr lang="uk-UA" sz="35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17" y="2932323"/>
            <a:ext cx="4225028" cy="42250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2168" y="3459787"/>
            <a:ext cx="92268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500" dirty="0"/>
              <a:t>Які небезпеки можуть очікувати підлітків у таких локаціях?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500" dirty="0"/>
              <a:t>Який одяг краще обрати? Про що потрібно подбати, щоб свято було радісним і безпечним? Яких правил поведінки слід дотримуватися? До кого можна звернутись по допомогу в разі необхідності?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500" dirty="0"/>
              <a:t>Змоделюй небезпечні ситуації, які можуть виникнути. Запропонуй варіанти виходу з них.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500" dirty="0"/>
              <a:t>Склади правила поведінки під час відвідування заходу.</a:t>
            </a:r>
          </a:p>
        </p:txBody>
      </p:sp>
    </p:spTree>
    <p:extLst>
      <p:ext uri="{BB962C8B-B14F-4D97-AF65-F5344CB8AC3E}">
        <p14:creationId xmlns:p14="http://schemas.microsoft.com/office/powerpoint/2010/main" val="18163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669280" y="1250576"/>
            <a:ext cx="6217920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rgbClr val="2F3242"/>
                </a:solidFill>
              </a:rPr>
              <a:t>Повторити матеріал параграфу. </a:t>
            </a:r>
          </a:p>
          <a:p>
            <a:pPr algn="ctr"/>
            <a:endParaRPr lang="uk-UA" sz="3000" i="1" dirty="0">
              <a:solidFill>
                <a:srgbClr val="2F3242"/>
              </a:solidFill>
            </a:endParaRPr>
          </a:p>
          <a:p>
            <a:pPr algn="ctr"/>
            <a:r>
              <a:rPr lang="uk-UA" sz="3000" i="1" dirty="0">
                <a:solidFill>
                  <a:srgbClr val="2F3242"/>
                </a:solidFill>
              </a:rPr>
              <a:t>Короткий запис в щоденник</a:t>
            </a:r>
          </a:p>
          <a:p>
            <a:pPr algn="ctr"/>
            <a:r>
              <a:rPr lang="uk-UA" sz="3000" dirty="0" smtClean="0">
                <a:solidFill>
                  <a:srgbClr val="2F3242"/>
                </a:solidFill>
              </a:rPr>
              <a:t>с.65-66</a:t>
            </a:r>
            <a:r>
              <a:rPr lang="uk-UA" sz="3000" dirty="0">
                <a:solidFill>
                  <a:srgbClr val="2F3242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215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Рефлексія «Імбирний настрій». Обери емотикон, який відповідає твоєму настрою в кінці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335979" y="1407272"/>
            <a:ext cx="215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Я з усім справився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3355596" y="3665672"/>
            <a:ext cx="239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Мене урок розлютив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9606556" y="1457738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929718" y="6194737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Було складно та нічого не зрозуміло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7BB5D-62A2-4E38-BB89-8F4D54392F57}"/>
              </a:ext>
            </a:extLst>
          </p:cNvPr>
          <p:cNvSpPr txBox="1"/>
          <p:nvPr/>
        </p:nvSpPr>
        <p:spPr>
          <a:xfrm>
            <a:off x="4394685" y="6341695"/>
            <a:ext cx="293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Більше сміху ніж навчання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8265799" y="6341695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Чекаю наступний 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105" y="1648522"/>
            <a:ext cx="2413118" cy="19787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40" y="3729062"/>
            <a:ext cx="2587876" cy="25878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9" y="1804074"/>
            <a:ext cx="2277912" cy="2277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236" y="4059743"/>
            <a:ext cx="1839313" cy="23050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422" y="1355743"/>
            <a:ext cx="1751545" cy="22782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6248908" y="3665672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Я дуже втомився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924" y="1985817"/>
            <a:ext cx="2501473" cy="25014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455" y="4081986"/>
            <a:ext cx="2444375" cy="24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2738" y="1359139"/>
            <a:ext cx="9581881" cy="43590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2400" dirty="0">
              <a:latin typeface="Georgia" panose="02040502050405020303" pitchFamily="18" charset="0"/>
            </a:endParaRPr>
          </a:p>
          <a:p>
            <a:r>
              <a:rPr lang="ru-RU" sz="3000" b="1" dirty="0" err="1">
                <a:latin typeface="Georgia" panose="02040502050405020303" pitchFamily="18" charset="0"/>
              </a:rPr>
              <a:t>Що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b="1" dirty="0" err="1">
                <a:latin typeface="Georgia" panose="02040502050405020303" pitchFamily="18" charset="0"/>
              </a:rPr>
              <a:t>дорослішим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b="1" dirty="0" err="1">
                <a:latin typeface="Georgia" panose="02040502050405020303" pitchFamily="18" charset="0"/>
              </a:rPr>
              <a:t>ти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b="1" dirty="0" err="1">
                <a:latin typeface="Georgia" panose="02040502050405020303" pitchFamily="18" charset="0"/>
              </a:rPr>
              <a:t>стаєш</a:t>
            </a:r>
            <a:r>
              <a:rPr lang="ru-RU" sz="3000" b="1" dirty="0">
                <a:latin typeface="Georgia" panose="02040502050405020303" pitchFamily="18" charset="0"/>
              </a:rPr>
              <a:t>, то </a:t>
            </a:r>
            <a:r>
              <a:rPr lang="ru-RU" sz="3000" b="1" dirty="0" err="1">
                <a:latin typeface="Georgia" panose="02040502050405020303" pitchFamily="18" charset="0"/>
              </a:rPr>
              <a:t>частіше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b="1" dirty="0" err="1">
                <a:latin typeface="Georgia" panose="02040502050405020303" pitchFamily="18" charset="0"/>
              </a:rPr>
              <a:t>буватимеш</a:t>
            </a:r>
            <a:r>
              <a:rPr lang="ru-RU" sz="3000" b="1" dirty="0">
                <a:latin typeface="Georgia" panose="02040502050405020303" pitchFamily="18" charset="0"/>
              </a:rPr>
              <a:t> на концертах, </a:t>
            </a:r>
            <a:r>
              <a:rPr lang="ru-RU" sz="3000" b="1" dirty="0" err="1">
                <a:latin typeface="Georgia" panose="02040502050405020303" pitchFamily="18" charset="0"/>
              </a:rPr>
              <a:t>футбольних</a:t>
            </a:r>
            <a:r>
              <a:rPr lang="ru-RU" sz="3000" b="1" dirty="0">
                <a:latin typeface="Georgia" panose="02040502050405020303" pitchFamily="18" charset="0"/>
              </a:rPr>
              <a:t> матчах, </a:t>
            </a:r>
            <a:r>
              <a:rPr lang="ru-RU" sz="3000" b="1" dirty="0" err="1">
                <a:latin typeface="Georgia" panose="02040502050405020303" pitchFamily="18" charset="0"/>
              </a:rPr>
              <a:t>виступах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b="1" dirty="0" err="1">
                <a:latin typeface="Georgia" panose="02040502050405020303" pitchFamily="18" charset="0"/>
              </a:rPr>
              <a:t>видатних</a:t>
            </a:r>
            <a:r>
              <a:rPr lang="ru-RU" sz="3000" b="1" dirty="0">
                <a:latin typeface="Georgia" panose="02040502050405020303" pitchFamily="18" charset="0"/>
              </a:rPr>
              <a:t> людей, на </a:t>
            </a:r>
            <a:r>
              <a:rPr lang="ru-RU" sz="3000" b="1" dirty="0" err="1">
                <a:latin typeface="Georgia" panose="02040502050405020303" pitchFamily="18" charset="0"/>
              </a:rPr>
              <a:t>святкуванні</a:t>
            </a:r>
            <a:r>
              <a:rPr lang="ru-RU" sz="3000" b="1" dirty="0">
                <a:latin typeface="Georgia" panose="02040502050405020303" pitchFamily="18" charset="0"/>
              </a:rPr>
              <a:t> дня </a:t>
            </a:r>
            <a:r>
              <a:rPr lang="ru-RU" sz="3000" b="1" dirty="0" err="1">
                <a:latin typeface="Georgia" panose="02040502050405020303" pitchFamily="18" charset="0"/>
              </a:rPr>
              <a:t>міста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b="1" dirty="0" err="1">
                <a:latin typeface="Georgia" panose="02040502050405020303" pitchFamily="18" charset="0"/>
              </a:rPr>
              <a:t>чи</a:t>
            </a:r>
            <a:r>
              <a:rPr lang="ru-RU" sz="3000" b="1" dirty="0">
                <a:latin typeface="Georgia" panose="02040502050405020303" pitchFamily="18" charset="0"/>
              </a:rPr>
              <a:t> села, у метро. </a:t>
            </a:r>
          </a:p>
          <a:p>
            <a:r>
              <a:rPr lang="ru-RU" sz="3000" b="1" dirty="0" err="1">
                <a:latin typeface="Georgia" panose="02040502050405020303" pitchFamily="18" charset="0"/>
              </a:rPr>
              <a:t>Отже</a:t>
            </a:r>
            <a:r>
              <a:rPr lang="ru-RU" sz="3000" b="1" dirty="0">
                <a:latin typeface="Georgia" panose="02040502050405020303" pitchFamily="18" charset="0"/>
              </a:rPr>
              <a:t>, </a:t>
            </a:r>
            <a:r>
              <a:rPr lang="ru-RU" sz="3000" b="1" dirty="0" err="1">
                <a:latin typeface="Georgia" panose="02040502050405020303" pitchFamily="18" charset="0"/>
              </a:rPr>
              <a:t>потраплятимеш</a:t>
            </a:r>
            <a:r>
              <a:rPr lang="ru-RU" sz="3000" b="1" dirty="0">
                <a:latin typeface="Georgia" panose="02040502050405020303" pitchFamily="18" charset="0"/>
              </a:rPr>
              <a:t> у </a:t>
            </a:r>
            <a:r>
              <a:rPr lang="ru-RU" sz="3000" b="1" dirty="0" err="1">
                <a:latin typeface="Georgia" panose="02040502050405020303" pitchFamily="18" charset="0"/>
              </a:rPr>
              <a:t>натовп</a:t>
            </a:r>
            <a:r>
              <a:rPr lang="ru-RU" sz="3000" b="1" dirty="0">
                <a:latin typeface="Georgia" panose="02040502050405020303" pitchFamily="18" charset="0"/>
              </a:rPr>
              <a:t>.</a:t>
            </a:r>
          </a:p>
          <a:p>
            <a:r>
              <a:rPr lang="ru-RU" sz="3000" b="1" dirty="0" err="1">
                <a:latin typeface="Georgia" panose="02040502050405020303" pitchFamily="18" charset="0"/>
              </a:rPr>
              <a:t>Найнебезпечніше</a:t>
            </a:r>
            <a:r>
              <a:rPr lang="ru-RU" sz="3000" b="1" dirty="0">
                <a:latin typeface="Georgia" panose="02040502050405020303" pitchFamily="18" charset="0"/>
              </a:rPr>
              <a:t> — бути </a:t>
            </a:r>
            <a:r>
              <a:rPr lang="ru-RU" sz="3000" b="1" dirty="0" err="1">
                <a:latin typeface="Georgia" panose="02040502050405020303" pitchFamily="18" charset="0"/>
              </a:rPr>
              <a:t>затиснутим</a:t>
            </a:r>
            <a:r>
              <a:rPr lang="ru-RU" sz="3000" b="1" dirty="0">
                <a:latin typeface="Georgia" panose="02040502050405020303" pitchFamily="18" charset="0"/>
              </a:rPr>
              <a:t> у </a:t>
            </a:r>
            <a:r>
              <a:rPr lang="ru-RU" sz="3000" b="1" dirty="0" err="1">
                <a:latin typeface="Georgia" panose="02040502050405020303" pitchFamily="18" charset="0"/>
              </a:rPr>
              <a:t>натовпі</a:t>
            </a:r>
            <a:r>
              <a:rPr lang="ru-RU" sz="3000" b="1" dirty="0">
                <a:latin typeface="Georgia" panose="02040502050405020303" pitchFamily="18" charset="0"/>
              </a:rPr>
              <a:t>. </a:t>
            </a:r>
          </a:p>
          <a:p>
            <a:r>
              <a:rPr lang="ru-RU" sz="3000" b="1" dirty="0" err="1">
                <a:latin typeface="Georgia" panose="02040502050405020303" pitchFamily="18" charset="0"/>
              </a:rPr>
              <a:t>Тобі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b="1" dirty="0" err="1">
                <a:latin typeface="Georgia" panose="02040502050405020303" pitchFamily="18" charset="0"/>
              </a:rPr>
              <a:t>потрібно</a:t>
            </a:r>
            <a:r>
              <a:rPr lang="ru-RU" sz="3000" b="1" dirty="0">
                <a:latin typeface="Georgia" panose="02040502050405020303" pitchFamily="18" charset="0"/>
              </a:rPr>
              <a:t> знати, як </a:t>
            </a:r>
            <a:r>
              <a:rPr lang="ru-RU" sz="3000" b="1" dirty="0" err="1">
                <a:latin typeface="Georgia" panose="02040502050405020303" pitchFamily="18" charset="0"/>
              </a:rPr>
              <a:t>уникнути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b="1" dirty="0" err="1">
                <a:latin typeface="Georgia" panose="02040502050405020303" pitchFamily="18" charset="0"/>
              </a:rPr>
              <a:t>можливих</a:t>
            </a:r>
            <a:r>
              <a:rPr lang="ru-RU" sz="3000" b="1" dirty="0">
                <a:latin typeface="Georgia" panose="02040502050405020303" pitchFamily="18" charset="0"/>
              </a:rPr>
              <a:t> </a:t>
            </a:r>
            <a:r>
              <a:rPr lang="ru-RU" sz="3000" b="1" dirty="0" err="1">
                <a:latin typeface="Georgia" panose="02040502050405020303" pitchFamily="18" charset="0"/>
              </a:rPr>
              <a:t>небезпек</a:t>
            </a:r>
            <a:r>
              <a:rPr lang="ru-RU" sz="3000" b="1" dirty="0">
                <a:latin typeface="Georgia" panose="02040502050405020303" pitchFamily="18" charset="0"/>
              </a:rPr>
              <a:t>.</a:t>
            </a:r>
            <a:r>
              <a:rPr lang="ru-RU" sz="2400" dirty="0">
                <a:latin typeface="Georgia" panose="02040502050405020303" pitchFamily="18" charset="0"/>
              </a:rPr>
              <a:t/>
            </a:r>
            <a:br>
              <a:rPr lang="ru-RU" sz="2400" dirty="0">
                <a:latin typeface="Georgia" panose="02040502050405020303" pitchFamily="18" charset="0"/>
              </a:rPr>
            </a:b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Словникова робота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65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8C8CE9-DEEF-4DC6-9315-AA1EBFD4B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7" y="807755"/>
            <a:ext cx="11558273" cy="60221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4100" y="1456402"/>
            <a:ext cx="72771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solidFill>
                  <a:srgbClr val="FF0000"/>
                </a:solidFill>
              </a:rPr>
              <a:t>Масовий захід </a:t>
            </a:r>
            <a:r>
              <a:rPr lang="ru-RU" sz="3600" b="1" dirty="0"/>
              <a:t>— </a:t>
            </a:r>
            <a:r>
              <a:rPr lang="ru-RU" sz="3600" b="1" dirty="0" err="1"/>
              <a:t>це</a:t>
            </a:r>
            <a:r>
              <a:rPr lang="ru-RU" sz="3600" b="1" dirty="0"/>
              <a:t> </a:t>
            </a:r>
            <a:r>
              <a:rPr lang="ru-RU" sz="3600" b="1" dirty="0" err="1"/>
              <a:t>збір</a:t>
            </a:r>
            <a:r>
              <a:rPr lang="ru-RU" sz="3600" b="1" dirty="0"/>
              <a:t> </a:t>
            </a:r>
            <a:r>
              <a:rPr lang="ru-RU" sz="3600" b="1" dirty="0" err="1"/>
              <a:t>значної</a:t>
            </a:r>
            <a:r>
              <a:rPr lang="ru-RU" sz="3600" b="1" dirty="0"/>
              <a:t> </a:t>
            </a:r>
            <a:r>
              <a:rPr lang="ru-RU" sz="3600" b="1" dirty="0" err="1"/>
              <a:t>кількості</a:t>
            </a:r>
            <a:r>
              <a:rPr lang="ru-RU" sz="3600" b="1" dirty="0"/>
              <a:t> людей в одному </a:t>
            </a:r>
            <a:r>
              <a:rPr lang="ru-RU" sz="3600" b="1" dirty="0" err="1"/>
              <a:t>місці</a:t>
            </a:r>
            <a:r>
              <a:rPr lang="ru-RU" sz="3600" b="1" dirty="0"/>
              <a:t> з </a:t>
            </a:r>
            <a:r>
              <a:rPr lang="ru-RU" sz="3600" b="1" dirty="0" err="1"/>
              <a:t>однією</a:t>
            </a:r>
            <a:r>
              <a:rPr lang="ru-RU" sz="3600" b="1" dirty="0"/>
              <a:t> метою.</a:t>
            </a:r>
          </a:p>
          <a:p>
            <a:pPr algn="just"/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18341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901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Дай </a:t>
            </a:r>
            <a:r>
              <a:rPr lang="ru-RU" sz="2000" b="1" dirty="0" err="1">
                <a:solidFill>
                  <a:schemeClr val="bg1"/>
                </a:solidFill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62" y="3250316"/>
            <a:ext cx="1649174" cy="2659959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48" y="1502505"/>
            <a:ext cx="1037194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35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4800" b="1" dirty="0"/>
              <a:t>Які </a:t>
            </a:r>
            <a:r>
              <a:rPr lang="ru-RU" sz="4800" b="1" dirty="0" err="1"/>
              <a:t>небезпеки</a:t>
            </a:r>
            <a:r>
              <a:rPr lang="ru-RU" sz="4800" b="1" dirty="0"/>
              <a:t> </a:t>
            </a:r>
            <a:r>
              <a:rPr lang="ru-RU" sz="4800" b="1" dirty="0" err="1"/>
              <a:t>можуть</a:t>
            </a:r>
            <a:r>
              <a:rPr lang="ru-RU" sz="4800" b="1" dirty="0"/>
              <a:t> </a:t>
            </a:r>
            <a:r>
              <a:rPr lang="ru-RU" sz="4800" b="1" dirty="0" err="1"/>
              <a:t>виникати</a:t>
            </a:r>
            <a:r>
              <a:rPr lang="ru-RU" sz="4800" b="1" dirty="0"/>
              <a:t> в </a:t>
            </a:r>
            <a:r>
              <a:rPr lang="ru-RU" sz="4800" b="1" dirty="0" err="1"/>
              <a:t>місцях</a:t>
            </a:r>
            <a:r>
              <a:rPr lang="ru-RU" sz="4800" b="1" dirty="0"/>
              <a:t> </a:t>
            </a:r>
            <a:r>
              <a:rPr lang="ru-RU" sz="4800" b="1" dirty="0" err="1"/>
              <a:t>проведення</a:t>
            </a:r>
            <a:r>
              <a:rPr lang="ru-RU" sz="4800" b="1" dirty="0"/>
              <a:t> </a:t>
            </a:r>
            <a:r>
              <a:rPr lang="ru-RU" sz="4800" b="1" dirty="0" err="1"/>
              <a:t>масових</a:t>
            </a:r>
            <a:r>
              <a:rPr lang="ru-RU" sz="4800" b="1" dirty="0"/>
              <a:t> </a:t>
            </a:r>
            <a:r>
              <a:rPr lang="ru-RU" sz="4800" b="1" dirty="0" err="1"/>
              <a:t>заходів</a:t>
            </a:r>
            <a:r>
              <a:rPr lang="ru-RU" sz="4800" b="1" dirty="0"/>
              <a:t>?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42552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4;p7"/>
          <p:cNvSpPr txBox="1">
            <a:spLocks noGrp="1"/>
          </p:cNvSpPr>
          <p:nvPr>
            <p:ph idx="1"/>
          </p:nvPr>
        </p:nvSpPr>
        <p:spPr>
          <a:xfrm>
            <a:off x="2679880" y="795316"/>
            <a:ext cx="9512120" cy="160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290"/>
              <a:buFont typeface="Noto Sans Symbols"/>
              <a:buNone/>
            </a:pPr>
            <a:r>
              <a:rPr lang="en-US" sz="4400" b="1" i="1" u="sng" strike="noStrike" cap="none" dirty="0" err="1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Натовп</a:t>
            </a:r>
            <a:r>
              <a:rPr lang="en-US" sz="4400" b="1" i="1" u="sng" strike="noStrike" cap="none" dirty="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b="1" i="1" u="none" strike="noStrike" cap="none" dirty="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–</a:t>
            </a:r>
            <a:r>
              <a:rPr lang="en-US" sz="4400" b="1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b="1" i="1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неконтрольоване</a:t>
            </a:r>
            <a:r>
              <a:rPr lang="en-US" sz="4400" b="1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b="1" i="1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скупчення</a:t>
            </a:r>
            <a:r>
              <a:rPr lang="en-US" sz="4400" b="1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b="1" i="1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людей</a:t>
            </a:r>
            <a:r>
              <a:rPr lang="en-US" sz="4400" b="1" i="1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4400" dirty="0"/>
          </a:p>
        </p:txBody>
      </p:sp>
      <p:pic>
        <p:nvPicPr>
          <p:cNvPr id="6" name="Google Shape;4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7148" y="2470910"/>
            <a:ext cx="5458691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709" y="2470910"/>
            <a:ext cx="5201893" cy="3885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78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2408349" y="838200"/>
            <a:ext cx="9618371" cy="548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hlink"/>
              </a:buClr>
              <a:buSzPts val="2080"/>
              <a:buNone/>
            </a:pPr>
            <a:r>
              <a:rPr lang="en-US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	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Чи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найбільша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небезпека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в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поведінці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натовпу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– </a:t>
            </a:r>
            <a:r>
              <a:rPr lang="en-US" sz="3600" b="1" i="1" dirty="0" err="1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паніка</a:t>
            </a:r>
            <a:r>
              <a:rPr lang="en-US" sz="3600" b="1" i="1" dirty="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r>
              <a:rPr lang="en-US" sz="3600" b="1" i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Людина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в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панічному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стані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може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контролювати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свої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емоції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дії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  <a:p>
            <a:pPr marL="342900" indent="-342900">
              <a:spcBef>
                <a:spcPts val="720"/>
              </a:spcBef>
              <a:buClr>
                <a:schemeClr val="hlink"/>
              </a:buClr>
              <a:buSzPts val="2340"/>
              <a:buNone/>
            </a:pP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	У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такі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моменти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натовпом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керує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один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закон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3600" b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«</a:t>
            </a:r>
            <a:r>
              <a:rPr lang="en-US" sz="3600" b="1" u="sng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Рятуйся</a:t>
            </a:r>
            <a:r>
              <a:rPr lang="en-US" sz="3600" b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600" b="1" u="sng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хто</a:t>
            </a:r>
            <a:r>
              <a:rPr lang="en-US" sz="3600" b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u="sng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може</a:t>
            </a:r>
            <a:r>
              <a:rPr lang="en-US" sz="3600" b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!».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Але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врятуватися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може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тільки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той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хто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здатний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зберегти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спокій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і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оцінити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ситуацію</a:t>
            </a:r>
            <a:r>
              <a:rPr lang="en-US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613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23.11.2022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Словникова робота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65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8C8CE9-DEEF-4DC6-9315-AA1EBFD4B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1" y="766619"/>
            <a:ext cx="11558273" cy="60221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4100" y="1456402"/>
            <a:ext cx="72771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000" dirty="0"/>
          </a:p>
          <a:p>
            <a:r>
              <a:rPr lang="ru-RU" sz="3200" b="1" i="1" dirty="0">
                <a:solidFill>
                  <a:srgbClr val="FF0000"/>
                </a:solidFill>
              </a:rPr>
              <a:t>Паніка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/>
              <a:t>— </a:t>
            </a:r>
            <a:r>
              <a:rPr lang="ru-RU" sz="3200" b="1" dirty="0" err="1"/>
              <a:t>масовий</a:t>
            </a:r>
            <a:r>
              <a:rPr lang="ru-RU" sz="3200" b="1" dirty="0"/>
              <a:t> </a:t>
            </a:r>
            <a:r>
              <a:rPr lang="ru-RU" sz="3200" b="1" dirty="0" err="1"/>
              <a:t>неусвідомлений</a:t>
            </a:r>
            <a:r>
              <a:rPr lang="ru-RU" sz="3200" b="1" dirty="0"/>
              <a:t> страх перед реальною </a:t>
            </a:r>
            <a:r>
              <a:rPr lang="ru-RU" sz="3200" b="1" dirty="0" err="1"/>
              <a:t>або</a:t>
            </a:r>
            <a:r>
              <a:rPr lang="ru-RU" sz="3200" b="1" dirty="0"/>
              <a:t> </a:t>
            </a:r>
            <a:r>
              <a:rPr lang="ru-RU" sz="3200" b="1" dirty="0" err="1"/>
              <a:t>надуманою</a:t>
            </a:r>
            <a:r>
              <a:rPr lang="ru-RU" sz="3200" b="1" dirty="0"/>
              <a:t> </a:t>
            </a:r>
            <a:r>
              <a:rPr lang="ru-RU" sz="3200" b="1" dirty="0" err="1"/>
              <a:t>загрозою</a:t>
            </a:r>
            <a:r>
              <a:rPr lang="ru-RU" sz="3200" b="1" dirty="0"/>
              <a:t>. Люди </a:t>
            </a:r>
            <a:r>
              <a:rPr lang="ru-RU" sz="3200" b="1" dirty="0" err="1"/>
              <a:t>втрачають</a:t>
            </a:r>
            <a:r>
              <a:rPr lang="ru-RU" sz="3200" b="1" dirty="0"/>
              <a:t> самоконтроль і </a:t>
            </a:r>
            <a:r>
              <a:rPr lang="ru-RU" sz="3200" b="1" dirty="0" err="1"/>
              <a:t>стають</a:t>
            </a:r>
            <a:r>
              <a:rPr lang="ru-RU" sz="3200" b="1" dirty="0"/>
              <a:t> </a:t>
            </a:r>
            <a:r>
              <a:rPr lang="ru-RU" sz="3200" b="1" dirty="0" err="1"/>
              <a:t>небезпечними</a:t>
            </a:r>
            <a:r>
              <a:rPr lang="ru-RU" sz="3200" b="1" dirty="0"/>
              <a:t> для себе та </a:t>
            </a:r>
            <a:r>
              <a:rPr lang="ru-RU" sz="3200" b="1" dirty="0" err="1"/>
              <a:t>інших</a:t>
            </a:r>
            <a:r>
              <a:rPr lang="ru-RU" sz="3200" b="1" dirty="0"/>
              <a:t>.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2497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5977" y="60981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гострих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колючих,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скляних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зайвих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речей,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заважати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сумку, рюкзак,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r>
              <a:rPr lang="ru-RU" sz="2800" b="1" i="1" dirty="0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E6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</a:t>
            </a:r>
            <a:endParaRPr lang="ru-RU" sz="2800" b="1" i="1" dirty="0">
              <a:solidFill>
                <a:srgbClr val="E6EEFF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Зі смаком підібрана сумка додає вишуканості - Погляд – новини Чернівц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63" y="2498501"/>
            <a:ext cx="6334049" cy="370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39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6981</TotalTime>
  <Words>962</Words>
  <Application>Microsoft Office PowerPoint</Application>
  <PresentationFormat>Широкоэкранный</PresentationFormat>
  <Paragraphs>160</Paragraphs>
  <Slides>28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Monotype Corsiva</vt:lpstr>
      <vt:lpstr>Noto Sans Symbols</vt:lpstr>
      <vt:lpstr>Tahoma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Вибираючи місце для перегляду концерту: </vt:lpstr>
      <vt:lpstr>Зверни увагу на запасний та аварійний виходи. Уяви, як до них дістатися з твого місця знаходження. •    Після концерту не поспішай до виходу. •    Одягайся у зручне взуття та одяг, що не заважають рухам. •    Не бери із собою громіздких речей.  </vt:lpstr>
      <vt:lpstr>Презентация PowerPoint</vt:lpstr>
      <vt:lpstr>                                 Якщо сталося якесь непорозуміння і почалася паніка, натовп стає некерованим, небезпечним. Люди можуть зашкодити один одному. За можливості — відійди в бік. Якщо такої можливості немає, рухайся разом з усіма в тому ж напрямку і з тією ж швидкістю, що й усі люди поряд.</vt:lpstr>
      <vt:lpstr>Запам’ятай!</vt:lpstr>
      <vt:lpstr> Остерігайся скляних вітрин та дверей, щоб не постраждати та не порізатися, якщо вони розіб’ються. •    Не тримай рук у кишенях. Зігни руки, міцно притисни їх до корпуса. Зверни увагу на те, як треба діяти, якщо впав у натовпі. •    Якщо не втримався на ногах, спробуй якомога швидше піднятися. Стань на п’яти або носки та різко випрямляйся, «випірнаючи» крізь натовп. •    Якщо не можеш піднятися, згорнися клубочком, захисти голову руками.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Безпечна поведінка у натовпі. </vt:lpstr>
      <vt:lpstr>Презентация PowerPoint</vt:lpstr>
      <vt:lpstr>Презентация PowerPoint</vt:lpstr>
      <vt:lpstr>Що з перелічених речей ти залишиш удома, збираючись у багатолюдне місце?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admin</cp:lastModifiedBy>
  <cp:revision>2045</cp:revision>
  <dcterms:created xsi:type="dcterms:W3CDTF">2018-01-05T16:38:53Z</dcterms:created>
  <dcterms:modified xsi:type="dcterms:W3CDTF">2022-11-23T15:40:06Z</dcterms:modified>
</cp:coreProperties>
</file>