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1853" r:id="rId2"/>
    <p:sldId id="1873" r:id="rId3"/>
    <p:sldId id="738" r:id="rId4"/>
    <p:sldId id="1883" r:id="rId5"/>
    <p:sldId id="1874" r:id="rId6"/>
    <p:sldId id="1875" r:id="rId7"/>
    <p:sldId id="1876" r:id="rId8"/>
    <p:sldId id="1877" r:id="rId9"/>
    <p:sldId id="1878" r:id="rId10"/>
    <p:sldId id="1879" r:id="rId11"/>
    <p:sldId id="1869" r:id="rId12"/>
    <p:sldId id="1870" r:id="rId13"/>
    <p:sldId id="1864" r:id="rId14"/>
    <p:sldId id="1868" r:id="rId15"/>
    <p:sldId id="1867" r:id="rId16"/>
    <p:sldId id="1880" r:id="rId17"/>
    <p:sldId id="1881" r:id="rId18"/>
    <p:sldId id="1882" r:id="rId19"/>
    <p:sldId id="1836" r:id="rId20"/>
    <p:sldId id="1007" r:id="rId21"/>
    <p:sldId id="185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2" clrIdx="0">
    <p:extLst>
      <p:ext uri="{19B8F6BF-5375-455C-9EA6-DF929625EA0E}">
        <p15:presenceInfo xmlns:p15="http://schemas.microsoft.com/office/powerpoint/2012/main" userId="Юлия Цупа" providerId="None"/>
      </p:ext>
    </p:extLst>
  </p:cmAuthor>
  <p:cmAuthor id="2" name="Василь Цупа" initials="ВЦ" lastIdx="1" clrIdx="1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59D"/>
    <a:srgbClr val="D65ACA"/>
    <a:srgbClr val="F3CDEF"/>
    <a:srgbClr val="00B050"/>
    <a:srgbClr val="035110"/>
    <a:srgbClr val="D3514F"/>
    <a:srgbClr val="FF4747"/>
    <a:srgbClr val="F17D66"/>
    <a:srgbClr val="2F3242"/>
    <a:srgbClr val="921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67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26D62-0A69-489C-AD8A-DBBB454FE69F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61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41F5A-B942-463D-BFFB-A6C0BF2A95D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79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F5CA3-AACC-4614-BF69-00E689DA5E5C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00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7AFC-C01B-4F35-8E90-7CDC7BDC9F41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3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57DF8-A1C4-4191-9BCE-6255C9741248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66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B527B-8C9A-436C-98CD-9931061FA41E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0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E2E25-D864-431C-9803-DC1DF816B3B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1627C-B8CA-44C8-AA80-F38F7E2DC94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1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30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3D5AF-C886-45A1-B5DC-5A526CB61C15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7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D2A21-8E22-4A57-9D96-C14531AB525D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97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BF2D6-4F70-474E-8189-F1C29A9FD44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4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b="7606"/>
          <a:stretch/>
        </p:blipFill>
        <p:spPr>
          <a:xfrm>
            <a:off x="7727324" y="1674253"/>
            <a:ext cx="3088465" cy="4836725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Прослухайте вірш та налаштуйтеся на роботу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37739" y="2023210"/>
            <a:ext cx="5701697" cy="3785299"/>
          </a:xfrm>
          <a:prstGeom prst="roundRect">
            <a:avLst/>
          </a:prstGeom>
          <a:solidFill>
            <a:srgbClr val="00B050"/>
          </a:solidFill>
          <a:ln w="762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/>
              <a:t>Ось дзвінок сигнал подав —</a:t>
            </a:r>
            <a:endParaRPr lang="ru-RU" sz="3200" b="1" dirty="0"/>
          </a:p>
          <a:p>
            <a:r>
              <a:rPr lang="uk-UA" sz="3200" b="1" dirty="0"/>
              <a:t>До роботи час настав.</a:t>
            </a:r>
          </a:p>
          <a:p>
            <a:r>
              <a:rPr lang="uk-UA" sz="3200" b="1" dirty="0"/>
              <a:t>Всі сідайте тихо, діти,</a:t>
            </a:r>
            <a:endParaRPr lang="ru-RU" sz="3200" b="1" dirty="0"/>
          </a:p>
          <a:p>
            <a:r>
              <a:rPr lang="uk-UA" sz="3200" b="1" dirty="0"/>
              <a:t>Домовляймось не шуміти,</a:t>
            </a:r>
            <a:endParaRPr lang="ru-RU" sz="3200" b="1" dirty="0"/>
          </a:p>
          <a:p>
            <a:r>
              <a:rPr lang="uk-UA" sz="3200" b="1" dirty="0"/>
              <a:t>На уроці не дрімати,</a:t>
            </a:r>
            <a:endParaRPr lang="ru-RU" sz="3200" b="1" dirty="0"/>
          </a:p>
          <a:p>
            <a:r>
              <a:rPr lang="uk-UA" sz="3200" b="1" dirty="0"/>
              <a:t>А старанно працювати.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31" y="1060220"/>
            <a:ext cx="1746819" cy="192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1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4428" y="403762"/>
            <a:ext cx="6112099" cy="894686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У морі</a:t>
            </a:r>
            <a:endParaRPr lang="ru-RU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98160" y="1298448"/>
            <a:ext cx="5017440" cy="5026152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dirty="0">
                <a:latin typeface="Arial Black" panose="020B0A04020102020204" pitchFamily="34" charset="0"/>
              </a:rPr>
              <a:t>Правила безпечної поведінки</a:t>
            </a:r>
          </a:p>
          <a:p>
            <a:pPr marL="0" indent="0" algn="ctr">
              <a:buNone/>
            </a:pPr>
            <a:endParaRPr lang="uk-UA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1.НЕ втрачайте надію</a:t>
            </a:r>
          </a:p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2.Охолоджуйте голову</a:t>
            </a:r>
          </a:p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3.Подавайте сигнали</a:t>
            </a:r>
          </a:p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4.Не пийте солону воду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122" name="Picture 2" descr="&amp;Kcy;&amp;acy;&amp;rcy;&amp;tcy;&amp;icy;&amp;ncy;&amp;kcy;&amp;icy; &amp;pcy;&amp;ocy; &amp;zcy;&amp;acy;&amp;pcy;&amp;rcy;&amp;ocy;&amp;scy;&amp;ucy; &amp;vcy; &amp;mcy;&amp;ocy;&amp;rcy;&amp;iecy; &amp;ucy;&amp;ncy;&amp;iecy;&amp;scy;&amp;lcy;&amp;ocy;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298449"/>
            <a:ext cx="3672408" cy="502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99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94107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Розглянь схему. Які автономні ситуації можуть виникати в населеному пункті? Наведи відомі тобі приклади таких ситуацій. Які відчуття охоплюють людину, коли вона залишається в небезпеці на самоті?</a:t>
            </a:r>
          </a:p>
        </p:txBody>
      </p:sp>
      <p:sp>
        <p:nvSpPr>
          <p:cNvPr id="19" name="Дата 1">
            <a:extLst>
              <a:ext uri="{FF2B5EF4-FFF2-40B4-BE49-F238E27FC236}">
                <a16:creationId xmlns:a16="http://schemas.microsoft.com/office/drawing/2014/main" id="{7E07A25F-E34A-4983-AE70-85D722700214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9948D94A-5141-4259-9B7D-CE2793422731}"/>
              </a:ext>
            </a:extLst>
          </p:cNvPr>
          <p:cNvSpPr/>
          <p:nvPr/>
        </p:nvSpPr>
        <p:spPr>
          <a:xfrm>
            <a:off x="57404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70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042" y="3072384"/>
            <a:ext cx="1702620" cy="3675888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257068" y="1810512"/>
            <a:ext cx="4295876" cy="11064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/>
              <a:t>АВТОНОМНА</a:t>
            </a:r>
          </a:p>
          <a:p>
            <a:pPr algn="ctr"/>
            <a:r>
              <a:rPr lang="uk-UA" sz="3500"/>
              <a:t>СИТУАЦІЯ В МІСТІ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5196" y="4106675"/>
            <a:ext cx="3200400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Заблукали</a:t>
            </a:r>
          </a:p>
          <a:p>
            <a:pPr algn="ctr"/>
            <a:r>
              <a:rPr lang="uk-UA" sz="3000" dirty="0"/>
              <a:t>в катакомбах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69919" y="4106675"/>
            <a:ext cx="3200400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Застрягли</a:t>
            </a:r>
          </a:p>
          <a:p>
            <a:pPr algn="ctr"/>
            <a:r>
              <a:rPr lang="uk-UA" sz="3000" dirty="0"/>
              <a:t>в ліфті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184642" y="4106675"/>
            <a:ext cx="3200400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/>
              <a:t>Опинилися</a:t>
            </a:r>
          </a:p>
          <a:p>
            <a:pPr algn="ctr"/>
            <a:r>
              <a:rPr lang="uk-UA" sz="3000" dirty="0"/>
              <a:t>в завалі</a:t>
            </a:r>
          </a:p>
        </p:txBody>
      </p:sp>
      <p:cxnSp>
        <p:nvCxnSpPr>
          <p:cNvPr id="9" name="Прямая соединительная линия 8"/>
          <p:cNvCxnSpPr>
            <a:stCxn id="2" idx="2"/>
          </p:cNvCxnSpPr>
          <p:nvPr/>
        </p:nvCxnSpPr>
        <p:spPr>
          <a:xfrm>
            <a:off x="5405006" y="2916936"/>
            <a:ext cx="0" cy="11897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1609501" y="3446142"/>
            <a:ext cx="7175341" cy="101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609500" y="3456304"/>
            <a:ext cx="0" cy="8016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84842" y="3456304"/>
            <a:ext cx="0" cy="8016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81" y="5276712"/>
            <a:ext cx="1769840" cy="132683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99" y="5276712"/>
            <a:ext cx="2357496" cy="132683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94" y="5276585"/>
            <a:ext cx="1951224" cy="132683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4273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1475" y="485904"/>
            <a:ext cx="8732066" cy="68452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Обговоріть одну з </a:t>
            </a:r>
            <a:r>
              <a:rPr lang="ru-RU" sz="2000" b="1" dirty="0" err="1">
                <a:solidFill>
                  <a:schemeClr val="bg1"/>
                </a:solidFill>
              </a:rPr>
              <a:t>автономних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ситуацій</a:t>
            </a:r>
            <a:r>
              <a:rPr lang="ru-RU" sz="2000" b="1" dirty="0">
                <a:solidFill>
                  <a:schemeClr val="bg1"/>
                </a:solidFill>
              </a:rPr>
              <a:t>. Складіть </a:t>
            </a:r>
            <a:r>
              <a:rPr lang="ru-RU" sz="2000" b="1" dirty="0" err="1">
                <a:solidFill>
                  <a:schemeClr val="bg1"/>
                </a:solidFill>
              </a:rPr>
              <a:t>п’ять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найважливіших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порад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які</a:t>
            </a:r>
            <a:r>
              <a:rPr lang="ru-RU" sz="2000" b="1" dirty="0">
                <a:solidFill>
                  <a:schemeClr val="bg1"/>
                </a:solidFill>
              </a:rPr>
              <a:t>, на вашу думку, </a:t>
            </a:r>
            <a:r>
              <a:rPr lang="ru-RU" sz="2000" b="1" dirty="0" err="1">
                <a:solidFill>
                  <a:schemeClr val="bg1"/>
                </a:solidFill>
              </a:rPr>
              <a:t>варто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дати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людині</a:t>
            </a:r>
            <a:r>
              <a:rPr lang="ru-RU" sz="2000" b="1" dirty="0">
                <a:solidFill>
                  <a:schemeClr val="bg1"/>
                </a:solidFill>
              </a:rPr>
              <a:t>, яка </a:t>
            </a:r>
            <a:r>
              <a:rPr lang="ru-RU" sz="2000" b="1" dirty="0" err="1">
                <a:solidFill>
                  <a:schemeClr val="bg1"/>
                </a:solidFill>
              </a:rPr>
              <a:t>опинилася</a:t>
            </a:r>
            <a:r>
              <a:rPr lang="ru-RU" sz="2000" b="1" dirty="0">
                <a:solidFill>
                  <a:schemeClr val="bg1"/>
                </a:solidFill>
              </a:rPr>
              <a:t> в </a:t>
            </a:r>
            <a:r>
              <a:rPr lang="ru-RU" sz="2000" b="1" dirty="0" err="1">
                <a:solidFill>
                  <a:schemeClr val="bg1"/>
                </a:solidFill>
              </a:rPr>
              <a:t>такій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ситуації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51" y="3260785"/>
            <a:ext cx="3602029" cy="36020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88" y="1307748"/>
            <a:ext cx="5550252" cy="5550252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9948D94A-5141-4259-9B7D-CE2793422731}"/>
              </a:ext>
            </a:extLst>
          </p:cNvPr>
          <p:cNvSpPr/>
          <p:nvPr/>
        </p:nvSpPr>
        <p:spPr>
          <a:xfrm>
            <a:off x="57404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70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6" name="Гімнастика для очей №13">
            <a:hlinkClick r:id="" action="ppaction://media"/>
            <a:extLst>
              <a:ext uri="{FF2B5EF4-FFF2-40B4-BE49-F238E27FC236}">
                <a16:creationId xmlns:a16="http://schemas.microsoft.com/office/drawing/2014/main" id="{BE293799-9BC2-4A6F-D7AA-2B44D84BBD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1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з підручником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70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2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Формула безпеки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440" y="3047814"/>
            <a:ext cx="1636144" cy="3703042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135916" y="3925298"/>
            <a:ext cx="2095220" cy="1625644"/>
          </a:xfrm>
          <a:prstGeom prst="roundRect">
            <a:avLst/>
          </a:prstGeom>
          <a:solidFill>
            <a:schemeClr val="accent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</a:rPr>
              <a:t>Заспокойся,</a:t>
            </a:r>
          </a:p>
          <a:p>
            <a:pPr algn="ctr"/>
            <a:r>
              <a:rPr lang="ru-RU" sz="2500" dirty="0" err="1">
                <a:solidFill>
                  <a:schemeClr val="bg1"/>
                </a:solidFill>
              </a:rPr>
              <a:t>опануй</a:t>
            </a:r>
            <a:endParaRPr lang="ru-RU" sz="2500" dirty="0">
              <a:solidFill>
                <a:schemeClr val="bg1"/>
              </a:solidFill>
            </a:endParaRPr>
          </a:p>
          <a:p>
            <a:pPr algn="ctr"/>
            <a:r>
              <a:rPr lang="ru-RU" sz="2500" dirty="0">
                <a:solidFill>
                  <a:schemeClr val="bg1"/>
                </a:solidFill>
              </a:rPr>
              <a:t>себе</a:t>
            </a:r>
            <a:endParaRPr lang="uk-UA" sz="25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2400332" y="3376919"/>
            <a:ext cx="2153380" cy="1625644"/>
          </a:xfrm>
          <a:prstGeom prst="roundRect">
            <a:avLst/>
          </a:prstGeom>
          <a:solidFill>
            <a:schemeClr val="accent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 err="1">
                <a:solidFill>
                  <a:schemeClr val="bg1"/>
                </a:solidFill>
              </a:rPr>
              <a:t>Оціни</a:t>
            </a:r>
            <a:endParaRPr lang="ru-RU" sz="2500" dirty="0">
              <a:solidFill>
                <a:schemeClr val="bg1"/>
              </a:solidFill>
            </a:endParaRPr>
          </a:p>
          <a:p>
            <a:pPr algn="ctr"/>
            <a:r>
              <a:rPr lang="ru-RU" sz="2500" dirty="0" err="1">
                <a:solidFill>
                  <a:schemeClr val="bg1"/>
                </a:solidFill>
              </a:rPr>
              <a:t>ситуацію</a:t>
            </a:r>
            <a:endParaRPr lang="ru-RU" sz="2500" dirty="0">
              <a:solidFill>
                <a:schemeClr val="bg1"/>
              </a:solidFill>
            </a:endParaRPr>
          </a:p>
          <a:p>
            <a:pPr algn="ctr"/>
            <a:r>
              <a:rPr lang="ru-RU" sz="2500" dirty="0">
                <a:solidFill>
                  <a:schemeClr val="bg1"/>
                </a:solidFill>
              </a:rPr>
              <a:t>і </a:t>
            </a:r>
            <a:r>
              <a:rPr lang="ru-RU" sz="2500" dirty="0" err="1">
                <a:solidFill>
                  <a:schemeClr val="bg1"/>
                </a:solidFill>
              </a:rPr>
              <a:t>власні</a:t>
            </a:r>
            <a:endParaRPr lang="ru-RU" sz="2500" dirty="0">
              <a:solidFill>
                <a:schemeClr val="bg1"/>
              </a:solidFill>
            </a:endParaRPr>
          </a:p>
          <a:p>
            <a:pPr algn="ctr"/>
            <a:r>
              <a:rPr lang="ru-RU" sz="2500" dirty="0" err="1">
                <a:solidFill>
                  <a:schemeClr val="bg1"/>
                </a:solidFill>
              </a:rPr>
              <a:t>можливості</a:t>
            </a:r>
            <a:endParaRPr lang="uk-UA" sz="2500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4722908" y="2744989"/>
            <a:ext cx="1952212" cy="1625644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 err="1">
                <a:solidFill>
                  <a:schemeClr val="bg1"/>
                </a:solidFill>
              </a:rPr>
              <a:t>Поміркуй</a:t>
            </a:r>
            <a:r>
              <a:rPr lang="ru-RU" sz="25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500" dirty="0" err="1">
                <a:solidFill>
                  <a:schemeClr val="bg1"/>
                </a:solidFill>
              </a:rPr>
              <a:t>склади</a:t>
            </a:r>
            <a:endParaRPr lang="ru-RU" sz="2500" dirty="0">
              <a:solidFill>
                <a:schemeClr val="bg1"/>
              </a:solidFill>
            </a:endParaRPr>
          </a:p>
          <a:p>
            <a:pPr algn="ctr"/>
            <a:r>
              <a:rPr lang="ru-RU" sz="2500" dirty="0">
                <a:solidFill>
                  <a:schemeClr val="bg1"/>
                </a:solidFill>
              </a:rPr>
              <a:t>план </a:t>
            </a:r>
            <a:r>
              <a:rPr lang="ru-RU" sz="2500" dirty="0" err="1">
                <a:solidFill>
                  <a:schemeClr val="bg1"/>
                </a:solidFill>
              </a:rPr>
              <a:t>дій</a:t>
            </a:r>
            <a:endParaRPr lang="uk-UA" sz="2500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6844316" y="2005319"/>
            <a:ext cx="1952212" cy="1625644"/>
          </a:xfrm>
          <a:prstGeom prst="roundRect">
            <a:avLst/>
          </a:prstGeom>
          <a:solidFill>
            <a:srgbClr val="F1059D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 err="1">
                <a:solidFill>
                  <a:schemeClr val="bg1"/>
                </a:solidFill>
              </a:rPr>
              <a:t>Намагайся</a:t>
            </a:r>
            <a:endParaRPr lang="ru-RU" sz="2500" dirty="0">
              <a:solidFill>
                <a:schemeClr val="bg1"/>
              </a:solidFill>
            </a:endParaRPr>
          </a:p>
          <a:p>
            <a:pPr algn="ctr"/>
            <a:r>
              <a:rPr lang="ru-RU" sz="2500" dirty="0" err="1">
                <a:solidFill>
                  <a:schemeClr val="bg1"/>
                </a:solidFill>
              </a:rPr>
              <a:t>виконати</a:t>
            </a:r>
            <a:endParaRPr lang="ru-RU" sz="2500" dirty="0">
              <a:solidFill>
                <a:schemeClr val="bg1"/>
              </a:solidFill>
            </a:endParaRPr>
          </a:p>
          <a:p>
            <a:pPr algn="ctr"/>
            <a:r>
              <a:rPr lang="ru-RU" sz="2500" dirty="0">
                <a:solidFill>
                  <a:schemeClr val="bg1"/>
                </a:solidFill>
              </a:rPr>
              <a:t>план</a:t>
            </a:r>
            <a:endParaRPr lang="uk-UA" sz="2500" dirty="0">
              <a:solidFill>
                <a:srgbClr val="FFFF00"/>
              </a:solidFill>
            </a:endParaRPr>
          </a:p>
        </p:txBody>
      </p:sp>
      <p:sp>
        <p:nvSpPr>
          <p:cNvPr id="13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8965724" y="1365789"/>
            <a:ext cx="2359152" cy="162564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 err="1">
                <a:solidFill>
                  <a:schemeClr val="bg1"/>
                </a:solidFill>
              </a:rPr>
              <a:t>Дій</a:t>
            </a:r>
            <a:r>
              <a:rPr lang="ru-RU" sz="2500" dirty="0">
                <a:solidFill>
                  <a:schemeClr val="bg1"/>
                </a:solidFill>
              </a:rPr>
              <a:t>, не</a:t>
            </a:r>
          </a:p>
          <a:p>
            <a:pPr algn="ctr"/>
            <a:r>
              <a:rPr lang="ru-RU" sz="2500" dirty="0" err="1">
                <a:solidFill>
                  <a:schemeClr val="bg1"/>
                </a:solidFill>
              </a:rPr>
              <a:t>втрачай</a:t>
            </a:r>
            <a:endParaRPr lang="ru-RU" sz="2500" dirty="0">
              <a:solidFill>
                <a:schemeClr val="bg1"/>
              </a:solidFill>
            </a:endParaRPr>
          </a:p>
          <a:p>
            <a:pPr algn="ctr"/>
            <a:r>
              <a:rPr lang="ru-RU" sz="2500" dirty="0" err="1">
                <a:solidFill>
                  <a:schemeClr val="bg1"/>
                </a:solidFill>
              </a:rPr>
              <a:t>надії</a:t>
            </a:r>
            <a:endParaRPr lang="uk-UA" sz="25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20456" y="341111"/>
            <a:ext cx="8686800" cy="1181816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Людина – </a:t>
            </a:r>
            <a:r>
              <a:rPr lang="ru-RU" sz="3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переможець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b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в </a:t>
            </a:r>
            <a:r>
              <a:rPr lang="ru-RU" sz="3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екстремальних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ситуаціях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672064" y="1600200"/>
            <a:ext cx="3843536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1972 рік</a:t>
            </a:r>
          </a:p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Команда Уругваю по регбі потрапила в авіакатастрофу</a:t>
            </a:r>
          </a:p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і 72 дні перебували в снігах гір.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03512" y="1600200"/>
            <a:ext cx="4824536" cy="51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0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75758" y="230960"/>
            <a:ext cx="8686800" cy="1181816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Людина – </a:t>
            </a:r>
            <a:r>
              <a:rPr lang="ru-RU" sz="3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переможець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b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в </a:t>
            </a:r>
            <a:r>
              <a:rPr lang="ru-RU" sz="3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екстремальних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ситуаціях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384032" y="1412776"/>
            <a:ext cx="413156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1942 р. матрос </a:t>
            </a:r>
            <a:r>
              <a:rPr lang="uk-UA" dirty="0">
                <a:latin typeface="Arial Black" panose="020B0A04020102020204" pitchFamily="34" charset="0"/>
              </a:rPr>
              <a:t>англійського судна Линь </a:t>
            </a:r>
            <a:r>
              <a:rPr lang="uk-UA" dirty="0" err="1" smtClean="0">
                <a:latin typeface="Arial Black" panose="020B0A04020102020204" pitchFamily="34" charset="0"/>
              </a:rPr>
              <a:t>Пен</a:t>
            </a:r>
            <a:r>
              <a:rPr lang="uk-UA" dirty="0" smtClean="0">
                <a:latin typeface="Arial Black" panose="020B0A04020102020204" pitchFamily="34" charset="0"/>
              </a:rPr>
              <a:t> єдиний, хто вижив в після затоплення кораблю.</a:t>
            </a:r>
          </a:p>
          <a:p>
            <a:pPr marL="0" indent="0">
              <a:buNone/>
            </a:pPr>
            <a:endParaRPr lang="uk-UA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5 місяців один був в морі і залишився живим 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412776"/>
            <a:ext cx="478802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9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96220" y="224159"/>
            <a:ext cx="8686800" cy="1181816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Людина – </a:t>
            </a:r>
            <a:r>
              <a:rPr lang="ru-RU" sz="3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переможець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b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в </a:t>
            </a:r>
            <a:r>
              <a:rPr lang="ru-RU" sz="3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екстремальних</a:t>
            </a:r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ситуаціях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03513" y="1405975"/>
            <a:ext cx="3726413" cy="511285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519936" y="1600200"/>
            <a:ext cx="4995664" cy="472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 smtClean="0">
                <a:latin typeface="Arial Black" panose="020B0A04020102020204" pitchFamily="34" charset="0"/>
              </a:rPr>
              <a:t>Олександр Петрович </a:t>
            </a:r>
            <a:r>
              <a:rPr lang="uk-UA" dirty="0" err="1" smtClean="0">
                <a:latin typeface="Arial Black" panose="020B0A04020102020204" pitchFamily="34" charset="0"/>
              </a:rPr>
              <a:t>Маресьев</a:t>
            </a:r>
            <a:endParaRPr lang="uk-UA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uk-UA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Герой ІІ Світової війни </a:t>
            </a:r>
          </a:p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Військовий льотчик</a:t>
            </a:r>
          </a:p>
          <a:p>
            <a:pPr marL="0" indent="0">
              <a:buNone/>
            </a:pPr>
            <a:endParaRPr lang="uk-UA" dirty="0" smtClean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18 днів взимку шукав людей в лісі при пораненні обох ніг.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7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«Трибуна думок»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7202" y="1457568"/>
            <a:ext cx="8864081" cy="375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Назви </a:t>
            </a:r>
            <a:r>
              <a:rPr lang="ru-RU" sz="4000" dirty="0" err="1"/>
              <a:t>основні</a:t>
            </a:r>
            <a:r>
              <a:rPr lang="ru-RU" sz="4000" dirty="0"/>
              <a:t> правила, </a:t>
            </a:r>
            <a:r>
              <a:rPr lang="ru-RU" sz="4000" dirty="0" err="1"/>
              <a:t>яких</a:t>
            </a:r>
            <a:r>
              <a:rPr lang="ru-RU" sz="4000" dirty="0"/>
              <a:t> </a:t>
            </a:r>
            <a:r>
              <a:rPr lang="ru-RU" sz="4000" dirty="0" err="1"/>
              <a:t>ти</a:t>
            </a:r>
            <a:r>
              <a:rPr lang="ru-RU" sz="4000" dirty="0"/>
              <a:t> </a:t>
            </a:r>
            <a:r>
              <a:rPr lang="ru-RU" sz="4000" dirty="0" err="1"/>
              <a:t>щодня</a:t>
            </a:r>
            <a:r>
              <a:rPr lang="ru-RU" sz="4000" dirty="0"/>
              <a:t> </a:t>
            </a:r>
            <a:r>
              <a:rPr lang="ru-RU" sz="4000" dirty="0" err="1"/>
              <a:t>дотримуватимешся</a:t>
            </a:r>
            <a:r>
              <a:rPr lang="ru-RU" sz="4000" dirty="0"/>
              <a:t> в </a:t>
            </a:r>
            <a:r>
              <a:rPr lang="ru-RU" sz="4000" dirty="0" err="1"/>
              <a:t>населеному</a:t>
            </a:r>
            <a:r>
              <a:rPr lang="ru-RU" sz="4000" dirty="0"/>
              <a:t> </a:t>
            </a:r>
            <a:r>
              <a:rPr lang="ru-RU" sz="4000"/>
              <a:t>пункті</a:t>
            </a:r>
            <a:r>
              <a:rPr lang="ru-RU" sz="4000" dirty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72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7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623" y="641685"/>
            <a:ext cx="8912180" cy="589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51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Домашнє завдання</a:t>
            </a: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id="{F35B1DC1-1FB4-485D-B536-AB95778CE417}"/>
              </a:ext>
            </a:extLst>
          </p:cNvPr>
          <p:cNvSpPr/>
          <p:nvPr/>
        </p:nvSpPr>
        <p:spPr>
          <a:xfrm>
            <a:off x="5669280" y="1250576"/>
            <a:ext cx="6217920" cy="5378824"/>
          </a:xfrm>
          <a:prstGeom prst="roundRect">
            <a:avLst/>
          </a:prstGeom>
          <a:ln w="57150">
            <a:solidFill>
              <a:srgbClr val="2F324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i="1" smtClean="0">
                <a:solidFill>
                  <a:srgbClr val="2F3242"/>
                </a:solidFill>
              </a:rPr>
              <a:t>Короткий </a:t>
            </a:r>
            <a:r>
              <a:rPr lang="uk-UA" sz="3000" i="1" dirty="0">
                <a:solidFill>
                  <a:srgbClr val="2F3242"/>
                </a:solidFill>
              </a:rPr>
              <a:t>запис в щоденник</a:t>
            </a:r>
          </a:p>
          <a:p>
            <a:pPr algn="ctr"/>
            <a:r>
              <a:rPr lang="uk-UA" sz="3000" dirty="0" smtClean="0">
                <a:solidFill>
                  <a:srgbClr val="2F3242"/>
                </a:solidFill>
              </a:rPr>
              <a:t>с.69-71.</a:t>
            </a:r>
            <a:endParaRPr lang="uk-UA" sz="3000" dirty="0">
              <a:solidFill>
                <a:srgbClr val="2F324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E31DEA-FB66-4354-82EF-D1C27D90D8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60055" r="66300" b="15090"/>
          <a:stretch/>
        </p:blipFill>
        <p:spPr>
          <a:xfrm>
            <a:off x="285907" y="5172205"/>
            <a:ext cx="1099579" cy="110349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39CD577-0D7E-4AC8-9A35-B93277EC38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7" t="7996" r="36627" b="67149"/>
          <a:stretch/>
        </p:blipFill>
        <p:spPr>
          <a:xfrm>
            <a:off x="3601143" y="4416896"/>
            <a:ext cx="1099579" cy="110349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0B9AAA1-08FF-450C-8A0D-D732890978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8200" r="65687" b="66945"/>
          <a:stretch/>
        </p:blipFill>
        <p:spPr>
          <a:xfrm>
            <a:off x="146487" y="2870370"/>
            <a:ext cx="1099579" cy="110349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0D1019F-54ED-4A43-B054-509B2C7662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8" t="60446" r="36415" b="14699"/>
          <a:stretch/>
        </p:blipFill>
        <p:spPr>
          <a:xfrm>
            <a:off x="3396697" y="2461994"/>
            <a:ext cx="1099579" cy="11034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982F99A-69DF-485F-8ED0-FCF485CD48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34439" r="65533" b="40706"/>
          <a:stretch/>
        </p:blipFill>
        <p:spPr>
          <a:xfrm>
            <a:off x="285907" y="1314785"/>
            <a:ext cx="1099579" cy="1103498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30.11.2022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Рефлексія «Запитання від віртуального друга»</a:t>
            </a:r>
          </a:p>
        </p:txBody>
      </p:sp>
      <p:sp>
        <p:nvSpPr>
          <p:cNvPr id="20" name="Бульбашка прямої мови: прямокутна з округленими кутами 19">
            <a:extLst>
              <a:ext uri="{FF2B5EF4-FFF2-40B4-BE49-F238E27FC236}">
                <a16:creationId xmlns:a16="http://schemas.microsoft.com/office/drawing/2014/main" id="{DB40991F-202C-45DC-AA09-EB95A44A9152}"/>
              </a:ext>
            </a:extLst>
          </p:cNvPr>
          <p:cNvSpPr/>
          <p:nvPr/>
        </p:nvSpPr>
        <p:spPr>
          <a:xfrm>
            <a:off x="1562924" y="1777377"/>
            <a:ext cx="2554847" cy="630314"/>
          </a:xfrm>
          <a:prstGeom prst="wedgeRoundRectCallout">
            <a:avLst>
              <a:gd name="adj1" fmla="val -58709"/>
              <a:gd name="adj2" fmla="val -45951"/>
              <a:gd name="adj3" fmla="val 16667"/>
            </a:avLst>
          </a:prstGeom>
          <a:gradFill flip="none" rotWithShape="1">
            <a:gsLst>
              <a:gs pos="0">
                <a:srgbClr val="008CFF"/>
              </a:gs>
              <a:gs pos="100000">
                <a:srgbClr val="04B9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Мені заважали </a:t>
            </a:r>
            <a:r>
              <a:rPr lang="uk-UA" b="1" dirty="0" err="1">
                <a:solidFill>
                  <a:schemeClr val="bg1"/>
                </a:solidFill>
              </a:rPr>
              <a:t>токсики</a:t>
            </a:r>
            <a:r>
              <a:rPr lang="uk-UA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24" name="Бульбашка прямої мови: прямокутна з округленими кутами 23">
            <a:extLst>
              <a:ext uri="{FF2B5EF4-FFF2-40B4-BE49-F238E27FC236}">
                <a16:creationId xmlns:a16="http://schemas.microsoft.com/office/drawing/2014/main" id="{6DC4ED84-4A7B-4D21-937D-152A4116C67E}"/>
              </a:ext>
            </a:extLst>
          </p:cNvPr>
          <p:cNvSpPr/>
          <p:nvPr/>
        </p:nvSpPr>
        <p:spPr>
          <a:xfrm>
            <a:off x="4700722" y="2925893"/>
            <a:ext cx="2743342" cy="630314"/>
          </a:xfrm>
          <a:prstGeom prst="wedgeRoundRectCallout">
            <a:avLst>
              <a:gd name="adj1" fmla="val -58709"/>
              <a:gd name="adj2" fmla="val -45951"/>
              <a:gd name="adj3" fmla="val 16667"/>
            </a:avLst>
          </a:prstGeom>
          <a:gradFill flip="none" rotWithShape="1">
            <a:gsLst>
              <a:gs pos="0">
                <a:srgbClr val="008CFF"/>
              </a:gs>
              <a:gs pos="100000">
                <a:srgbClr val="04B9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Вау! Нов</a:t>
            </a:r>
            <a:r>
              <a:rPr lang="uk-UA" b="1" dirty="0">
                <a:solidFill>
                  <a:schemeClr val="bg1"/>
                </a:solidFill>
              </a:rPr>
              <a:t>і знання – </a:t>
            </a:r>
            <a:r>
              <a:rPr lang="uk-UA" b="1" dirty="0" err="1">
                <a:solidFill>
                  <a:schemeClr val="bg1"/>
                </a:solidFill>
              </a:rPr>
              <a:t>імба</a:t>
            </a:r>
            <a:r>
              <a:rPr lang="uk-UA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27" name="Бульбашка прямої мови: прямокутна з округленими кутами 26">
            <a:extLst>
              <a:ext uri="{FF2B5EF4-FFF2-40B4-BE49-F238E27FC236}">
                <a16:creationId xmlns:a16="http://schemas.microsoft.com/office/drawing/2014/main" id="{D6781AB3-901E-448B-8554-B8E29B0F5C3F}"/>
              </a:ext>
            </a:extLst>
          </p:cNvPr>
          <p:cNvSpPr/>
          <p:nvPr/>
        </p:nvSpPr>
        <p:spPr>
          <a:xfrm>
            <a:off x="1203145" y="3765015"/>
            <a:ext cx="2743342" cy="630314"/>
          </a:xfrm>
          <a:prstGeom prst="wedgeRoundRectCallout">
            <a:avLst>
              <a:gd name="adj1" fmla="val -58709"/>
              <a:gd name="adj2" fmla="val -45951"/>
              <a:gd name="adj3" fmla="val 16667"/>
            </a:avLst>
          </a:prstGeom>
          <a:gradFill flip="none" rotWithShape="1">
            <a:gsLst>
              <a:gs pos="0">
                <a:srgbClr val="008CFF"/>
              </a:gs>
              <a:gs pos="100000">
                <a:srgbClr val="04B9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Доволі </a:t>
            </a:r>
            <a:r>
              <a:rPr lang="uk-UA" b="1" dirty="0" err="1">
                <a:solidFill>
                  <a:schemeClr val="bg1"/>
                </a:solidFill>
              </a:rPr>
              <a:t>фаново</a:t>
            </a:r>
            <a:r>
              <a:rPr lang="uk-UA" b="1" dirty="0">
                <a:solidFill>
                  <a:schemeClr val="bg1"/>
                </a:solidFill>
              </a:rPr>
              <a:t> вийшло.</a:t>
            </a:r>
          </a:p>
        </p:txBody>
      </p:sp>
      <p:sp>
        <p:nvSpPr>
          <p:cNvPr id="29" name="Бульбашка прямої мови: прямокутна з округленими кутами 28">
            <a:extLst>
              <a:ext uri="{FF2B5EF4-FFF2-40B4-BE49-F238E27FC236}">
                <a16:creationId xmlns:a16="http://schemas.microsoft.com/office/drawing/2014/main" id="{2CA7763B-C542-4EAF-AFC5-31F377D50631}"/>
              </a:ext>
            </a:extLst>
          </p:cNvPr>
          <p:cNvSpPr/>
          <p:nvPr/>
        </p:nvSpPr>
        <p:spPr>
          <a:xfrm>
            <a:off x="4856443" y="5093640"/>
            <a:ext cx="2743342" cy="630314"/>
          </a:xfrm>
          <a:prstGeom prst="wedgeRoundRectCallout">
            <a:avLst>
              <a:gd name="adj1" fmla="val -58709"/>
              <a:gd name="adj2" fmla="val -45951"/>
              <a:gd name="adj3" fmla="val 16667"/>
            </a:avLst>
          </a:prstGeom>
          <a:gradFill flip="none" rotWithShape="1">
            <a:gsLst>
              <a:gs pos="0">
                <a:srgbClr val="008CFF"/>
              </a:gs>
              <a:gs pos="100000">
                <a:srgbClr val="04B9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Якось це все </a:t>
            </a:r>
            <a:r>
              <a:rPr lang="uk-UA" b="1" dirty="0" err="1">
                <a:solidFill>
                  <a:schemeClr val="bg1"/>
                </a:solidFill>
              </a:rPr>
              <a:t>зашкварно</a:t>
            </a:r>
            <a:r>
              <a:rPr lang="uk-UA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1" name="Бульбашка прямої мови: прямокутна з округленими кутами 30">
            <a:extLst>
              <a:ext uri="{FF2B5EF4-FFF2-40B4-BE49-F238E27FC236}">
                <a16:creationId xmlns:a16="http://schemas.microsoft.com/office/drawing/2014/main" id="{7EC06548-A883-44F3-BD26-C93D287CB9EE}"/>
              </a:ext>
            </a:extLst>
          </p:cNvPr>
          <p:cNvSpPr/>
          <p:nvPr/>
        </p:nvSpPr>
        <p:spPr>
          <a:xfrm>
            <a:off x="1468677" y="5991982"/>
            <a:ext cx="2743342" cy="630314"/>
          </a:xfrm>
          <a:prstGeom prst="wedgeRoundRectCallout">
            <a:avLst>
              <a:gd name="adj1" fmla="val -58709"/>
              <a:gd name="adj2" fmla="val -45951"/>
              <a:gd name="adj3" fmla="val 16667"/>
            </a:avLst>
          </a:prstGeom>
          <a:gradFill flip="none" rotWithShape="1">
            <a:gsLst>
              <a:gs pos="0">
                <a:srgbClr val="008CFF"/>
              </a:gs>
              <a:gs pos="100000">
                <a:srgbClr val="04B9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>
                <a:solidFill>
                  <a:schemeClr val="bg1"/>
                </a:solidFill>
              </a:rPr>
              <a:t>Вайб</a:t>
            </a:r>
            <a:r>
              <a:rPr lang="uk-UA" b="1" dirty="0">
                <a:solidFill>
                  <a:schemeClr val="bg1"/>
                </a:solidFill>
              </a:rPr>
              <a:t> просто на висоті!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2F9B49D-2061-49E5-96D5-79F3A887F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18" y="994736"/>
            <a:ext cx="3376195" cy="586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2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30.11.2022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Урок</a:t>
            </a:r>
          </a:p>
          <a:p>
            <a:pPr lvl="0" algn="ctr">
              <a:defRPr/>
            </a:pP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№</a:t>
            </a:r>
            <a:r>
              <a:rPr lang="uk-UA" sz="4800" b="1" dirty="0">
                <a:solidFill>
                  <a:prstClr val="white"/>
                </a:solidFill>
                <a:latin typeface="Monotype Corsiva" panose="03010101010201010101" pitchFamily="66" charset="0"/>
              </a:rPr>
              <a:t>21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95" y="219101"/>
            <a:ext cx="3778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Здоров'я, безпека та добробут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prstClr val="white"/>
                </a:solidFill>
                <a:latin typeface="Calibri" panose="020F0502020204030204"/>
              </a:rPr>
              <a:t>5 клас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895" y="1199118"/>
            <a:ext cx="7601001" cy="54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29566" y="890053"/>
            <a:ext cx="8384147" cy="45705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rgbClr val="FF0000"/>
                </a:solidFill>
              </a:rPr>
              <a:t>Автономія</a:t>
            </a:r>
            <a:r>
              <a:rPr lang="uk-UA" sz="4400" b="1" dirty="0">
                <a:solidFill>
                  <a:schemeClr val="tx1"/>
                </a:solidFill>
              </a:rPr>
              <a:t> (від грецького слова, що означає «незалежність»)  — тут: здатність самостійно вирішувати певні завдання.</a:t>
            </a:r>
          </a:p>
        </p:txBody>
      </p:sp>
    </p:spTree>
    <p:extLst>
      <p:ext uri="{BB962C8B-B14F-4D97-AF65-F5344CB8AC3E}">
        <p14:creationId xmlns:p14="http://schemas.microsoft.com/office/powerpoint/2010/main" val="3997732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6234" y="378004"/>
            <a:ext cx="10515600" cy="1325563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Автономна ситуація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0" y="1554162"/>
            <a:ext cx="9199418" cy="49711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>
                <a:latin typeface="Arial Black" panose="020B0A04020102020204" pitchFamily="34" charset="0"/>
              </a:rPr>
              <a:t>Ситуація,  в якій людина (або група людей) залишається наодинці і повинна вирішувати проблему виживання самостійно</a:t>
            </a:r>
          </a:p>
          <a:p>
            <a:pPr marL="0" indent="0" algn="ctr">
              <a:buNone/>
            </a:pPr>
            <a:endParaRPr lang="uk-UA" sz="24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uk-UA" sz="4400" dirty="0">
                <a:solidFill>
                  <a:srgbClr val="FF0000"/>
                </a:solidFill>
                <a:latin typeface="Arial Black" panose="020B0A04020102020204" pitchFamily="34" charset="0"/>
              </a:rPr>
              <a:t>Автономні ситуації</a:t>
            </a:r>
            <a:endParaRPr lang="uk-UA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uk-UA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 природі          У населеному пункті</a:t>
            </a:r>
          </a:p>
          <a:p>
            <a:pPr marL="0" indent="0">
              <a:buNone/>
            </a:pPr>
            <a:r>
              <a:rPr lang="uk-UA" sz="2600" dirty="0">
                <a:latin typeface="Arial Black" panose="020B0A04020102020204" pitchFamily="34" charset="0"/>
              </a:rPr>
              <a:t>Заблукати в лісі             Опинитися під завалом</a:t>
            </a:r>
          </a:p>
          <a:p>
            <a:pPr marL="0" indent="0">
              <a:buNone/>
            </a:pPr>
            <a:r>
              <a:rPr lang="uk-UA" sz="2600" dirty="0">
                <a:latin typeface="Arial Black" panose="020B0A04020102020204" pitchFamily="34" charset="0"/>
              </a:rPr>
              <a:t>Заблукати в печері         Застрягнути в ліфті</a:t>
            </a:r>
          </a:p>
          <a:p>
            <a:pPr marL="0" indent="0">
              <a:buNone/>
            </a:pPr>
            <a:r>
              <a:rPr lang="uk-UA" sz="2600" dirty="0">
                <a:latin typeface="Arial Black" panose="020B0A04020102020204" pitchFamily="34" charset="0"/>
              </a:rPr>
              <a:t>У відкритому морі           У підземних </a:t>
            </a:r>
          </a:p>
          <a:p>
            <a:pPr marL="0" indent="0">
              <a:buNone/>
            </a:pPr>
            <a:r>
              <a:rPr lang="uk-UA" sz="2600" dirty="0">
                <a:latin typeface="Arial Black" panose="020B0A04020102020204" pitchFamily="34" charset="0"/>
              </a:rPr>
              <a:t>                                           комунікаціях</a:t>
            </a:r>
          </a:p>
        </p:txBody>
      </p:sp>
    </p:spTree>
    <p:extLst>
      <p:ext uri="{BB962C8B-B14F-4D97-AF65-F5344CB8AC3E}">
        <p14:creationId xmlns:p14="http://schemas.microsoft.com/office/powerpoint/2010/main" val="227808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6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6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6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6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6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6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752" y="116632"/>
            <a:ext cx="8686800" cy="1181816"/>
          </a:xfrm>
        </p:spPr>
        <p:txBody>
          <a:bodyPr>
            <a:noAutofit/>
          </a:bodyPr>
          <a:lstStyle/>
          <a:p>
            <a:pPr algn="ctr"/>
            <a:r>
              <a:rPr lang="uk-UA" sz="5400" dirty="0">
                <a:solidFill>
                  <a:srgbClr val="FF0000"/>
                </a:solidFill>
                <a:latin typeface="Arial Black" panose="020B0A04020102020204" pitchFamily="34" charset="0"/>
              </a:rPr>
              <a:t>У ліфті</a:t>
            </a:r>
            <a:endParaRPr lang="ru-RU" sz="5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31904" y="1600200"/>
            <a:ext cx="5436096" cy="514116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sz="3900" dirty="0">
                <a:latin typeface="Arial Black" panose="020B0A04020102020204" pitchFamily="34" charset="0"/>
              </a:rPr>
              <a:t>Правила безпечної поведінки</a:t>
            </a:r>
          </a:p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1. НЕ втрачати надію, не впадати в паніку.</a:t>
            </a:r>
          </a:p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2. НЕ намагатися вийти самостійно.</a:t>
            </a:r>
          </a:p>
          <a:p>
            <a:pPr marL="0" indent="0">
              <a:buNone/>
            </a:pPr>
            <a:r>
              <a:rPr lang="uk-UA" dirty="0" smtClean="0">
                <a:latin typeface="Arial Black" panose="020B0A04020102020204" pitchFamily="34" charset="0"/>
              </a:rPr>
              <a:t>3. НЕ користуватися сірниками.</a:t>
            </a:r>
          </a:p>
          <a:p>
            <a:pPr marL="0" indent="0">
              <a:buNone/>
            </a:pPr>
            <a:r>
              <a:rPr lang="uk-UA" dirty="0">
                <a:latin typeface="Arial Black" panose="020B0A04020102020204" pitchFamily="34" charset="0"/>
              </a:rPr>
              <a:t>4</a:t>
            </a:r>
            <a:r>
              <a:rPr lang="uk-UA" dirty="0" smtClean="0">
                <a:latin typeface="Arial Black" panose="020B0A04020102020204" pitchFamily="34" charset="0"/>
              </a:rPr>
              <a:t>. Зв'язатися з диспетчером.</a:t>
            </a:r>
          </a:p>
          <a:p>
            <a:pPr marL="0" indent="0">
              <a:buNone/>
            </a:pPr>
            <a:r>
              <a:rPr lang="uk-UA" dirty="0">
                <a:latin typeface="Arial Black" panose="020B0A04020102020204" pitchFamily="34" charset="0"/>
              </a:rPr>
              <a:t>5</a:t>
            </a:r>
            <a:r>
              <a:rPr lang="uk-UA" dirty="0" smtClean="0">
                <a:latin typeface="Arial Black" panose="020B0A04020102020204" pitchFamily="34" charset="0"/>
              </a:rPr>
              <a:t>.Стукати і кликати на допомогу. 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&amp;CHcy;&amp;tcy;&amp;ocy; &amp;dcy;&amp;iecy;&amp;lcy;&amp;acy;&amp;tcy;&amp;softcy;, &amp;iecy;&amp;scy;&amp;lcy;&amp;icy; &amp;zcy;&amp;acy;&amp;scy;&amp;tcy;&amp;rcy;&amp;yacy;&amp;lcy; &amp;vcy; &amp;lcy;&amp;icy;&amp;fcy;&amp;tcy;&amp;iecy;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8448"/>
            <a:ext cx="3563888" cy="544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69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dirty="0">
                <a:solidFill>
                  <a:srgbClr val="FF0000"/>
                </a:solidFill>
                <a:latin typeface="Arial Black" panose="020B0A04020102020204" pitchFamily="34" charset="0"/>
              </a:rPr>
              <a:t>Під завалом</a:t>
            </a:r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519936" y="1484784"/>
            <a:ext cx="5148064" cy="483981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3600" dirty="0">
                <a:latin typeface="Arial Black" panose="020B0A04020102020204" pitchFamily="34" charset="0"/>
              </a:rPr>
              <a:t>Правила безпечної поведінки</a:t>
            </a:r>
          </a:p>
          <a:p>
            <a:pPr marL="0" indent="0">
              <a:buNone/>
            </a:pPr>
            <a:r>
              <a:rPr lang="uk-UA" sz="2400" dirty="0">
                <a:latin typeface="Arial Black" panose="020B0A04020102020204" pitchFamily="34" charset="0"/>
              </a:rPr>
              <a:t>1.НЕ втрачати надію, НЕ впадати в відчай.</a:t>
            </a:r>
          </a:p>
          <a:p>
            <a:pPr marL="0" indent="0">
              <a:buNone/>
            </a:pPr>
            <a:endParaRPr lang="uk-UA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 Black" panose="020B0A04020102020204" pitchFamily="34" charset="0"/>
              </a:rPr>
              <a:t>2.Створити вільний простір, влаштуватися якомога зручніше.</a:t>
            </a:r>
          </a:p>
          <a:p>
            <a:pPr marL="0" indent="0">
              <a:buNone/>
            </a:pPr>
            <a:endParaRPr lang="uk-UA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 Black" panose="020B0A04020102020204" pitchFamily="34" charset="0"/>
              </a:rPr>
              <a:t>3.Постійно подавати сигнали (стукати)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2050" name="Picture 2" descr="&amp;Pcy;&amp;ocy;&amp;khcy;&amp;ocy;&amp;zhcy;&amp;iecy;&amp;iecy; &amp;icy;&amp;zcy;&amp;ocy;&amp;bcy;&amp;rcy;&amp;acy;&amp;zhcy;&amp;iecy;&amp;ncy;&amp;icy;&amp;iecy;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84785"/>
            <a:ext cx="3995936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17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2124" y="304056"/>
            <a:ext cx="86868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 підземних комунікаціях, печерах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31904" y="1600200"/>
            <a:ext cx="5283696" cy="5141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200" dirty="0">
                <a:latin typeface="Arial Black" panose="020B0A04020102020204" pitchFamily="34" charset="0"/>
              </a:rPr>
              <a:t>Правила безпечної поведінки</a:t>
            </a:r>
          </a:p>
          <a:p>
            <a:pPr marL="0" indent="0">
              <a:buNone/>
            </a:pPr>
            <a:r>
              <a:rPr lang="uk-UA" sz="2600" dirty="0">
                <a:latin typeface="Arial Black" panose="020B0A04020102020204" pitchFamily="34" charset="0"/>
              </a:rPr>
              <a:t>1.НЕ заходь до печер…</a:t>
            </a:r>
          </a:p>
          <a:p>
            <a:pPr marL="0" indent="0">
              <a:buNone/>
            </a:pPr>
            <a:r>
              <a:rPr lang="uk-UA" sz="2600" dirty="0">
                <a:latin typeface="Arial Black" panose="020B0A04020102020204" pitchFamily="34" charset="0"/>
              </a:rPr>
              <a:t>2.НЕ втрачай надію.</a:t>
            </a:r>
          </a:p>
          <a:p>
            <a:pPr marL="0" indent="0">
              <a:buNone/>
            </a:pPr>
            <a:r>
              <a:rPr lang="uk-UA" sz="2600" dirty="0">
                <a:latin typeface="Arial Black" panose="020B0A04020102020204" pitchFamily="34" charset="0"/>
              </a:rPr>
              <a:t>2.Негайно зупинись! </a:t>
            </a:r>
          </a:p>
          <a:p>
            <a:pPr marL="0" indent="0">
              <a:buNone/>
            </a:pPr>
            <a:r>
              <a:rPr lang="uk-UA" sz="2600" dirty="0">
                <a:latin typeface="Arial Black" panose="020B0A04020102020204" pitchFamily="34" charset="0"/>
              </a:rPr>
              <a:t>3.Стій на місті, чекай на допомогу</a:t>
            </a:r>
          </a:p>
          <a:p>
            <a:pPr marL="0" indent="0">
              <a:buNone/>
            </a:pPr>
            <a:r>
              <a:rPr lang="uk-UA" sz="2600" dirty="0">
                <a:latin typeface="Arial Black" panose="020B0A04020102020204" pitchFamily="34" charset="0"/>
              </a:rPr>
              <a:t>4.Постійно подавай сигнали</a:t>
            </a:r>
          </a:p>
          <a:p>
            <a:pPr marL="0" indent="0">
              <a:buNone/>
            </a:pPr>
            <a:r>
              <a:rPr lang="uk-UA" sz="2600" dirty="0">
                <a:latin typeface="Arial Black" panose="020B0A04020102020204" pitchFamily="34" charset="0"/>
              </a:rPr>
              <a:t>5.У разі руху, роби замітки.</a:t>
            </a:r>
            <a:endParaRPr lang="ru-RU" sz="2600" dirty="0">
              <a:latin typeface="Arial Black" panose="020B0A04020102020204" pitchFamily="34" charset="0"/>
            </a:endParaRPr>
          </a:p>
        </p:txBody>
      </p:sp>
      <p:pic>
        <p:nvPicPr>
          <p:cNvPr id="3074" name="Picture 2" descr="&amp;Pcy;&amp;ocy;&amp;khcy;&amp;ocy;&amp;zhcy;&amp;iecy;&amp;iecy; &amp;icy;&amp;zcy;&amp;ocy;&amp;bcy;&amp;rcy;&amp;acy;&amp;zhcy;&amp;iecy;&amp;ncy;&amp;icy;&amp;iecy;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600200"/>
            <a:ext cx="345638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56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1928" y="304550"/>
            <a:ext cx="8686800" cy="1109808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 лісі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5880" y="1298448"/>
            <a:ext cx="5499720" cy="55595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1. НЕ </a:t>
            </a:r>
            <a:r>
              <a:rPr lang="ru-RU" sz="2400" dirty="0" err="1">
                <a:latin typeface="Arial Black" panose="020B0A04020102020204" pitchFamily="34" charset="0"/>
              </a:rPr>
              <a:t>втрачайте</a:t>
            </a:r>
            <a:r>
              <a:rPr lang="ru-RU" sz="2400" dirty="0"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latin typeface="Arial Black" panose="020B0A04020102020204" pitchFamily="34" charset="0"/>
              </a:rPr>
              <a:t>надію</a:t>
            </a:r>
            <a:endParaRPr lang="ru-RU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2. </a:t>
            </a:r>
            <a:r>
              <a:rPr lang="ru-RU" sz="2400" dirty="0" err="1">
                <a:latin typeface="Arial Black" panose="020B0A04020102020204" pitchFamily="34" charset="0"/>
              </a:rPr>
              <a:t>Шукайте</a:t>
            </a:r>
            <a:r>
              <a:rPr lang="ru-RU" sz="2400" dirty="0">
                <a:latin typeface="Arial Black" panose="020B0A04020102020204" pitchFamily="34" charset="0"/>
              </a:rPr>
              <a:t> стежку, </a:t>
            </a:r>
            <a:r>
              <a:rPr lang="ru-RU" sz="2400" dirty="0" err="1">
                <a:latin typeface="Arial Black" panose="020B0A04020102020204" pitchFamily="34" charset="0"/>
              </a:rPr>
              <a:t>шосе</a:t>
            </a:r>
            <a:r>
              <a:rPr lang="ru-RU" sz="2400" dirty="0"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latin typeface="Arial Black" panose="020B0A04020102020204" pitchFamily="34" charset="0"/>
              </a:rPr>
              <a:t>річку</a:t>
            </a:r>
            <a:r>
              <a:rPr lang="ru-RU" sz="2400" dirty="0"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latin typeface="Arial Black" panose="020B0A04020102020204" pitchFamily="34" charset="0"/>
              </a:rPr>
              <a:t>споруди</a:t>
            </a:r>
            <a:r>
              <a:rPr lang="ru-RU" sz="2400" dirty="0">
                <a:latin typeface="Arial Black" panose="020B0A04020102020204" pitchFamily="34" charset="0"/>
              </a:rPr>
              <a:t>, і т.д. (</a:t>
            </a:r>
            <a:r>
              <a:rPr lang="ru-RU" sz="2400" dirty="0" err="1">
                <a:latin typeface="Arial Black" panose="020B0A04020102020204" pitchFamily="34" charset="0"/>
              </a:rPr>
              <a:t>лісова</a:t>
            </a:r>
            <a:r>
              <a:rPr lang="ru-RU" sz="2400" dirty="0">
                <a:latin typeface="Arial Black" panose="020B0A04020102020204" pitchFamily="34" charset="0"/>
              </a:rPr>
              <a:t> дорога </a:t>
            </a:r>
            <a:r>
              <a:rPr lang="ru-RU" sz="2400" dirty="0" err="1">
                <a:latin typeface="Arial Black" panose="020B0A04020102020204" pitchFamily="34" charset="0"/>
              </a:rPr>
              <a:t>завжди</a:t>
            </a:r>
            <a:r>
              <a:rPr lang="ru-RU" sz="2400" dirty="0"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latin typeface="Arial Black" panose="020B0A04020102020204" pitchFamily="34" charset="0"/>
              </a:rPr>
              <a:t>виводить</a:t>
            </a:r>
            <a:r>
              <a:rPr lang="ru-RU" sz="2400" dirty="0">
                <a:latin typeface="Arial Black" panose="020B0A04020102020204" pitchFamily="34" charset="0"/>
              </a:rPr>
              <a:t> до </a:t>
            </a:r>
            <a:r>
              <a:rPr lang="ru-RU" sz="2400" dirty="0" err="1">
                <a:latin typeface="Arial Black" panose="020B0A04020102020204" pitchFamily="34" charset="0"/>
              </a:rPr>
              <a:t>житла</a:t>
            </a:r>
            <a:r>
              <a:rPr lang="ru-RU" sz="2400" dirty="0">
                <a:latin typeface="Arial Black" panose="020B0A04020102020204" pitchFamily="34" charset="0"/>
              </a:rPr>
              <a:t>)</a:t>
            </a:r>
          </a:p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3. </a:t>
            </a:r>
            <a:r>
              <a:rPr lang="ru-RU" sz="2400" dirty="0" err="1">
                <a:latin typeface="Arial Black" panose="020B0A04020102020204" pitchFamily="34" charset="0"/>
              </a:rPr>
              <a:t>Прислухайся</a:t>
            </a:r>
            <a:r>
              <a:rPr lang="ru-RU" sz="2400" dirty="0">
                <a:latin typeface="Arial Black" panose="020B0A04020102020204" pitchFamily="34" charset="0"/>
              </a:rPr>
              <a:t> (звуки </a:t>
            </a:r>
            <a:r>
              <a:rPr lang="ru-RU" sz="2400" dirty="0" err="1">
                <a:latin typeface="Arial Black" panose="020B0A04020102020204" pitchFamily="34" charset="0"/>
              </a:rPr>
              <a:t>двигуна</a:t>
            </a:r>
            <a:r>
              <a:rPr lang="ru-RU" sz="2400" dirty="0"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latin typeface="Arial Black" panose="020B0A04020102020204" pitchFamily="34" charset="0"/>
              </a:rPr>
              <a:t>гавкіт</a:t>
            </a:r>
            <a:r>
              <a:rPr lang="ru-RU" sz="2400" dirty="0"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latin typeface="Arial Black" panose="020B0A04020102020204" pitchFamily="34" charset="0"/>
              </a:rPr>
              <a:t>рух</a:t>
            </a:r>
            <a:r>
              <a:rPr lang="ru-RU" sz="2400" dirty="0"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latin typeface="Arial Black" panose="020B0A04020102020204" pitchFamily="34" charset="0"/>
              </a:rPr>
              <a:t>поїзда</a:t>
            </a:r>
            <a:r>
              <a:rPr lang="ru-RU" sz="2400" dirty="0">
                <a:latin typeface="Arial Black" panose="020B0A04020102020204" pitchFamily="34" charset="0"/>
              </a:rPr>
              <a:t> і т.д.)</a:t>
            </a:r>
          </a:p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4. </a:t>
            </a:r>
            <a:r>
              <a:rPr lang="ru-RU" sz="2400" dirty="0" err="1">
                <a:latin typeface="Arial Black" panose="020B0A04020102020204" pitchFamily="34" charset="0"/>
              </a:rPr>
              <a:t>Якщо</a:t>
            </a:r>
            <a:r>
              <a:rPr lang="ru-RU" sz="2400" dirty="0">
                <a:latin typeface="Arial Black" panose="020B0A04020102020204" pitchFamily="34" charset="0"/>
              </a:rPr>
              <a:t> не </a:t>
            </a:r>
            <a:r>
              <a:rPr lang="ru-RU" sz="2400" dirty="0" err="1">
                <a:latin typeface="Arial Black" panose="020B0A04020102020204" pitchFamily="34" charset="0"/>
              </a:rPr>
              <a:t>знайшли</a:t>
            </a:r>
            <a:r>
              <a:rPr lang="ru-RU" sz="2400" dirty="0"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latin typeface="Arial Black" panose="020B0A04020102020204" pitchFamily="34" charset="0"/>
              </a:rPr>
              <a:t>орієнтирів</a:t>
            </a:r>
            <a:r>
              <a:rPr lang="ru-RU" sz="2400" dirty="0"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latin typeface="Arial Black" panose="020B0A04020102020204" pitchFamily="34" charset="0"/>
              </a:rPr>
              <a:t>залізайте</a:t>
            </a:r>
            <a:r>
              <a:rPr lang="ru-RU" sz="2400" dirty="0">
                <a:latin typeface="Arial Black" panose="020B0A04020102020204" pitchFamily="34" charset="0"/>
              </a:rPr>
              <a:t> на дерево.</a:t>
            </a:r>
          </a:p>
          <a:p>
            <a:pPr marL="0" indent="0">
              <a:buNone/>
            </a:pPr>
            <a:r>
              <a:rPr lang="ru-RU" sz="2400" dirty="0">
                <a:latin typeface="Arial Black" panose="020B0A04020102020204" pitchFamily="34" charset="0"/>
              </a:rPr>
              <a:t>5. </a:t>
            </a:r>
            <a:r>
              <a:rPr lang="ru-RU" sz="2400" dirty="0" err="1">
                <a:latin typeface="Arial Black" panose="020B0A04020102020204" pitchFamily="34" charset="0"/>
              </a:rPr>
              <a:t>Збирайте</a:t>
            </a:r>
            <a:r>
              <a:rPr lang="ru-RU" sz="2400" dirty="0">
                <a:latin typeface="Arial Black" panose="020B0A04020102020204" pitchFamily="34" charset="0"/>
              </a:rPr>
              <a:t> воду, </a:t>
            </a:r>
            <a:r>
              <a:rPr lang="ru-RU" sz="2400" dirty="0" err="1">
                <a:latin typeface="Arial Black" panose="020B0A04020102020204" pitchFamily="34" charset="0"/>
              </a:rPr>
              <a:t>бережіть</a:t>
            </a:r>
            <a:r>
              <a:rPr lang="ru-RU" sz="2400" dirty="0"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latin typeface="Arial Black" panose="020B0A04020102020204" pitchFamily="34" charset="0"/>
              </a:rPr>
              <a:t>їжу</a:t>
            </a:r>
            <a:r>
              <a:rPr lang="ru-RU" sz="2400" dirty="0">
                <a:latin typeface="Arial Black" panose="020B0A040201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400" dirty="0">
                <a:latin typeface="Arial Black" panose="020B0A04020102020204" pitchFamily="34" charset="0"/>
              </a:rPr>
              <a:t>6.Для ночівлі обирайте сухе місце, утеплюйте його.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4098" name="Picture 2" descr="&amp;Pcy;&amp;ocy;&amp;khcy;&amp;ocy;&amp;zhcy;&amp;iecy;&amp;iecy; &amp;icy;&amp;zcy;&amp;ocy;&amp;bcy;&amp;rcy;&amp;acy;&amp;zhcy;&amp;iecy;&amp;ncy;&amp;icy;&amp;iecy;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4744"/>
            <a:ext cx="327585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0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7080</TotalTime>
  <Words>570</Words>
  <Application>Microsoft Office PowerPoint</Application>
  <PresentationFormat>Широкоэкранный</PresentationFormat>
  <Paragraphs>150</Paragraphs>
  <Slides>21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Monotype Corsiva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Автономна ситуація</vt:lpstr>
      <vt:lpstr>У ліфті</vt:lpstr>
      <vt:lpstr>Під завалом</vt:lpstr>
      <vt:lpstr>У підземних комунікаціях, печерах</vt:lpstr>
      <vt:lpstr>У лісі</vt:lpstr>
      <vt:lpstr>У морі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Людина – переможець  в екстремальних ситуаціях</vt:lpstr>
      <vt:lpstr>Людина – переможець  в екстремальних ситуаціях</vt:lpstr>
      <vt:lpstr>Людина – переможець  в екстремальних ситуаціях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admin</cp:lastModifiedBy>
  <cp:revision>2064</cp:revision>
  <dcterms:created xsi:type="dcterms:W3CDTF">2018-01-05T16:38:53Z</dcterms:created>
  <dcterms:modified xsi:type="dcterms:W3CDTF">2022-11-30T19:48:52Z</dcterms:modified>
</cp:coreProperties>
</file>