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8" r:id="rId1"/>
    <p:sldMasterId id="2147484240" r:id="rId2"/>
    <p:sldMasterId id="2147484252" r:id="rId3"/>
  </p:sldMasterIdLst>
  <p:notesMasterIdLst>
    <p:notesMasterId r:id="rId30"/>
  </p:notesMasterIdLst>
  <p:sldIdLst>
    <p:sldId id="258" r:id="rId4"/>
    <p:sldId id="338" r:id="rId5"/>
    <p:sldId id="335" r:id="rId6"/>
    <p:sldId id="337" r:id="rId7"/>
    <p:sldId id="339" r:id="rId8"/>
    <p:sldId id="328" r:id="rId9"/>
    <p:sldId id="340" r:id="rId10"/>
    <p:sldId id="322" r:id="rId11"/>
    <p:sldId id="323" r:id="rId12"/>
    <p:sldId id="346" r:id="rId13"/>
    <p:sldId id="324" r:id="rId14"/>
    <p:sldId id="347" r:id="rId15"/>
    <p:sldId id="319" r:id="rId16"/>
    <p:sldId id="341" r:id="rId17"/>
    <p:sldId id="334" r:id="rId18"/>
    <p:sldId id="332" r:id="rId19"/>
    <p:sldId id="333" r:id="rId20"/>
    <p:sldId id="320" r:id="rId21"/>
    <p:sldId id="321" r:id="rId22"/>
    <p:sldId id="325" r:id="rId23"/>
    <p:sldId id="330" r:id="rId24"/>
    <p:sldId id="342" r:id="rId25"/>
    <p:sldId id="343" r:id="rId26"/>
    <p:sldId id="326" r:id="rId27"/>
    <p:sldId id="344" r:id="rId28"/>
    <p:sldId id="345" r:id="rId29"/>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704" autoAdjust="0"/>
  </p:normalViewPr>
  <p:slideViewPr>
    <p:cSldViewPr>
      <p:cViewPr varScale="1">
        <p:scale>
          <a:sx n="83" d="100"/>
          <a:sy n="83" d="100"/>
        </p:scale>
        <p:origin x="-1104" y="-90"/>
      </p:cViewPr>
      <p:guideLst>
        <p:guide orient="horz" pos="2160"/>
        <p:guide pos="2880"/>
      </p:guideLst>
    </p:cSldViewPr>
  </p:slideViewPr>
  <p:outlineViewPr>
    <p:cViewPr>
      <p:scale>
        <a:sx n="33" d="100"/>
        <a:sy n="33" d="100"/>
      </p:scale>
      <p:origin x="0" y="0"/>
    </p:cViewPr>
  </p:outlin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5FE0A16-6661-4FD4-B377-893B32228A28}" type="datetimeFigureOut">
              <a:rPr lang="uk-UA"/>
              <a:pPr>
                <a:defRPr/>
              </a:pPr>
              <a:t>28.06.2023</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uk-UA" noProof="0" smtClean="0"/>
              <a:t>Зразок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uk-UA" noProof="0"/>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17848E3-01BA-4349-A4A2-D1CE32CE00FB}" type="slidenum">
              <a:rPr lang="uk-UA"/>
              <a:pPr>
                <a:defRPr/>
              </a:pPr>
              <a:t>‹№›</a:t>
            </a:fld>
            <a:endParaRPr lang="uk-UA"/>
          </a:p>
        </p:txBody>
      </p:sp>
    </p:spTree>
    <p:extLst>
      <p:ext uri="{BB962C8B-B14F-4D97-AF65-F5344CB8AC3E}">
        <p14:creationId xmlns:p14="http://schemas.microsoft.com/office/powerpoint/2010/main" val="607382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Місце для зображення 1"/>
          <p:cNvSpPr>
            <a:spLocks noGrp="1" noRot="1" noChangeAspect="1" noTextEdit="1"/>
          </p:cNvSpPr>
          <p:nvPr>
            <p:ph type="sldImg"/>
          </p:nvPr>
        </p:nvSpPr>
        <p:spPr bwMode="auto">
          <a:noFill/>
          <a:ln>
            <a:solidFill>
              <a:srgbClr val="000000"/>
            </a:solidFill>
            <a:miter lim="800000"/>
            <a:headEnd/>
            <a:tailEnd/>
          </a:ln>
        </p:spPr>
      </p:sp>
      <p:sp>
        <p:nvSpPr>
          <p:cNvPr id="38915" name="Місце для нотаток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8916" name="Місце для номера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8E22BB-96AC-4487-9D36-628EEDF5294B}" type="slidenum">
              <a:rPr lang="uk-UA" smtClean="0"/>
              <a:pPr fontAlgn="base">
                <a:spcBef>
                  <a:spcPct val="0"/>
                </a:spcBef>
                <a:spcAft>
                  <a:spcPct val="0"/>
                </a:spcAft>
                <a:defRPr/>
              </a:pPr>
              <a:t>1</a:t>
            </a:fld>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normAutofit/>
          </a:bodyPr>
          <a:lstStyle/>
          <a:p>
            <a:endParaRPr lang="ru-RU" dirty="0"/>
          </a:p>
        </p:txBody>
      </p:sp>
      <p:sp>
        <p:nvSpPr>
          <p:cNvPr id="4" name="Місце для номера слайда 3"/>
          <p:cNvSpPr>
            <a:spLocks noGrp="1"/>
          </p:cNvSpPr>
          <p:nvPr>
            <p:ph type="sldNum" sz="quarter" idx="10"/>
          </p:nvPr>
        </p:nvSpPr>
        <p:spPr/>
        <p:txBody>
          <a:bodyPr/>
          <a:lstStyle/>
          <a:p>
            <a:pPr>
              <a:defRPr/>
            </a:pPr>
            <a:fld id="{E17848E3-01BA-4349-A4A2-D1CE32CE00FB}" type="slidenum">
              <a:rPr lang="uk-UA" smtClean="0"/>
              <a:pPr>
                <a:defRPr/>
              </a:pPr>
              <a:t>18</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uk-UA" smtClean="0"/>
              <a:t>Зразок заголовка</a:t>
            </a:r>
            <a:endParaRPr kumimoji="0" lang="en-US"/>
          </a:p>
        </p:txBody>
      </p:sp>
      <p:sp>
        <p:nvSpPr>
          <p:cNvPr id="28" name="Місце для дати 27"/>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17" name="Місце для нижнього колонтитула 16"/>
          <p:cNvSpPr>
            <a:spLocks noGrp="1"/>
          </p:cNvSpPr>
          <p:nvPr>
            <p:ph type="ftr" sz="quarter" idx="11"/>
          </p:nvPr>
        </p:nvSpPr>
        <p:spPr/>
        <p:txBody>
          <a:bodyPr/>
          <a:lstStyle/>
          <a:p>
            <a:pPr>
              <a:defRPr/>
            </a:pPr>
            <a:endParaRPr lang="uk-UA"/>
          </a:p>
        </p:txBody>
      </p:sp>
      <p:sp>
        <p:nvSpPr>
          <p:cNvPr id="29" name="Місце для номера слайда 28"/>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
        <p:nvSpPr>
          <p:cNvPr id="9" name="Пі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5" name="Місце для нижнього колонтитула 4"/>
          <p:cNvSpPr>
            <a:spLocks noGrp="1"/>
          </p:cNvSpPr>
          <p:nvPr>
            <p:ph type="ftr" sz="quarter" idx="11"/>
          </p:nvPr>
        </p:nvSpPr>
        <p:spPr/>
        <p:txBody>
          <a:bodyPr/>
          <a:lstStyle/>
          <a:p>
            <a:pPr>
              <a:defRPr/>
            </a:pPr>
            <a:endParaRPr lang="uk-UA"/>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5" name="Місце для нижнього колонтитула 4"/>
          <p:cNvSpPr>
            <a:spLocks noGrp="1"/>
          </p:cNvSpPr>
          <p:nvPr>
            <p:ph type="ftr" sz="quarter" idx="11"/>
          </p:nvPr>
        </p:nvSpPr>
        <p:spPr/>
        <p:txBody>
          <a:bodyPr/>
          <a:lstStyle/>
          <a:p>
            <a:pPr>
              <a:defRPr/>
            </a:pPr>
            <a:endParaRPr lang="uk-UA"/>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uk-UA" smtClean="0"/>
              <a:t>Зразок заголовка</a:t>
            </a:r>
            <a:endParaRPr kumimoji="0" lang="en-US"/>
          </a:p>
        </p:txBody>
      </p:sp>
      <p:sp>
        <p:nvSpPr>
          <p:cNvPr id="28" name="Місце для дати 27"/>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17" name="Місце для нижнього колонтитула 16"/>
          <p:cNvSpPr>
            <a:spLocks noGrp="1"/>
          </p:cNvSpPr>
          <p:nvPr>
            <p:ph type="ftr" sz="quarter" idx="11"/>
          </p:nvPr>
        </p:nvSpPr>
        <p:spPr/>
        <p:txBody>
          <a:bodyPr/>
          <a:lstStyle/>
          <a:p>
            <a:pPr>
              <a:defRPr/>
            </a:pPr>
            <a:endParaRPr lang="uk-UA">
              <a:solidFill>
                <a:prstClr val="white">
                  <a:shade val="50000"/>
                </a:prstClr>
              </a:solidFill>
            </a:endParaRPr>
          </a:p>
        </p:txBody>
      </p:sp>
      <p:sp>
        <p:nvSpPr>
          <p:cNvPr id="29" name="Місце для номера слайда 28"/>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
        <p:nvSpPr>
          <p:cNvPr id="9" name="Пі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Tree>
    <p:extLst>
      <p:ext uri="{BB962C8B-B14F-4D97-AF65-F5344CB8AC3E}">
        <p14:creationId xmlns:p14="http://schemas.microsoft.com/office/powerpoint/2010/main" val="315694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402854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a:xfrm>
            <a:off x="7924800" y="6416675"/>
            <a:ext cx="762000" cy="365125"/>
          </a:xfrm>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301696330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6" name="Місце для нижнього колонтитула 5"/>
          <p:cNvSpPr>
            <a:spLocks noGrp="1"/>
          </p:cNvSpPr>
          <p:nvPr>
            <p:ph type="ftr" sz="quarter" idx="11"/>
          </p:nvPr>
        </p:nvSpPr>
        <p:spPr/>
        <p:txBody>
          <a:bodyPr/>
          <a:lstStyle/>
          <a:p>
            <a:pPr>
              <a:defRPr/>
            </a:pPr>
            <a:endParaRPr lang="uk-UA">
              <a:solidFill>
                <a:prstClr val="white">
                  <a:shade val="50000"/>
                </a:prstClr>
              </a:solidFill>
            </a:endParaRPr>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3969953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8" name="Місце для нижнього колонтитула 7"/>
          <p:cNvSpPr>
            <a:spLocks noGrp="1"/>
          </p:cNvSpPr>
          <p:nvPr>
            <p:ph type="ftr" sz="quarter" idx="11"/>
          </p:nvPr>
        </p:nvSpPr>
        <p:spPr/>
        <p:txBody>
          <a:bodyPr/>
          <a:lstStyle/>
          <a:p>
            <a:pPr>
              <a:defRPr/>
            </a:pPr>
            <a:endParaRPr lang="uk-UA">
              <a:solidFill>
                <a:prstClr val="white">
                  <a:shade val="50000"/>
                </a:prstClr>
              </a:solidFill>
            </a:endParaRPr>
          </a:p>
        </p:txBody>
      </p:sp>
      <p:sp>
        <p:nvSpPr>
          <p:cNvPr id="9" name="Місце для номера слайда 8"/>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1424016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4" name="Місце для нижнього колонтитула 3"/>
          <p:cNvSpPr>
            <a:spLocks noGrp="1"/>
          </p:cNvSpPr>
          <p:nvPr>
            <p:ph type="ftr" sz="quarter" idx="11"/>
          </p:nvPr>
        </p:nvSpPr>
        <p:spPr/>
        <p:txBody>
          <a:bodyPr/>
          <a:lstStyle/>
          <a:p>
            <a:pPr>
              <a:defRPr/>
            </a:pPr>
            <a:endParaRPr lang="uk-UA">
              <a:solidFill>
                <a:prstClr val="white">
                  <a:shade val="50000"/>
                </a:prstClr>
              </a:solidFill>
            </a:endParaRPr>
          </a:p>
        </p:txBody>
      </p:sp>
      <p:sp>
        <p:nvSpPr>
          <p:cNvPr id="5" name="Місце для номера слайда 4"/>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2611148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3" name="Місце для нижнього колонтитула 2"/>
          <p:cNvSpPr>
            <a:spLocks noGrp="1"/>
          </p:cNvSpPr>
          <p:nvPr>
            <p:ph type="ftr" sz="quarter" idx="11"/>
          </p:nvPr>
        </p:nvSpPr>
        <p:spPr/>
        <p:txBody>
          <a:bodyPr/>
          <a:lstStyle/>
          <a:p>
            <a:pPr>
              <a:defRPr/>
            </a:pPr>
            <a:endParaRPr lang="uk-UA">
              <a:solidFill>
                <a:prstClr val="white">
                  <a:shade val="50000"/>
                </a:prstClr>
              </a:solidFill>
            </a:endParaRPr>
          </a:p>
        </p:txBody>
      </p:sp>
      <p:sp>
        <p:nvSpPr>
          <p:cNvPr id="4" name="Місце для номера слайда 3"/>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41228063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6" name="Місце для нижнього колонтитула 5"/>
          <p:cNvSpPr>
            <a:spLocks noGrp="1"/>
          </p:cNvSpPr>
          <p:nvPr>
            <p:ph type="ftr" sz="quarter" idx="11"/>
          </p:nvPr>
        </p:nvSpPr>
        <p:spPr/>
        <p:txBody>
          <a:bodyPr/>
          <a:lstStyle/>
          <a:p>
            <a:pPr>
              <a:defRPr/>
            </a:pPr>
            <a:endParaRPr lang="uk-UA">
              <a:solidFill>
                <a:prstClr val="white">
                  <a:shade val="50000"/>
                </a:prstClr>
              </a:solidFill>
            </a:endParaRPr>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296041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5" name="Місце для нижнього колонтитула 4"/>
          <p:cNvSpPr>
            <a:spLocks noGrp="1"/>
          </p:cNvSpPr>
          <p:nvPr>
            <p:ph type="ftr" sz="quarter" idx="11"/>
          </p:nvPr>
        </p:nvSpPr>
        <p:spPr/>
        <p:txBody>
          <a:bodyPr/>
          <a:lstStyle/>
          <a:p>
            <a:pPr>
              <a:defRPr/>
            </a:pPr>
            <a:endParaRPr lang="uk-UA"/>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uk-UA" smtClean="0">
                <a:solidFill>
                  <a:schemeClr val="lt1"/>
                </a:solidFill>
                <a:latin typeface="+mn-lt"/>
                <a:ea typeface="+mn-ea"/>
                <a:cs typeface="+mn-cs"/>
              </a:rPr>
              <a:t>Клацніть піктограму, щоб додати зображення</a:t>
            </a:r>
            <a:endParaRPr kumimoji="0" lang="en-US" dirty="0">
              <a:solidFill>
                <a:schemeClr val="lt1"/>
              </a:solidFill>
              <a:latin typeface="+mn-lt"/>
              <a:ea typeface="+mn-ea"/>
              <a:cs typeface="+mn-cs"/>
            </a:endParaRPr>
          </a:p>
        </p:txBody>
      </p:sp>
      <p:sp>
        <p:nvSpPr>
          <p:cNvPr id="4" name="Місце для тексту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6" name="Місце для нижнього колонтитула 5"/>
          <p:cNvSpPr>
            <a:spLocks noGrp="1"/>
          </p:cNvSpPr>
          <p:nvPr>
            <p:ph type="ftr" sz="quarter" idx="11"/>
          </p:nvPr>
        </p:nvSpPr>
        <p:spPr/>
        <p:txBody>
          <a:bodyPr/>
          <a:lstStyle/>
          <a:p>
            <a:pPr>
              <a:defRPr/>
            </a:pPr>
            <a:endParaRPr lang="uk-UA">
              <a:solidFill>
                <a:prstClr val="white">
                  <a:shade val="50000"/>
                </a:prstClr>
              </a:solidFill>
            </a:endParaRPr>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461441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2680162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1710182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uk-UA" smtClean="0"/>
              <a:t>Зразок заголовка</a:t>
            </a:r>
            <a:endParaRPr kumimoji="0" lang="en-US"/>
          </a:p>
        </p:txBody>
      </p:sp>
      <p:sp>
        <p:nvSpPr>
          <p:cNvPr id="28" name="Місце для дати 27"/>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17" name="Місце для нижнього колонтитула 16"/>
          <p:cNvSpPr>
            <a:spLocks noGrp="1"/>
          </p:cNvSpPr>
          <p:nvPr>
            <p:ph type="ftr" sz="quarter" idx="11"/>
          </p:nvPr>
        </p:nvSpPr>
        <p:spPr/>
        <p:txBody>
          <a:bodyPr/>
          <a:lstStyle/>
          <a:p>
            <a:pPr>
              <a:defRPr/>
            </a:pPr>
            <a:endParaRPr lang="uk-UA">
              <a:solidFill>
                <a:prstClr val="white">
                  <a:shade val="50000"/>
                </a:prstClr>
              </a:solidFill>
            </a:endParaRPr>
          </a:p>
        </p:txBody>
      </p:sp>
      <p:sp>
        <p:nvSpPr>
          <p:cNvPr id="29" name="Місце для номера слайда 28"/>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
        <p:nvSpPr>
          <p:cNvPr id="9" name="Пі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Tree>
    <p:extLst>
      <p:ext uri="{BB962C8B-B14F-4D97-AF65-F5344CB8AC3E}">
        <p14:creationId xmlns:p14="http://schemas.microsoft.com/office/powerpoint/2010/main" val="3424048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237960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a:xfrm>
            <a:off x="7924800" y="6416675"/>
            <a:ext cx="762000" cy="365125"/>
          </a:xfrm>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139347593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6" name="Місце для нижнього колонтитула 5"/>
          <p:cNvSpPr>
            <a:spLocks noGrp="1"/>
          </p:cNvSpPr>
          <p:nvPr>
            <p:ph type="ftr" sz="quarter" idx="11"/>
          </p:nvPr>
        </p:nvSpPr>
        <p:spPr/>
        <p:txBody>
          <a:bodyPr/>
          <a:lstStyle/>
          <a:p>
            <a:pPr>
              <a:defRPr/>
            </a:pPr>
            <a:endParaRPr lang="uk-UA">
              <a:solidFill>
                <a:prstClr val="white">
                  <a:shade val="50000"/>
                </a:prstClr>
              </a:solidFill>
            </a:endParaRPr>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2223902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8" name="Місце для нижнього колонтитула 7"/>
          <p:cNvSpPr>
            <a:spLocks noGrp="1"/>
          </p:cNvSpPr>
          <p:nvPr>
            <p:ph type="ftr" sz="quarter" idx="11"/>
          </p:nvPr>
        </p:nvSpPr>
        <p:spPr/>
        <p:txBody>
          <a:bodyPr/>
          <a:lstStyle/>
          <a:p>
            <a:pPr>
              <a:defRPr/>
            </a:pPr>
            <a:endParaRPr lang="uk-UA">
              <a:solidFill>
                <a:prstClr val="white">
                  <a:shade val="50000"/>
                </a:prstClr>
              </a:solidFill>
            </a:endParaRPr>
          </a:p>
        </p:txBody>
      </p:sp>
      <p:sp>
        <p:nvSpPr>
          <p:cNvPr id="9" name="Місце для номера слайда 8"/>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66536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4" name="Місце для нижнього колонтитула 3"/>
          <p:cNvSpPr>
            <a:spLocks noGrp="1"/>
          </p:cNvSpPr>
          <p:nvPr>
            <p:ph type="ftr" sz="quarter" idx="11"/>
          </p:nvPr>
        </p:nvSpPr>
        <p:spPr/>
        <p:txBody>
          <a:bodyPr/>
          <a:lstStyle/>
          <a:p>
            <a:pPr>
              <a:defRPr/>
            </a:pPr>
            <a:endParaRPr lang="uk-UA">
              <a:solidFill>
                <a:prstClr val="white">
                  <a:shade val="50000"/>
                </a:prstClr>
              </a:solidFill>
            </a:endParaRPr>
          </a:p>
        </p:txBody>
      </p:sp>
      <p:sp>
        <p:nvSpPr>
          <p:cNvPr id="5" name="Місце для номера слайда 4"/>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35685609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3" name="Місце для нижнього колонтитула 2"/>
          <p:cNvSpPr>
            <a:spLocks noGrp="1"/>
          </p:cNvSpPr>
          <p:nvPr>
            <p:ph type="ftr" sz="quarter" idx="11"/>
          </p:nvPr>
        </p:nvSpPr>
        <p:spPr/>
        <p:txBody>
          <a:bodyPr/>
          <a:lstStyle/>
          <a:p>
            <a:pPr>
              <a:defRPr/>
            </a:pPr>
            <a:endParaRPr lang="uk-UA">
              <a:solidFill>
                <a:prstClr val="white">
                  <a:shade val="50000"/>
                </a:prstClr>
              </a:solidFill>
            </a:endParaRPr>
          </a:p>
        </p:txBody>
      </p:sp>
      <p:sp>
        <p:nvSpPr>
          <p:cNvPr id="4" name="Місце для номера слайда 3"/>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327093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5" name="Місце для нижнього колонтитула 4"/>
          <p:cNvSpPr>
            <a:spLocks noGrp="1"/>
          </p:cNvSpPr>
          <p:nvPr>
            <p:ph type="ftr" sz="quarter" idx="11"/>
          </p:nvPr>
        </p:nvSpPr>
        <p:spPr/>
        <p:txBody>
          <a:bodyPr/>
          <a:lstStyle/>
          <a:p>
            <a:pPr>
              <a:defRPr/>
            </a:pPr>
            <a:endParaRPr lang="uk-UA"/>
          </a:p>
        </p:txBody>
      </p:sp>
      <p:sp>
        <p:nvSpPr>
          <p:cNvPr id="6" name="Місце для номера слайда 5"/>
          <p:cNvSpPr>
            <a:spLocks noGrp="1"/>
          </p:cNvSpPr>
          <p:nvPr>
            <p:ph type="sldNum" sz="quarter" idx="12"/>
          </p:nvPr>
        </p:nvSpPr>
        <p:spPr>
          <a:xfrm>
            <a:off x="7924800" y="6416675"/>
            <a:ext cx="762000" cy="365125"/>
          </a:xfrm>
        </p:spPr>
        <p:txBody>
          <a:bodyPr/>
          <a:lstStyle/>
          <a:p>
            <a:pPr>
              <a:defRPr/>
            </a:pPr>
            <a:fld id="{F691BEB2-4089-420A-84D9-6ED4EFFC8723}" type="slidenum">
              <a:rPr lang="uk-UA" smtClean="0"/>
              <a:pPr>
                <a:defRPr/>
              </a:pPr>
              <a:t>‹№›</a:t>
            </a:fld>
            <a:endParaRPr lang="uk-UA"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6" name="Місце для нижнього колонтитула 5"/>
          <p:cNvSpPr>
            <a:spLocks noGrp="1"/>
          </p:cNvSpPr>
          <p:nvPr>
            <p:ph type="ftr" sz="quarter" idx="11"/>
          </p:nvPr>
        </p:nvSpPr>
        <p:spPr/>
        <p:txBody>
          <a:bodyPr/>
          <a:lstStyle/>
          <a:p>
            <a:pPr>
              <a:defRPr/>
            </a:pPr>
            <a:endParaRPr lang="uk-UA">
              <a:solidFill>
                <a:prstClr val="white">
                  <a:shade val="50000"/>
                </a:prstClr>
              </a:solidFill>
            </a:endParaRPr>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1992117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uk-UA" smtClean="0">
                <a:solidFill>
                  <a:schemeClr val="lt1"/>
                </a:solidFill>
                <a:latin typeface="+mn-lt"/>
                <a:ea typeface="+mn-ea"/>
                <a:cs typeface="+mn-cs"/>
              </a:rPr>
              <a:t>Клацніть піктограму, щоб додати зображення</a:t>
            </a:r>
            <a:endParaRPr kumimoji="0" lang="en-US" dirty="0">
              <a:solidFill>
                <a:schemeClr val="lt1"/>
              </a:solidFill>
              <a:latin typeface="+mn-lt"/>
              <a:ea typeface="+mn-ea"/>
              <a:cs typeface="+mn-cs"/>
            </a:endParaRPr>
          </a:p>
        </p:txBody>
      </p:sp>
      <p:sp>
        <p:nvSpPr>
          <p:cNvPr id="4" name="Місце для тексту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6" name="Місце для нижнього колонтитула 5"/>
          <p:cNvSpPr>
            <a:spLocks noGrp="1"/>
          </p:cNvSpPr>
          <p:nvPr>
            <p:ph type="ftr" sz="quarter" idx="11"/>
          </p:nvPr>
        </p:nvSpPr>
        <p:spPr/>
        <p:txBody>
          <a:bodyPr/>
          <a:lstStyle/>
          <a:p>
            <a:pPr>
              <a:defRPr/>
            </a:pPr>
            <a:endParaRPr lang="uk-UA">
              <a:solidFill>
                <a:prstClr val="white">
                  <a:shade val="50000"/>
                </a:prstClr>
              </a:solidFill>
            </a:endParaRPr>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129997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84993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5" name="Місце для нижнього колонтитула 4"/>
          <p:cNvSpPr>
            <a:spLocks noGrp="1"/>
          </p:cNvSpPr>
          <p:nvPr>
            <p:ph type="ftr" sz="quarter" idx="11"/>
          </p:nvPr>
        </p:nvSpPr>
        <p:spPr/>
        <p:txBody>
          <a:bodyPr/>
          <a:lstStyle/>
          <a:p>
            <a:pPr>
              <a:defRPr/>
            </a:pPr>
            <a:endParaRPr lang="uk-UA">
              <a:solidFill>
                <a:prstClr val="white">
                  <a:shade val="50000"/>
                </a:prstClr>
              </a:solidFill>
            </a:endParaRPr>
          </a:p>
        </p:txBody>
      </p:sp>
      <p:sp>
        <p:nvSpPr>
          <p:cNvPr id="6" name="Місце для номера слайда 5"/>
          <p:cNvSpPr>
            <a:spLocks noGrp="1"/>
          </p:cNvSpPr>
          <p:nvPr>
            <p:ph type="sldNum" sz="quarter" idx="12"/>
          </p:nvPr>
        </p:nvSpPr>
        <p:spPr/>
        <p:txBody>
          <a:body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712305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6" name="Місце для нижнього колонтитула 5"/>
          <p:cNvSpPr>
            <a:spLocks noGrp="1"/>
          </p:cNvSpPr>
          <p:nvPr>
            <p:ph type="ftr" sz="quarter" idx="11"/>
          </p:nvPr>
        </p:nvSpPr>
        <p:spPr/>
        <p:txBody>
          <a:bodyPr/>
          <a:lstStyle/>
          <a:p>
            <a:pPr>
              <a:defRPr/>
            </a:pPr>
            <a:endParaRPr lang="uk-UA"/>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8" name="Місце для нижнього колонтитула 7"/>
          <p:cNvSpPr>
            <a:spLocks noGrp="1"/>
          </p:cNvSpPr>
          <p:nvPr>
            <p:ph type="ftr" sz="quarter" idx="11"/>
          </p:nvPr>
        </p:nvSpPr>
        <p:spPr/>
        <p:txBody>
          <a:bodyPr/>
          <a:lstStyle/>
          <a:p>
            <a:pPr>
              <a:defRPr/>
            </a:pPr>
            <a:endParaRPr lang="uk-UA"/>
          </a:p>
        </p:txBody>
      </p:sp>
      <p:sp>
        <p:nvSpPr>
          <p:cNvPr id="9" name="Місце для номера слайда 8"/>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4" name="Місце для нижнього колонтитула 3"/>
          <p:cNvSpPr>
            <a:spLocks noGrp="1"/>
          </p:cNvSpPr>
          <p:nvPr>
            <p:ph type="ftr" sz="quarter" idx="11"/>
          </p:nvPr>
        </p:nvSpPr>
        <p:spPr/>
        <p:txBody>
          <a:bodyPr/>
          <a:lstStyle/>
          <a:p>
            <a:pPr>
              <a:defRPr/>
            </a:pPr>
            <a:endParaRPr lang="uk-UA"/>
          </a:p>
        </p:txBody>
      </p:sp>
      <p:sp>
        <p:nvSpPr>
          <p:cNvPr id="5" name="Місце для номера слайда 4"/>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3" name="Місце для нижнього колонтитула 2"/>
          <p:cNvSpPr>
            <a:spLocks noGrp="1"/>
          </p:cNvSpPr>
          <p:nvPr>
            <p:ph type="ftr" sz="quarter" idx="11"/>
          </p:nvPr>
        </p:nvSpPr>
        <p:spPr/>
        <p:txBody>
          <a:bodyPr/>
          <a:lstStyle/>
          <a:p>
            <a:pPr>
              <a:defRPr/>
            </a:pPr>
            <a:endParaRPr lang="uk-UA"/>
          </a:p>
        </p:txBody>
      </p:sp>
      <p:sp>
        <p:nvSpPr>
          <p:cNvPr id="4" name="Місце для номера слайда 3"/>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6" name="Місце для нижнього колонтитула 5"/>
          <p:cNvSpPr>
            <a:spLocks noGrp="1"/>
          </p:cNvSpPr>
          <p:nvPr>
            <p:ph type="ftr" sz="quarter" idx="11"/>
          </p:nvPr>
        </p:nvSpPr>
        <p:spPr/>
        <p:txBody>
          <a:bodyPr/>
          <a:lstStyle/>
          <a:p>
            <a:pPr>
              <a:defRPr/>
            </a:pPr>
            <a:endParaRPr lang="uk-UA"/>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uk-UA" smtClean="0">
                <a:solidFill>
                  <a:schemeClr val="lt1"/>
                </a:solidFill>
                <a:latin typeface="+mn-lt"/>
                <a:ea typeface="+mn-ea"/>
                <a:cs typeface="+mn-cs"/>
              </a:rPr>
              <a:t>Клацніть піктограму, щоб додати зображення</a:t>
            </a:r>
            <a:endParaRPr kumimoji="0" lang="en-US" dirty="0">
              <a:solidFill>
                <a:schemeClr val="lt1"/>
              </a:solidFill>
              <a:latin typeface="+mn-lt"/>
              <a:ea typeface="+mn-ea"/>
              <a:cs typeface="+mn-cs"/>
            </a:endParaRPr>
          </a:p>
        </p:txBody>
      </p:sp>
      <p:sp>
        <p:nvSpPr>
          <p:cNvPr id="4" name="Місце для тексту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pPr>
              <a:defRPr/>
            </a:pPr>
            <a:fld id="{EB0410BA-A2E8-494E-9E03-D0883973AA90}" type="datetimeFigureOut">
              <a:rPr lang="uk-UA" smtClean="0"/>
              <a:pPr>
                <a:defRPr/>
              </a:pPr>
              <a:t>28.06.2023</a:t>
            </a:fld>
            <a:endParaRPr lang="uk-UA" dirty="0"/>
          </a:p>
        </p:txBody>
      </p:sp>
      <p:sp>
        <p:nvSpPr>
          <p:cNvPr id="6" name="Місце для нижнього колонтитула 5"/>
          <p:cNvSpPr>
            <a:spLocks noGrp="1"/>
          </p:cNvSpPr>
          <p:nvPr>
            <p:ph type="ftr" sz="quarter" idx="11"/>
          </p:nvPr>
        </p:nvSpPr>
        <p:spPr/>
        <p:txBody>
          <a:bodyPr/>
          <a:lstStyle/>
          <a:p>
            <a:pPr>
              <a:defRPr/>
            </a:pPr>
            <a:endParaRPr lang="uk-UA"/>
          </a:p>
        </p:txBody>
      </p:sp>
      <p:sp>
        <p:nvSpPr>
          <p:cNvPr id="7" name="Місце для номера слайда 6"/>
          <p:cNvSpPr>
            <a:spLocks noGrp="1"/>
          </p:cNvSpPr>
          <p:nvPr>
            <p:ph type="sldNum" sz="quarter" idx="12"/>
          </p:nvPr>
        </p:nvSpPr>
        <p:spPr/>
        <p:txBody>
          <a:bodyPr/>
          <a:lstStyle/>
          <a:p>
            <a:pPr>
              <a:defRPr/>
            </a:pPr>
            <a:fld id="{F691BEB2-4089-420A-84D9-6ED4EFFC8723}" type="slidenum">
              <a:rPr lang="uk-UA" smtClean="0"/>
              <a:pPr>
                <a:defRPr/>
              </a:pPr>
              <a:t>‹№›</a:t>
            </a:fld>
            <a:endParaRPr lang="uk-U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Місце для заголовка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EB0410BA-A2E8-494E-9E03-D0883973AA90}" type="datetimeFigureOut">
              <a:rPr lang="uk-UA" smtClean="0"/>
              <a:pPr>
                <a:defRPr/>
              </a:pPr>
              <a:t>28.06.2023</a:t>
            </a:fld>
            <a:endParaRPr lang="uk-UA" dirty="0"/>
          </a:p>
        </p:txBody>
      </p:sp>
      <p:sp>
        <p:nvSpPr>
          <p:cNvPr id="3" name="Місце для нижнього колонтитула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uk-UA"/>
          </a:p>
        </p:txBody>
      </p:sp>
      <p:sp>
        <p:nvSpPr>
          <p:cNvPr id="23" name="Місце для номер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691BEB2-4089-420A-84D9-6ED4EFFC8723}" type="slidenum">
              <a:rPr lang="uk-UA" smtClean="0"/>
              <a:pPr>
                <a:defRPr/>
              </a:pPr>
              <a:t>‹№›</a:t>
            </a:fld>
            <a:endParaRPr lang="uk-UA" dirty="0"/>
          </a:p>
        </p:txBody>
      </p:sp>
    </p:spTree>
  </p:cSld>
  <p:clrMap bg1="dk1" tx1="lt1" bg2="dk2" tx2="lt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Місце для заголовка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3" name="Місце для нижнього колонтитула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uk-UA">
              <a:solidFill>
                <a:prstClr val="white">
                  <a:shade val="50000"/>
                </a:prstClr>
              </a:solidFill>
            </a:endParaRPr>
          </a:p>
        </p:txBody>
      </p:sp>
      <p:sp>
        <p:nvSpPr>
          <p:cNvPr id="23" name="Місце для номер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3382474202"/>
      </p:ext>
    </p:extLst>
  </p:cSld>
  <p:clrMap bg1="dk1" tx1="lt1" bg2="dk2" tx2="lt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Місце для заголовка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fld id="{EB0410BA-A2E8-494E-9E03-D0883973AA90}" type="datetimeFigureOut">
              <a:rPr lang="uk-UA" smtClean="0">
                <a:solidFill>
                  <a:prstClr val="white">
                    <a:shade val="50000"/>
                  </a:prstClr>
                </a:solidFill>
              </a:rPr>
              <a:pPr>
                <a:defRPr/>
              </a:pPr>
              <a:t>28.06.2023</a:t>
            </a:fld>
            <a:endParaRPr lang="uk-UA" dirty="0">
              <a:solidFill>
                <a:prstClr val="white">
                  <a:shade val="50000"/>
                </a:prstClr>
              </a:solidFill>
            </a:endParaRPr>
          </a:p>
        </p:txBody>
      </p:sp>
      <p:sp>
        <p:nvSpPr>
          <p:cNvPr id="3" name="Місце для нижнього колонтитула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uk-UA">
              <a:solidFill>
                <a:prstClr val="white">
                  <a:shade val="50000"/>
                </a:prstClr>
              </a:solidFill>
            </a:endParaRPr>
          </a:p>
        </p:txBody>
      </p:sp>
      <p:sp>
        <p:nvSpPr>
          <p:cNvPr id="23" name="Місце для номер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F691BEB2-4089-420A-84D9-6ED4EFFC8723}" type="slidenum">
              <a:rPr lang="uk-UA" smtClean="0">
                <a:solidFill>
                  <a:prstClr val="white">
                    <a:shade val="50000"/>
                  </a:prstClr>
                </a:solidFill>
              </a:rPr>
              <a:pPr>
                <a:defRPr/>
              </a:pPr>
              <a:t>‹№›</a:t>
            </a:fld>
            <a:endParaRPr lang="uk-UA" dirty="0">
              <a:solidFill>
                <a:prstClr val="white">
                  <a:shade val="50000"/>
                </a:prstClr>
              </a:solidFill>
            </a:endParaRPr>
          </a:p>
        </p:txBody>
      </p:sp>
    </p:spTree>
    <p:extLst>
      <p:ext uri="{BB962C8B-B14F-4D97-AF65-F5344CB8AC3E}">
        <p14:creationId xmlns:p14="http://schemas.microsoft.com/office/powerpoint/2010/main" val="290944257"/>
      </p:ext>
    </p:extLst>
  </p:cSld>
  <p:clrMap bg1="dk1" tx1="lt1" bg2="dk2" tx2="lt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052736"/>
            <a:ext cx="8318876" cy="1268760"/>
          </a:xfrm>
          <a:effectLst>
            <a:glow rad="139700">
              <a:schemeClr val="accent1">
                <a:satMod val="175000"/>
                <a:alpha val="40000"/>
              </a:schemeClr>
            </a:glow>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20000"/>
              </a:spcBef>
              <a:defRPr/>
            </a:pPr>
            <a:r>
              <a:rPr lang="uk-UA" sz="2900" cap="none" dirty="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К</a:t>
            </a:r>
            <a:r>
              <a:rPr lang="uk-UA" sz="2900" cap="none" dirty="0" smtClean="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ременецький академічний ліцей </a:t>
            </a:r>
            <a:r>
              <a:rPr lang="uk-UA" sz="2900" cap="none" dirty="0" smtClean="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імені </a:t>
            </a:r>
            <a:r>
              <a:rPr lang="uk-UA" sz="2900" cap="none" dirty="0" smtClean="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У. </a:t>
            </a:r>
            <a:r>
              <a:rPr lang="uk-UA" sz="2900" cap="none" dirty="0" err="1" smtClean="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Самчука</a:t>
            </a:r>
            <a:r>
              <a:rPr lang="uk-UA" sz="2900" b="0" i="1" cap="none" dirty="0">
                <a:ln>
                  <a:noFill/>
                </a:ln>
                <a:solidFill>
                  <a:prstClr val="white"/>
                </a:solidFill>
                <a:effectLst/>
                <a:latin typeface="Times New Roman"/>
                <a:ea typeface="+mn-ea"/>
                <a:cs typeface="+mn-cs"/>
              </a:rPr>
              <a:t/>
            </a:r>
            <a:br>
              <a:rPr lang="uk-UA" sz="2900" b="0" i="1" cap="none" dirty="0">
                <a:ln>
                  <a:noFill/>
                </a:ln>
                <a:solidFill>
                  <a:prstClr val="white"/>
                </a:solidFill>
                <a:effectLst/>
                <a:latin typeface="Times New Roman"/>
                <a:ea typeface="+mn-ea"/>
                <a:cs typeface="+mn-cs"/>
              </a:rPr>
            </a:br>
            <a:r>
              <a:rPr lang="uk-UA" cap="none" dirty="0" smtClean="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t/>
            </a:r>
            <a:br>
              <a:rPr lang="uk-UA" cap="none" dirty="0" smtClean="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rPr>
            </a:br>
            <a:endParaRPr lang="uk-UA" sz="4800" cap="none" dirty="0">
              <a:ln w="11430"/>
              <a:solidFill>
                <a:srgbClr val="FFC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171" name="Підзаголовок 2"/>
          <p:cNvSpPr>
            <a:spLocks noGrp="1"/>
          </p:cNvSpPr>
          <p:nvPr>
            <p:ph type="subTitle" idx="1"/>
          </p:nvPr>
        </p:nvSpPr>
        <p:spPr>
          <a:xfrm>
            <a:off x="4572000" y="1484784"/>
            <a:ext cx="3929090" cy="5016029"/>
          </a:xfrm>
        </p:spPr>
        <p:txBody>
          <a:bodyPr>
            <a:normAutofit/>
          </a:bodyPr>
          <a:lstStyle/>
          <a:p>
            <a:pPr algn="l" eaLnBrk="1" hangingPunct="1">
              <a:defRPr/>
            </a:pPr>
            <a:endParaRPr lang="uk-UA" sz="2400" b="1" dirty="0" smtClean="0"/>
          </a:p>
          <a:p>
            <a:pPr algn="l" eaLnBrk="1" hangingPunct="1">
              <a:defRPr/>
            </a:pPr>
            <a:endParaRPr lang="uk-UA" sz="2400" b="1" dirty="0" smtClean="0"/>
          </a:p>
          <a:p>
            <a:pPr algn="l" eaLnBrk="1" hangingPunct="1">
              <a:defRPr/>
            </a:pPr>
            <a:endParaRPr lang="uk-UA" sz="3800" b="1" dirty="0" smtClean="0"/>
          </a:p>
          <a:p>
            <a:pPr algn="l">
              <a:defRPr/>
            </a:pPr>
            <a:r>
              <a:rPr lang="uk-UA" dirty="0" smtClean="0"/>
              <a:t>Досвід роботи практичного психолога, </a:t>
            </a:r>
          </a:p>
          <a:p>
            <a:pPr algn="l">
              <a:defRPr/>
            </a:pPr>
            <a:r>
              <a:rPr lang="uk-UA" b="1" dirty="0" err="1" smtClean="0">
                <a:ln w="11430"/>
                <a:solidFill>
                  <a:srgbClr val="FFC000"/>
                </a:solidFill>
                <a:effectLst>
                  <a:outerShdw blurRad="50800" dist="39000" dir="5460000" algn="tl">
                    <a:srgbClr val="000000">
                      <a:alpha val="38000"/>
                    </a:srgbClr>
                  </a:outerShdw>
                </a:effectLst>
                <a:latin typeface="Times New Roman" pitchFamily="18" charset="0"/>
                <a:ea typeface="+mj-ea"/>
                <a:cs typeface="Times New Roman" pitchFamily="18" charset="0"/>
              </a:rPr>
              <a:t>Свідинської</a:t>
            </a:r>
            <a:r>
              <a:rPr lang="uk-UA" b="1" dirty="0" smtClean="0">
                <a:ln w="11430"/>
                <a:solidFill>
                  <a:srgbClr val="FFC000"/>
                </a:solidFill>
                <a:effectLst>
                  <a:outerShdw blurRad="50800" dist="39000" dir="5460000" algn="tl">
                    <a:srgbClr val="000000">
                      <a:alpha val="38000"/>
                    </a:srgbClr>
                  </a:outerShdw>
                </a:effectLst>
                <a:latin typeface="Times New Roman" pitchFamily="18" charset="0"/>
                <a:ea typeface="+mj-ea"/>
                <a:cs typeface="Times New Roman" pitchFamily="18" charset="0"/>
              </a:rPr>
              <a:t> Людмили Миколаївни</a:t>
            </a:r>
            <a:endParaRPr lang="uk-UA" b="1" dirty="0" smtClean="0"/>
          </a:p>
          <a:p>
            <a:pPr algn="l" eaLnBrk="1" hangingPunct="1">
              <a:defRPr/>
            </a:pPr>
            <a:endParaRPr lang="uk-UA" sz="2400" i="1" dirty="0" smtClean="0"/>
          </a:p>
          <a:p>
            <a:pPr algn="l" eaLnBrk="1" hangingPunct="1">
              <a:defRPr/>
            </a:pPr>
            <a:r>
              <a:rPr lang="uk-UA" sz="2400" b="1" dirty="0" smtClean="0"/>
              <a:t> </a:t>
            </a:r>
          </a:p>
        </p:txBody>
      </p:sp>
      <p:pic>
        <p:nvPicPr>
          <p:cNvPr id="4" name="Рисунок 3" descr="C:\Users\Pupil\Desktop\досвід\фото\20230628_11481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2492896"/>
            <a:ext cx="2438400" cy="324993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8229600" cy="782960"/>
          </a:xfrm>
        </p:spPr>
        <p:txBody>
          <a:bodyPr>
            <a:noAutofit/>
          </a:bodyPr>
          <a:lstStyle/>
          <a:p>
            <a:r>
              <a:rPr lang="uk-UA" sz="3200" i="1" dirty="0">
                <a:solidFill>
                  <a:srgbClr val="FFC000"/>
                </a:solidFill>
                <a:effectLst/>
              </a:rPr>
              <a:t>РОБОТА З ОБДАРОВАНИМИ ДІТЬМИ</a:t>
            </a:r>
            <a:r>
              <a:rPr lang="uk-UA" sz="3200" dirty="0">
                <a:solidFill>
                  <a:srgbClr val="FFC000"/>
                </a:solidFill>
                <a:effectLst/>
              </a:rPr>
              <a:t/>
            </a:r>
            <a:br>
              <a:rPr lang="uk-UA" sz="3200" dirty="0">
                <a:solidFill>
                  <a:srgbClr val="FFC000"/>
                </a:solidFill>
                <a:effectLst/>
              </a:rPr>
            </a:br>
            <a:endParaRPr lang="uk-UA" sz="3200" dirty="0">
              <a:solidFill>
                <a:srgbClr val="FFC000"/>
              </a:solidFill>
            </a:endParaRPr>
          </a:p>
        </p:txBody>
      </p:sp>
      <p:sp>
        <p:nvSpPr>
          <p:cNvPr id="3" name="Місце для вмісту 2"/>
          <p:cNvSpPr>
            <a:spLocks noGrp="1"/>
          </p:cNvSpPr>
          <p:nvPr>
            <p:ph idx="1"/>
          </p:nvPr>
        </p:nvSpPr>
        <p:spPr>
          <a:xfrm>
            <a:off x="179512" y="836712"/>
            <a:ext cx="8579296" cy="5904656"/>
          </a:xfrm>
        </p:spPr>
        <p:txBody>
          <a:bodyPr>
            <a:normAutofit fontScale="40000" lnSpcReduction="20000"/>
          </a:bodyPr>
          <a:lstStyle/>
          <a:p>
            <a:pPr marL="137160" indent="0">
              <a:buNone/>
            </a:pPr>
            <a:endParaRPr lang="uk-UA" sz="3800" b="1" i="1" dirty="0" smtClean="0">
              <a:solidFill>
                <a:srgbClr val="FFC000"/>
              </a:solidFill>
            </a:endParaRPr>
          </a:p>
          <a:p>
            <a:pPr marL="137160" indent="0">
              <a:buNone/>
            </a:pPr>
            <a:r>
              <a:rPr lang="uk-UA" sz="3800" b="1" i="1" dirty="0" smtClean="0">
                <a:solidFill>
                  <a:srgbClr val="FFC000"/>
                </a:solidFill>
              </a:rPr>
              <a:t>2018 </a:t>
            </a:r>
            <a:r>
              <a:rPr lang="uk-UA" sz="3800" b="1" i="1" dirty="0">
                <a:solidFill>
                  <a:srgbClr val="FFC000"/>
                </a:solidFill>
              </a:rPr>
              <a:t>/ 2019 </a:t>
            </a:r>
            <a:r>
              <a:rPr lang="uk-UA" sz="3800" b="1" i="1" dirty="0" err="1">
                <a:solidFill>
                  <a:srgbClr val="FFC000"/>
                </a:solidFill>
              </a:rPr>
              <a:t>н.р</a:t>
            </a:r>
            <a:r>
              <a:rPr lang="uk-UA" sz="3800" b="1" i="1" dirty="0" smtClean="0">
                <a:solidFill>
                  <a:srgbClr val="FFC000"/>
                </a:solidFill>
              </a:rPr>
              <a:t>.</a:t>
            </a:r>
            <a:endParaRPr lang="en-US" sz="3800" b="1" i="1" dirty="0" smtClean="0">
              <a:solidFill>
                <a:srgbClr val="FFC000"/>
              </a:solidFill>
            </a:endParaRPr>
          </a:p>
          <a:p>
            <a:pPr marL="137160" indent="0">
              <a:buNone/>
            </a:pPr>
            <a:r>
              <a:rPr lang="en-US" sz="2900" dirty="0" smtClean="0"/>
              <a:t>1)</a:t>
            </a:r>
            <a:r>
              <a:rPr lang="uk-UA" sz="2900" dirty="0"/>
              <a:t> </a:t>
            </a:r>
            <a:r>
              <a:rPr lang="uk-UA" sz="2900" dirty="0" smtClean="0"/>
              <a:t>Євдокимова </a:t>
            </a:r>
            <a:r>
              <a:rPr lang="uk-UA" sz="2900" dirty="0"/>
              <a:t>Ірина  (11  гр.) – диплом лауреата </a:t>
            </a:r>
            <a:r>
              <a:rPr lang="uk-UA" sz="2900" dirty="0">
                <a:solidFill>
                  <a:srgbClr val="FFC000"/>
                </a:solidFill>
              </a:rPr>
              <a:t>ХІ Всеукраїнській олімпіаді «Юні знавці Біблії – 2018»</a:t>
            </a:r>
            <a:r>
              <a:rPr lang="uk-UA" sz="2900" dirty="0"/>
              <a:t>, організованій МОН України, Національним університетом «Острозька академія».</a:t>
            </a:r>
          </a:p>
          <a:p>
            <a:pPr marL="137160" lvl="0" indent="0">
              <a:buNone/>
            </a:pPr>
            <a:endParaRPr lang="en-US" dirty="0" smtClean="0"/>
          </a:p>
          <a:p>
            <a:pPr marL="137160" lvl="0" indent="0">
              <a:buNone/>
            </a:pPr>
            <a:r>
              <a:rPr lang="en-US" dirty="0" smtClean="0"/>
              <a:t>2) </a:t>
            </a:r>
            <a:r>
              <a:rPr lang="uk-UA" dirty="0" smtClean="0"/>
              <a:t>Антонюк </a:t>
            </a:r>
            <a:r>
              <a:rPr lang="uk-UA" dirty="0"/>
              <a:t>Дарина (12  гр.) – диплом учасника </a:t>
            </a:r>
            <a:r>
              <a:rPr lang="uk-UA" dirty="0">
                <a:solidFill>
                  <a:srgbClr val="FFC000"/>
                </a:solidFill>
              </a:rPr>
              <a:t>ХІІ Всеукраїнській олімпіаді «Юні знавці Біблії – 2019»</a:t>
            </a:r>
            <a:r>
              <a:rPr lang="uk-UA" dirty="0"/>
              <a:t>, організованій МОН України, Національним університетом «Острозька академія</a:t>
            </a:r>
            <a:r>
              <a:rPr lang="uk-UA" dirty="0" smtClean="0"/>
              <a:t>».</a:t>
            </a:r>
            <a:endParaRPr lang="en-US" dirty="0" smtClean="0"/>
          </a:p>
          <a:p>
            <a:pPr marL="137160" indent="0">
              <a:buNone/>
            </a:pPr>
            <a:endParaRPr lang="uk-UA" b="1" dirty="0" smtClean="0"/>
          </a:p>
          <a:p>
            <a:pPr marL="137160" indent="0">
              <a:buNone/>
            </a:pPr>
            <a:r>
              <a:rPr lang="en-US" sz="2700" dirty="0" smtClean="0"/>
              <a:t>3)</a:t>
            </a:r>
            <a:r>
              <a:rPr lang="en-US" sz="2700" dirty="0" smtClean="0">
                <a:solidFill>
                  <a:srgbClr val="FFC000"/>
                </a:solidFill>
              </a:rPr>
              <a:t> </a:t>
            </a:r>
            <a:r>
              <a:rPr lang="uk-UA" sz="2700" dirty="0">
                <a:solidFill>
                  <a:srgbClr val="FFC000"/>
                </a:solidFill>
              </a:rPr>
              <a:t>Всеукраїнський інтерактивний учнівський конкур</a:t>
            </a:r>
            <a:r>
              <a:rPr lang="en-US" sz="2700" dirty="0">
                <a:solidFill>
                  <a:srgbClr val="FFC000"/>
                </a:solidFill>
              </a:rPr>
              <a:t>c</a:t>
            </a:r>
            <a:r>
              <a:rPr lang="uk-UA" sz="2700" dirty="0">
                <a:solidFill>
                  <a:srgbClr val="FFC000"/>
                </a:solidFill>
              </a:rPr>
              <a:t> юних суспільствознавців «Кришталева сова - 2018»</a:t>
            </a:r>
            <a:r>
              <a:rPr lang="en-US" sz="2700" dirty="0">
                <a:solidFill>
                  <a:srgbClr val="FFC000"/>
                </a:solidFill>
              </a:rPr>
              <a:t> </a:t>
            </a:r>
            <a:r>
              <a:rPr lang="ru-RU" sz="2700" dirty="0"/>
              <a:t>(залучено 23 </a:t>
            </a:r>
            <a:r>
              <a:rPr lang="ru-RU" sz="2700" dirty="0" err="1"/>
              <a:t>учня</a:t>
            </a:r>
            <a:r>
              <a:rPr lang="ru-RU" sz="2700" dirty="0"/>
              <a:t> з </a:t>
            </a:r>
            <a:r>
              <a:rPr lang="ru-RU" sz="2700" dirty="0" err="1"/>
              <a:t>паралелі</a:t>
            </a:r>
            <a:r>
              <a:rPr lang="ru-RU" sz="2700" dirty="0"/>
              <a:t> 8 </a:t>
            </a:r>
            <a:r>
              <a:rPr lang="ru-RU" sz="2700" dirty="0" err="1"/>
              <a:t>кл</a:t>
            </a:r>
            <a:r>
              <a:rPr lang="ru-RU" sz="2700" dirty="0"/>
              <a:t>.)</a:t>
            </a:r>
            <a:endParaRPr lang="uk-UA" sz="2700" dirty="0"/>
          </a:p>
          <a:p>
            <a:pPr lvl="0"/>
            <a:endParaRPr lang="uk-UA" sz="2700" dirty="0"/>
          </a:p>
          <a:p>
            <a:pPr marL="137160" indent="0">
              <a:buNone/>
            </a:pPr>
            <a:r>
              <a:rPr lang="uk-UA" sz="3800" b="1" i="1" dirty="0" smtClean="0">
                <a:solidFill>
                  <a:srgbClr val="FFC000"/>
                </a:solidFill>
              </a:rPr>
              <a:t>2019 </a:t>
            </a:r>
            <a:r>
              <a:rPr lang="uk-UA" sz="3800" b="1" i="1" dirty="0">
                <a:solidFill>
                  <a:srgbClr val="FFC000"/>
                </a:solidFill>
              </a:rPr>
              <a:t>/ 2020 </a:t>
            </a:r>
            <a:r>
              <a:rPr lang="uk-UA" sz="3800" b="1" i="1" dirty="0" err="1">
                <a:solidFill>
                  <a:srgbClr val="FFC000"/>
                </a:solidFill>
              </a:rPr>
              <a:t>н.р</a:t>
            </a:r>
            <a:r>
              <a:rPr lang="uk-UA" sz="3800" b="1" i="1" dirty="0">
                <a:solidFill>
                  <a:srgbClr val="FFC000"/>
                </a:solidFill>
              </a:rPr>
              <a:t>.</a:t>
            </a:r>
            <a:endParaRPr lang="uk-UA" sz="3800" dirty="0">
              <a:solidFill>
                <a:srgbClr val="FFC000"/>
              </a:solidFill>
            </a:endParaRPr>
          </a:p>
          <a:p>
            <a:pPr marL="137160" lvl="0" indent="0">
              <a:buNone/>
            </a:pPr>
            <a:r>
              <a:rPr lang="en-US" dirty="0" smtClean="0"/>
              <a:t>1)</a:t>
            </a:r>
            <a:r>
              <a:rPr lang="uk-UA" dirty="0" smtClean="0"/>
              <a:t> </a:t>
            </a:r>
            <a:r>
              <a:rPr lang="uk-UA" dirty="0" smtClean="0">
                <a:solidFill>
                  <a:srgbClr val="FFC000"/>
                </a:solidFill>
              </a:rPr>
              <a:t>Всеукраїнський </a:t>
            </a:r>
            <a:r>
              <a:rPr lang="ru-RU" dirty="0" smtClean="0">
                <a:solidFill>
                  <a:srgbClr val="FFC000"/>
                </a:solidFill>
              </a:rPr>
              <a:t> конкурс </a:t>
            </a:r>
            <a:r>
              <a:rPr lang="ru-RU" dirty="0" err="1">
                <a:solidFill>
                  <a:srgbClr val="FFC000"/>
                </a:solidFill>
              </a:rPr>
              <a:t>юних</a:t>
            </a:r>
            <a:r>
              <a:rPr lang="ru-RU" dirty="0">
                <a:solidFill>
                  <a:srgbClr val="FFC000"/>
                </a:solidFill>
              </a:rPr>
              <a:t> </a:t>
            </a:r>
            <a:r>
              <a:rPr lang="ru-RU" dirty="0" err="1">
                <a:solidFill>
                  <a:srgbClr val="FFC000"/>
                </a:solidFill>
              </a:rPr>
              <a:t>фотолюбителів</a:t>
            </a:r>
            <a:r>
              <a:rPr lang="ru-RU" dirty="0">
                <a:solidFill>
                  <a:srgbClr val="FFC000"/>
                </a:solidFill>
              </a:rPr>
              <a:t> «Моя </a:t>
            </a:r>
            <a:r>
              <a:rPr lang="ru-RU" dirty="0" err="1">
                <a:solidFill>
                  <a:srgbClr val="FFC000"/>
                </a:solidFill>
              </a:rPr>
              <a:t>Україна</a:t>
            </a:r>
            <a:r>
              <a:rPr lang="ru-RU" dirty="0">
                <a:solidFill>
                  <a:srgbClr val="FFC000"/>
                </a:solidFill>
              </a:rPr>
              <a:t>»</a:t>
            </a:r>
            <a:endParaRPr lang="en-US" dirty="0" smtClean="0">
              <a:solidFill>
                <a:srgbClr val="FFC000"/>
              </a:solidFill>
            </a:endParaRPr>
          </a:p>
          <a:p>
            <a:pPr marL="137160" lvl="0" indent="0">
              <a:buNone/>
            </a:pPr>
            <a:r>
              <a:rPr lang="en-US" dirty="0" smtClean="0"/>
              <a:t> </a:t>
            </a:r>
            <a:r>
              <a:rPr lang="uk-UA" dirty="0" err="1" smtClean="0"/>
              <a:t>Селедець</a:t>
            </a:r>
            <a:r>
              <a:rPr lang="uk-UA" dirty="0" smtClean="0"/>
              <a:t> </a:t>
            </a:r>
            <a:r>
              <a:rPr lang="uk-UA" dirty="0"/>
              <a:t>Інна-</a:t>
            </a:r>
            <a:r>
              <a:rPr lang="uk-UA" dirty="0" err="1"/>
              <a:t>Віоріка</a:t>
            </a:r>
            <a:r>
              <a:rPr lang="uk-UA" dirty="0"/>
              <a:t> (32 гр.) – два дипломи за І місця обласного конкурсу юних фотолюбителів «Моя Україна».</a:t>
            </a:r>
          </a:p>
          <a:p>
            <a:pPr marL="137160" lvl="0" indent="0">
              <a:buNone/>
            </a:pPr>
            <a:r>
              <a:rPr lang="uk-UA" dirty="0" err="1"/>
              <a:t>Левчунь</a:t>
            </a:r>
            <a:r>
              <a:rPr lang="uk-UA" dirty="0"/>
              <a:t> Юлія (12 гр.) – диплом за ІІІ  місце обласного конкурсу юних фотолюбителів «Моя Україна».</a:t>
            </a:r>
          </a:p>
          <a:p>
            <a:pPr marL="137160" lvl="0" indent="0">
              <a:buNone/>
            </a:pPr>
            <a:r>
              <a:rPr lang="uk-UA" dirty="0" err="1"/>
              <a:t>Нестерук</a:t>
            </a:r>
            <a:r>
              <a:rPr lang="uk-UA" dirty="0"/>
              <a:t> Віталій (33 гр.) – диплом за ІІ  місце обласного конкурсу юних фотолюбителів «Моя Україна».</a:t>
            </a:r>
          </a:p>
          <a:p>
            <a:pPr marL="137160" lvl="0" indent="0">
              <a:buNone/>
            </a:pPr>
            <a:r>
              <a:rPr lang="uk-UA" dirty="0"/>
              <a:t>44 роботи на районний конкурс юних фотоаматорів «Моя Україно!»  (</a:t>
            </a:r>
            <a:r>
              <a:rPr lang="uk-UA" dirty="0" err="1"/>
              <a:t>керівн</a:t>
            </a:r>
            <a:r>
              <a:rPr lang="uk-UA" dirty="0"/>
              <a:t>. </a:t>
            </a:r>
            <a:r>
              <a:rPr lang="uk-UA" dirty="0" err="1"/>
              <a:t>Свідинська</a:t>
            </a:r>
            <a:r>
              <a:rPr lang="uk-UA" dirty="0"/>
              <a:t> Л.М.).З них призові місця:</a:t>
            </a:r>
          </a:p>
          <a:p>
            <a:pPr marL="137160" lvl="0" indent="0">
              <a:buNone/>
            </a:pPr>
            <a:r>
              <a:rPr lang="uk-UA" dirty="0" err="1"/>
              <a:t>Нестерук</a:t>
            </a:r>
            <a:r>
              <a:rPr lang="uk-UA" dirty="0"/>
              <a:t> Віталій (33 гр.) – 1 місце в номінації «Пейзаж»;</a:t>
            </a:r>
          </a:p>
          <a:p>
            <a:pPr marL="137160" lvl="0" indent="0">
              <a:buNone/>
            </a:pPr>
            <a:r>
              <a:rPr lang="uk-UA" dirty="0"/>
              <a:t>Кондратюк Анастасія (32 гр.) – 3 місце в номінації «Пейзаж»;</a:t>
            </a:r>
          </a:p>
          <a:p>
            <a:pPr marL="137160" lvl="0" indent="0">
              <a:buNone/>
            </a:pPr>
            <a:r>
              <a:rPr lang="uk-UA" dirty="0"/>
              <a:t>Кондратюк Едуард (43 гр.) – 3 місце в номінації «Портрет»;</a:t>
            </a:r>
          </a:p>
          <a:p>
            <a:pPr marL="137160" lvl="0" indent="0">
              <a:buNone/>
            </a:pPr>
            <a:r>
              <a:rPr lang="uk-UA" dirty="0"/>
              <a:t>Кондратюк Едуард (43 гр.) – 3 місце в номінації «Макрозйомка»;</a:t>
            </a:r>
          </a:p>
          <a:p>
            <a:pPr marL="137160" lvl="0" indent="0">
              <a:buNone/>
            </a:pPr>
            <a:r>
              <a:rPr lang="uk-UA" dirty="0" err="1"/>
              <a:t>Селедець</a:t>
            </a:r>
            <a:r>
              <a:rPr lang="uk-UA" dirty="0"/>
              <a:t> </a:t>
            </a:r>
            <a:r>
              <a:rPr lang="uk-UA" dirty="0" err="1"/>
              <a:t>Інна-Віоріка</a:t>
            </a:r>
            <a:r>
              <a:rPr lang="uk-UA" dirty="0"/>
              <a:t> – 1 місце в номінації «Флора і фауна»;</a:t>
            </a:r>
          </a:p>
          <a:p>
            <a:pPr marL="137160" lvl="0" indent="0">
              <a:buNone/>
            </a:pPr>
            <a:r>
              <a:rPr lang="uk-UA" dirty="0" err="1"/>
              <a:t>Селедець</a:t>
            </a:r>
            <a:r>
              <a:rPr lang="uk-UA" dirty="0"/>
              <a:t> </a:t>
            </a:r>
            <a:r>
              <a:rPr lang="uk-UA" dirty="0" err="1"/>
              <a:t>Інна-Віоріка</a:t>
            </a:r>
            <a:r>
              <a:rPr lang="uk-UA" dirty="0"/>
              <a:t> – 2 місце в номінації «</a:t>
            </a:r>
            <a:r>
              <a:rPr lang="uk-UA" dirty="0" err="1"/>
              <a:t>Позажанрове</a:t>
            </a:r>
            <a:r>
              <a:rPr lang="uk-UA" dirty="0"/>
              <a:t> фото»;</a:t>
            </a:r>
          </a:p>
          <a:p>
            <a:pPr marL="137160" lvl="0" indent="0">
              <a:buNone/>
            </a:pPr>
            <a:r>
              <a:rPr lang="uk-UA" dirty="0"/>
              <a:t>Левчук Юлія (12 гр.)  – 1 місце в номінації «Жанрове фото».</a:t>
            </a:r>
          </a:p>
          <a:p>
            <a:pPr marL="137160" lvl="0" indent="0">
              <a:buNone/>
            </a:pPr>
            <a:endParaRPr lang="uk-UA" dirty="0" smtClean="0"/>
          </a:p>
          <a:p>
            <a:pPr marL="137160" lvl="0" indent="0">
              <a:buNone/>
            </a:pPr>
            <a:r>
              <a:rPr lang="uk-UA" dirty="0" smtClean="0"/>
              <a:t>2) </a:t>
            </a:r>
            <a:r>
              <a:rPr lang="uk-UA" dirty="0" err="1" smtClean="0"/>
              <a:t>Собчук</a:t>
            </a:r>
            <a:r>
              <a:rPr lang="uk-UA" dirty="0" smtClean="0"/>
              <a:t> </a:t>
            </a:r>
            <a:r>
              <a:rPr lang="uk-UA" dirty="0"/>
              <a:t>Діана (12 гр.) – участь у </a:t>
            </a:r>
            <a:r>
              <a:rPr lang="uk-UA" dirty="0">
                <a:solidFill>
                  <a:srgbClr val="FFC000"/>
                </a:solidFill>
              </a:rPr>
              <a:t>Міжнародному </a:t>
            </a:r>
            <a:r>
              <a:rPr lang="uk-UA" dirty="0" err="1">
                <a:solidFill>
                  <a:srgbClr val="FFC000"/>
                </a:solidFill>
              </a:rPr>
              <a:t>фоторонкурсі</a:t>
            </a:r>
            <a:r>
              <a:rPr lang="uk-UA" dirty="0">
                <a:solidFill>
                  <a:srgbClr val="FFC000"/>
                </a:solidFill>
              </a:rPr>
              <a:t> «Ми - люди землі»</a:t>
            </a:r>
            <a:r>
              <a:rPr lang="uk-UA" dirty="0"/>
              <a:t> з нагоди святкування Всесвітнього дня Землі та вшанування Дня пам’яті Чорнобильської трагедії () березень-квітень 2020 р.). Конкурсна світлина і тематичне есе до неї у напрямку «Гармонія: тіло, душа, природа».</a:t>
            </a:r>
          </a:p>
          <a:p>
            <a:pPr marL="137160" lvl="0" indent="0">
              <a:buNone/>
            </a:pPr>
            <a:endParaRPr lang="uk-UA" dirty="0" smtClean="0"/>
          </a:p>
          <a:p>
            <a:pPr marL="137160" lvl="0" indent="0">
              <a:buNone/>
            </a:pPr>
            <a:r>
              <a:rPr lang="uk-UA" dirty="0" smtClean="0"/>
              <a:t>3) учні </a:t>
            </a:r>
            <a:r>
              <a:rPr lang="uk-UA" dirty="0"/>
              <a:t>12 гр. під </a:t>
            </a:r>
            <a:r>
              <a:rPr lang="uk-UA" dirty="0" err="1"/>
              <a:t>кер</a:t>
            </a:r>
            <a:r>
              <a:rPr lang="uk-UA" dirty="0"/>
              <a:t>. Демків </a:t>
            </a:r>
            <a:r>
              <a:rPr lang="uk-UA" dirty="0" smtClean="0"/>
              <a:t>Олени </a:t>
            </a:r>
            <a:r>
              <a:rPr lang="uk-UA" dirty="0"/>
              <a:t>– участь у </a:t>
            </a:r>
            <a:r>
              <a:rPr lang="uk-UA" dirty="0">
                <a:solidFill>
                  <a:srgbClr val="FFC000"/>
                </a:solidFill>
              </a:rPr>
              <a:t>Всеукраїнському конкурсі соціальних фото та </a:t>
            </a:r>
            <a:r>
              <a:rPr lang="uk-UA" dirty="0" err="1">
                <a:solidFill>
                  <a:srgbClr val="FFC000"/>
                </a:solidFill>
              </a:rPr>
              <a:t>відеоробіт</a:t>
            </a:r>
            <a:r>
              <a:rPr lang="uk-UA" dirty="0">
                <a:solidFill>
                  <a:srgbClr val="FFC000"/>
                </a:solidFill>
              </a:rPr>
              <a:t> «Безпечна країна»</a:t>
            </a:r>
            <a:r>
              <a:rPr lang="uk-UA" dirty="0"/>
              <a:t> (підготовка відеоролика на тему проблем </a:t>
            </a:r>
            <a:r>
              <a:rPr lang="uk-UA" dirty="0" err="1"/>
              <a:t>булінгу</a:t>
            </a:r>
            <a:r>
              <a:rPr lang="uk-UA" dirty="0" smtClean="0"/>
              <a:t>).</a:t>
            </a:r>
            <a:endParaRPr lang="uk-UA" dirty="0"/>
          </a:p>
        </p:txBody>
      </p:sp>
    </p:spTree>
    <p:extLst>
      <p:ext uri="{BB962C8B-B14F-4D97-AF65-F5344CB8AC3E}">
        <p14:creationId xmlns:p14="http://schemas.microsoft.com/office/powerpoint/2010/main" val="381198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solidFill>
                  <a:srgbClr val="FFC000"/>
                </a:solidFill>
              </a:rPr>
              <a:t>МАН України 2017 / 2018 </a:t>
            </a:r>
            <a:r>
              <a:rPr lang="uk-UA" i="1" dirty="0" err="1" smtClean="0">
                <a:solidFill>
                  <a:srgbClr val="FFC000"/>
                </a:solidFill>
              </a:rPr>
              <a:t>н.р</a:t>
            </a:r>
            <a:r>
              <a:rPr lang="uk-UA" i="1" dirty="0" smtClean="0">
                <a:solidFill>
                  <a:srgbClr val="FFC000"/>
                </a:solidFill>
              </a:rPr>
              <a:t>.</a:t>
            </a:r>
            <a:endParaRPr lang="ru-RU" dirty="0">
              <a:solidFill>
                <a:srgbClr val="FFC000"/>
              </a:solidFill>
            </a:endParaRPr>
          </a:p>
        </p:txBody>
      </p:sp>
      <p:sp>
        <p:nvSpPr>
          <p:cNvPr id="3" name="Місце для вмісту 2"/>
          <p:cNvSpPr>
            <a:spLocks noGrp="1"/>
          </p:cNvSpPr>
          <p:nvPr>
            <p:ph idx="1"/>
          </p:nvPr>
        </p:nvSpPr>
        <p:spPr>
          <a:xfrm>
            <a:off x="428596" y="1643050"/>
            <a:ext cx="8715404" cy="2071702"/>
          </a:xfrm>
        </p:spPr>
        <p:txBody>
          <a:bodyPr>
            <a:normAutofit/>
          </a:bodyPr>
          <a:lstStyle/>
          <a:p>
            <a:pPr marL="137160" indent="0">
              <a:buNone/>
            </a:pPr>
            <a:r>
              <a:rPr lang="uk-UA" dirty="0" smtClean="0"/>
              <a:t>Наукова робота «</a:t>
            </a:r>
            <a:r>
              <a:rPr lang="uk-UA" dirty="0" err="1" smtClean="0"/>
              <a:t>Лялькотерапія</a:t>
            </a:r>
            <a:r>
              <a:rPr lang="uk-UA" dirty="0" smtClean="0"/>
              <a:t> як метод самопізнання </a:t>
            </a:r>
          </a:p>
          <a:p>
            <a:pPr marL="137160" indent="0">
              <a:buNone/>
            </a:pPr>
            <a:r>
              <a:rPr lang="uk-UA" dirty="0" smtClean="0"/>
              <a:t>і </a:t>
            </a:r>
            <a:r>
              <a:rPr lang="uk-UA" dirty="0" err="1" smtClean="0"/>
              <a:t>самоприйняття</a:t>
            </a:r>
            <a:r>
              <a:rPr lang="uk-UA" dirty="0" smtClean="0"/>
              <a:t> особистості підлітка»</a:t>
            </a:r>
          </a:p>
          <a:p>
            <a:pPr marL="137160" indent="0" algn="ctr">
              <a:buNone/>
            </a:pPr>
            <a:r>
              <a:rPr lang="uk-UA" b="1" i="1" dirty="0" err="1" smtClean="0">
                <a:solidFill>
                  <a:srgbClr val="FFC000"/>
                </a:solidFill>
              </a:rPr>
              <a:t>Ганущак</a:t>
            </a:r>
            <a:r>
              <a:rPr lang="uk-UA" b="1" i="1" dirty="0" smtClean="0">
                <a:solidFill>
                  <a:srgbClr val="FFC000"/>
                </a:solidFill>
              </a:rPr>
              <a:t> Олександра, 10 клас</a:t>
            </a:r>
          </a:p>
          <a:p>
            <a:pPr marL="137160" indent="0">
              <a:buNone/>
            </a:pPr>
            <a:r>
              <a:rPr lang="uk-UA" dirty="0" smtClean="0"/>
              <a:t>Відділення хімія та біологія, секція психологія</a:t>
            </a:r>
            <a:endParaRPr lang="ru-RU" dirty="0"/>
          </a:p>
        </p:txBody>
      </p:sp>
      <p:pic>
        <p:nvPicPr>
          <p:cNvPr id="33794" name="Picture 2" descr="C:\Documents and Settings\Metod-2\Рабочий стол\презентація до атестації\Тв гр психологів 01.11.17 СвідинськаЛ\DSCN9886.JPG"/>
          <p:cNvPicPr>
            <a:picLocks noChangeAspect="1" noChangeArrowheads="1"/>
          </p:cNvPicPr>
          <p:nvPr/>
        </p:nvPicPr>
        <p:blipFill>
          <a:blip r:embed="rId2" cstate="print"/>
          <a:srcRect/>
          <a:stretch>
            <a:fillRect/>
          </a:stretch>
        </p:blipFill>
        <p:spPr bwMode="auto">
          <a:xfrm>
            <a:off x="6429388" y="3643314"/>
            <a:ext cx="2207256" cy="2943008"/>
          </a:xfrm>
          <a:prstGeom prst="rect">
            <a:avLst/>
          </a:prstGeom>
          <a:noFill/>
        </p:spPr>
      </p:pic>
      <p:pic>
        <p:nvPicPr>
          <p:cNvPr id="33795" name="Picture 3" descr="C:\Documents and Settings\Metod-2\Рабочий стол\презентація до атестації\Тв гр психологів 01.11.17 СвідинськаЛ\DSCN9937.JPG"/>
          <p:cNvPicPr>
            <a:picLocks noChangeAspect="1" noChangeArrowheads="1"/>
          </p:cNvPicPr>
          <p:nvPr/>
        </p:nvPicPr>
        <p:blipFill>
          <a:blip r:embed="rId3" cstate="print"/>
          <a:srcRect/>
          <a:stretch>
            <a:fillRect/>
          </a:stretch>
        </p:blipFill>
        <p:spPr bwMode="auto">
          <a:xfrm>
            <a:off x="571472" y="3571876"/>
            <a:ext cx="2214578" cy="2952770"/>
          </a:xfrm>
          <a:prstGeom prst="rect">
            <a:avLst/>
          </a:prstGeom>
          <a:noFill/>
        </p:spPr>
      </p:pic>
      <p:pic>
        <p:nvPicPr>
          <p:cNvPr id="33796" name="Picture 4" descr="C:\Documents and Settings\Metod-2\Рабочий стол\презентація до атестації\Тв гр психологів 01.11.17 СвідинськаЛ\DSCN9791.JPG"/>
          <p:cNvPicPr>
            <a:picLocks noChangeAspect="1" noChangeArrowheads="1"/>
          </p:cNvPicPr>
          <p:nvPr/>
        </p:nvPicPr>
        <p:blipFill>
          <a:blip r:embed="rId4" cstate="print"/>
          <a:srcRect/>
          <a:stretch>
            <a:fillRect/>
          </a:stretch>
        </p:blipFill>
        <p:spPr bwMode="auto">
          <a:xfrm>
            <a:off x="3071802" y="3857628"/>
            <a:ext cx="3114109" cy="233584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60648"/>
            <a:ext cx="8229600" cy="864096"/>
          </a:xfrm>
        </p:spPr>
        <p:txBody>
          <a:bodyPr>
            <a:normAutofit/>
          </a:bodyPr>
          <a:lstStyle/>
          <a:p>
            <a:r>
              <a:rPr lang="uk-UA" sz="3600" dirty="0" smtClean="0">
                <a:solidFill>
                  <a:srgbClr val="FFC000"/>
                </a:solidFill>
                <a:effectLst/>
              </a:rPr>
              <a:t>Написання курсових робіт</a:t>
            </a:r>
            <a:endParaRPr lang="uk-UA" sz="3600" dirty="0">
              <a:solidFill>
                <a:srgbClr val="FFC000"/>
              </a:solidFill>
              <a:effectLst/>
            </a:endParaRPr>
          </a:p>
        </p:txBody>
      </p:sp>
      <p:sp>
        <p:nvSpPr>
          <p:cNvPr id="4" name="Підзаголовок 3"/>
          <p:cNvSpPr>
            <a:spLocks noGrp="1"/>
          </p:cNvSpPr>
          <p:nvPr>
            <p:ph type="subTitle" idx="1"/>
          </p:nvPr>
        </p:nvSpPr>
        <p:spPr>
          <a:xfrm>
            <a:off x="260918" y="1556792"/>
            <a:ext cx="4383090" cy="2268252"/>
          </a:xfrm>
        </p:spPr>
        <p:txBody>
          <a:bodyPr/>
          <a:lstStyle/>
          <a:p>
            <a:pPr algn="l"/>
            <a:r>
              <a:rPr lang="uk-UA" dirty="0" err="1" smtClean="0"/>
              <a:t>Лепбук</a:t>
            </a:r>
            <a:r>
              <a:rPr lang="uk-UA" dirty="0" smtClean="0"/>
              <a:t> на тему «Попередження </a:t>
            </a:r>
            <a:r>
              <a:rPr lang="uk-UA" dirty="0" err="1" smtClean="0"/>
              <a:t>булінгу</a:t>
            </a:r>
            <a:r>
              <a:rPr lang="uk-UA" dirty="0" smtClean="0"/>
              <a:t> у шкільному середовищі» </a:t>
            </a:r>
          </a:p>
          <a:p>
            <a:pPr algn="l"/>
            <a:r>
              <a:rPr lang="uk-UA" dirty="0" smtClean="0"/>
              <a:t>Виготовлено учнями 9 </a:t>
            </a:r>
            <a:r>
              <a:rPr lang="uk-UA" dirty="0" err="1" smtClean="0"/>
              <a:t>кл</a:t>
            </a:r>
            <a:r>
              <a:rPr lang="uk-UA" dirty="0" smtClean="0"/>
              <a:t>.</a:t>
            </a:r>
            <a:endParaRPr lang="uk-UA" dirty="0"/>
          </a:p>
        </p:txBody>
      </p:sp>
      <p:pic>
        <p:nvPicPr>
          <p:cNvPr id="2050" name="Picture 2" descr="C:\Users\Pupil\Desktop\досвід\фото\IMG_20230524_155240.jpg"/>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940820"/>
            <a:ext cx="3384376" cy="253869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upil\Desktop\досвід\фото\IMG_20230524_1554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196752"/>
            <a:ext cx="3312368" cy="2484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upil\Desktop\досвід\фото\IMG_20230524_1559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978464"/>
            <a:ext cx="3312368" cy="248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5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solidFill>
                  <a:srgbClr val="FFC000"/>
                </a:solidFill>
              </a:rPr>
              <a:t>Співпраця і взаємодія</a:t>
            </a:r>
            <a:r>
              <a:rPr lang="ru-RU" dirty="0" smtClean="0"/>
              <a:t/>
            </a:r>
            <a:br>
              <a:rPr lang="ru-RU" dirty="0" smtClean="0"/>
            </a:br>
            <a:endParaRPr lang="ru-RU" dirty="0" smtClean="0"/>
          </a:p>
        </p:txBody>
      </p:sp>
      <p:sp>
        <p:nvSpPr>
          <p:cNvPr id="3" name="Місце для вмісту 2"/>
          <p:cNvSpPr>
            <a:spLocks noGrp="1"/>
          </p:cNvSpPr>
          <p:nvPr>
            <p:ph idx="1"/>
          </p:nvPr>
        </p:nvSpPr>
        <p:spPr>
          <a:xfrm>
            <a:off x="457200" y="1142984"/>
            <a:ext cx="8229600" cy="4143404"/>
          </a:xfrm>
        </p:spPr>
        <p:txBody>
          <a:bodyPr>
            <a:normAutofit/>
          </a:bodyPr>
          <a:lstStyle/>
          <a:p>
            <a:pPr marL="137160" lvl="0" indent="0" algn="ctr">
              <a:buNone/>
            </a:pPr>
            <a:r>
              <a:rPr lang="uk-UA" sz="2900" b="1" i="1" dirty="0" smtClean="0">
                <a:solidFill>
                  <a:srgbClr val="FFC000"/>
                </a:solidFill>
              </a:rPr>
              <a:t>МБФ «Дар життя»:</a:t>
            </a:r>
            <a:endParaRPr lang="en-US" sz="2900" b="1" i="1" dirty="0" smtClean="0">
              <a:solidFill>
                <a:srgbClr val="FFC000"/>
              </a:solidFill>
            </a:endParaRPr>
          </a:p>
          <a:p>
            <a:pPr lvl="0" algn="ctr"/>
            <a:endParaRPr lang="uk-UA" sz="2900" b="1" i="1" dirty="0" smtClean="0">
              <a:solidFill>
                <a:srgbClr val="FFC000"/>
              </a:solidFill>
            </a:endParaRPr>
          </a:p>
          <a:p>
            <a:pPr marL="137160" lvl="0" indent="0">
              <a:buNone/>
            </a:pPr>
            <a:r>
              <a:rPr lang="uk-UA" dirty="0" smtClean="0"/>
              <a:t>Інтерактивне заняття «Твоє життя – твій вибір»</a:t>
            </a:r>
            <a:endParaRPr lang="ru-RU" dirty="0" smtClean="0"/>
          </a:p>
          <a:p>
            <a:endParaRPr lang="uk-UA" b="1" i="1" dirty="0" smtClean="0"/>
          </a:p>
          <a:p>
            <a:endParaRPr lang="uk-UA" b="1" i="1" dirty="0" smtClean="0"/>
          </a:p>
          <a:p>
            <a:endParaRPr lang="uk-UA" b="1" i="1" dirty="0"/>
          </a:p>
          <a:p>
            <a:endParaRPr lang="uk-UA" b="1" i="1" dirty="0" smtClean="0"/>
          </a:p>
        </p:txBody>
      </p:sp>
      <p:pic>
        <p:nvPicPr>
          <p:cNvPr id="2049" name="Picture 1" descr="C:\Documents and Settings\Metod-2\Рабочий стол\НОВЕ на сайт ПСИХОЛОГ в ЗАХОДИ\№1\20180221_152819.jpg"/>
          <p:cNvPicPr>
            <a:picLocks noChangeAspect="1" noChangeArrowheads="1"/>
          </p:cNvPicPr>
          <p:nvPr/>
        </p:nvPicPr>
        <p:blipFill>
          <a:blip r:embed="rId2" cstate="print"/>
          <a:srcRect/>
          <a:stretch>
            <a:fillRect/>
          </a:stretch>
        </p:blipFill>
        <p:spPr bwMode="auto">
          <a:xfrm>
            <a:off x="428596" y="3357562"/>
            <a:ext cx="2190765" cy="1643074"/>
          </a:xfrm>
          <a:prstGeom prst="rect">
            <a:avLst/>
          </a:prstGeom>
          <a:noFill/>
        </p:spPr>
      </p:pic>
      <p:pic>
        <p:nvPicPr>
          <p:cNvPr id="2050" name="Picture 2" descr="C:\Documents and Settings\Metod-2\Рабочий стол\НОВЕ на сайт ПСИХОЛОГ в ЗАХОДИ\№1\20180221_155310.jpg"/>
          <p:cNvPicPr>
            <a:picLocks noChangeAspect="1" noChangeArrowheads="1"/>
          </p:cNvPicPr>
          <p:nvPr/>
        </p:nvPicPr>
        <p:blipFill>
          <a:blip r:embed="rId3" cstate="print"/>
          <a:srcRect/>
          <a:stretch>
            <a:fillRect/>
          </a:stretch>
        </p:blipFill>
        <p:spPr bwMode="auto">
          <a:xfrm>
            <a:off x="2643174" y="5000636"/>
            <a:ext cx="2000264" cy="1500198"/>
          </a:xfrm>
          <a:prstGeom prst="rect">
            <a:avLst/>
          </a:prstGeom>
          <a:noFill/>
        </p:spPr>
      </p:pic>
      <p:pic>
        <p:nvPicPr>
          <p:cNvPr id="2052" name="Picture 4" descr="C:\Documents and Settings\Metod-2\Рабочий стол\НОВЕ на сайт ПСИХОЛОГ в ЗАХОДИ\№2\20180223_114010.jpg"/>
          <p:cNvPicPr>
            <a:picLocks noChangeAspect="1" noChangeArrowheads="1"/>
          </p:cNvPicPr>
          <p:nvPr/>
        </p:nvPicPr>
        <p:blipFill>
          <a:blip r:embed="rId4" cstate="print"/>
          <a:srcRect/>
          <a:stretch>
            <a:fillRect/>
          </a:stretch>
        </p:blipFill>
        <p:spPr bwMode="auto">
          <a:xfrm>
            <a:off x="4643438" y="3429000"/>
            <a:ext cx="2114248" cy="1585686"/>
          </a:xfrm>
          <a:prstGeom prst="rect">
            <a:avLst/>
          </a:prstGeom>
          <a:noFill/>
        </p:spPr>
      </p:pic>
      <p:pic>
        <p:nvPicPr>
          <p:cNvPr id="2053" name="Picture 5" descr="C:\Documents and Settings\Metod-2\Рабочий стол\НОВЕ на сайт ПСИХОЛОГ в ЗАХОДИ\№2\20180223_113435.jpg"/>
          <p:cNvPicPr>
            <a:picLocks noChangeAspect="1" noChangeArrowheads="1"/>
          </p:cNvPicPr>
          <p:nvPr/>
        </p:nvPicPr>
        <p:blipFill>
          <a:blip r:embed="rId5" cstate="print"/>
          <a:srcRect/>
          <a:stretch>
            <a:fillRect/>
          </a:stretch>
        </p:blipFill>
        <p:spPr bwMode="auto">
          <a:xfrm>
            <a:off x="6786578" y="5072074"/>
            <a:ext cx="2000264" cy="150019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04664"/>
            <a:ext cx="8229600" cy="1143000"/>
          </a:xfrm>
        </p:spPr>
        <p:txBody>
          <a:bodyPr>
            <a:normAutofit/>
          </a:bodyPr>
          <a:lstStyle/>
          <a:p>
            <a:pPr marL="137160" algn="l">
              <a:spcBef>
                <a:spcPct val="20000"/>
              </a:spcBef>
              <a:buClr>
                <a:schemeClr val="tx1">
                  <a:shade val="95000"/>
                </a:schemeClr>
              </a:buClr>
              <a:buSzPct val="65000"/>
            </a:pPr>
            <a:r>
              <a:rPr lang="ru-RU" sz="2800" dirty="0" err="1">
                <a:solidFill>
                  <a:schemeClr val="tx1"/>
                </a:solidFill>
                <a:latin typeface="+mn-lt"/>
                <a:ea typeface="+mn-ea"/>
                <a:cs typeface="+mn-cs"/>
              </a:rPr>
              <a:t>Лекція</a:t>
            </a:r>
            <a:r>
              <a:rPr lang="ru-RU" sz="2800" dirty="0">
                <a:solidFill>
                  <a:schemeClr val="tx1"/>
                </a:solidFill>
                <a:latin typeface="+mn-lt"/>
                <a:ea typeface="+mn-ea"/>
                <a:cs typeface="+mn-cs"/>
              </a:rPr>
              <a:t> «</a:t>
            </a:r>
            <a:r>
              <a:rPr lang="ru-RU" sz="2800" dirty="0" err="1">
                <a:solidFill>
                  <a:schemeClr val="tx1"/>
                </a:solidFill>
                <a:latin typeface="+mn-lt"/>
                <a:ea typeface="+mn-ea"/>
                <a:cs typeface="+mn-cs"/>
              </a:rPr>
              <a:t>Найбільша</a:t>
            </a:r>
            <a:r>
              <a:rPr lang="ru-RU" sz="2800" dirty="0">
                <a:solidFill>
                  <a:schemeClr val="tx1"/>
                </a:solidFill>
                <a:latin typeface="+mn-lt"/>
                <a:ea typeface="+mn-ea"/>
                <a:cs typeface="+mn-cs"/>
              </a:rPr>
              <a:t> </a:t>
            </a:r>
            <a:r>
              <a:rPr lang="ru-RU" sz="2800" dirty="0" err="1">
                <a:solidFill>
                  <a:schemeClr val="tx1"/>
                </a:solidFill>
                <a:latin typeface="+mn-lt"/>
                <a:ea typeface="+mn-ea"/>
                <a:cs typeface="+mn-cs"/>
              </a:rPr>
              <a:t>цінність</a:t>
            </a:r>
            <a:r>
              <a:rPr lang="ru-RU" sz="2800" dirty="0">
                <a:solidFill>
                  <a:schemeClr val="tx1"/>
                </a:solidFill>
                <a:latin typeface="+mn-lt"/>
                <a:ea typeface="+mn-ea"/>
                <a:cs typeface="+mn-cs"/>
              </a:rPr>
              <a:t> </a:t>
            </a:r>
            <a:r>
              <a:rPr lang="ru-RU" sz="2800" dirty="0" err="1">
                <a:solidFill>
                  <a:schemeClr val="tx1"/>
                </a:solidFill>
                <a:latin typeface="+mn-lt"/>
                <a:ea typeface="+mn-ea"/>
                <a:cs typeface="+mn-cs"/>
              </a:rPr>
              <a:t>життя</a:t>
            </a:r>
            <a:r>
              <a:rPr lang="ru-RU" sz="2800" dirty="0">
                <a:solidFill>
                  <a:schemeClr val="tx1"/>
                </a:solidFill>
                <a:latin typeface="+mn-lt"/>
                <a:ea typeface="+mn-ea"/>
                <a:cs typeface="+mn-cs"/>
              </a:rPr>
              <a:t>»</a:t>
            </a:r>
          </a:p>
        </p:txBody>
      </p:sp>
      <p:sp>
        <p:nvSpPr>
          <p:cNvPr id="3" name="Місце для вмісту 2"/>
          <p:cNvSpPr>
            <a:spLocks noGrp="1"/>
          </p:cNvSpPr>
          <p:nvPr>
            <p:ph idx="1"/>
          </p:nvPr>
        </p:nvSpPr>
        <p:spPr>
          <a:xfrm>
            <a:off x="251520" y="1142984"/>
            <a:ext cx="8435280" cy="4143404"/>
          </a:xfrm>
        </p:spPr>
        <p:txBody>
          <a:bodyPr>
            <a:normAutofit/>
          </a:bodyPr>
          <a:lstStyle/>
          <a:p>
            <a:pPr lvl="0"/>
            <a:endParaRPr lang="ru-RU" sz="2900" b="1" i="1" dirty="0" smtClean="0">
              <a:solidFill>
                <a:srgbClr val="FFC000"/>
              </a:solidFill>
            </a:endParaRPr>
          </a:p>
          <a:p>
            <a:pPr lvl="0"/>
            <a:endParaRPr lang="ru-RU" sz="2900" b="1" i="1" dirty="0" smtClean="0">
              <a:solidFill>
                <a:srgbClr val="FFC000"/>
              </a:solidFill>
            </a:endParaRPr>
          </a:p>
          <a:p>
            <a:pPr lvl="0"/>
            <a:endParaRPr lang="en-US" dirty="0"/>
          </a:p>
          <a:p>
            <a:pPr lvl="0" algn="ctr"/>
            <a:endParaRPr lang="uk-UA" sz="2900" b="1" i="1" dirty="0" smtClean="0">
              <a:solidFill>
                <a:srgbClr val="FFC000"/>
              </a:solidFill>
            </a:endParaRPr>
          </a:p>
          <a:p>
            <a:endParaRPr lang="uk-UA" b="1" i="1" dirty="0" smtClean="0"/>
          </a:p>
          <a:p>
            <a:endParaRPr lang="uk-UA" b="1" i="1" dirty="0" smtClean="0"/>
          </a:p>
        </p:txBody>
      </p:sp>
      <p:pic>
        <p:nvPicPr>
          <p:cNvPr id="3074" name="Picture 2" descr="G:\АТЕСТАЦІЯ 2022-2023 н.р\АТЕСТАЦІЯ 2023 фото\20230207_1131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938664"/>
            <a:ext cx="297620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АТЕСТАЦІЯ 2022-2023 н.р\АТЕСТАЦІЯ 2023 фото\20230206_135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677226"/>
            <a:ext cx="2531817" cy="3375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АТЕСТАЦІЯ 2022-2023 н.р\АТЕСТАЦІЯ 2023 фото\20230206_1341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8628" y="4365104"/>
            <a:ext cx="2952426" cy="221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63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solidFill>
                  <a:srgbClr val="FFC000"/>
                </a:solidFill>
              </a:rPr>
              <a:t>Центр зайнятості населення:</a:t>
            </a:r>
            <a:endParaRPr lang="ru-RU" dirty="0" smtClean="0">
              <a:solidFill>
                <a:srgbClr val="FFC000"/>
              </a:solidFill>
            </a:endParaRPr>
          </a:p>
        </p:txBody>
      </p:sp>
      <p:sp>
        <p:nvSpPr>
          <p:cNvPr id="3" name="Місце для вмісту 2"/>
          <p:cNvSpPr>
            <a:spLocks noGrp="1"/>
          </p:cNvSpPr>
          <p:nvPr>
            <p:ph idx="1"/>
          </p:nvPr>
        </p:nvSpPr>
        <p:spPr/>
        <p:txBody>
          <a:bodyPr/>
          <a:lstStyle/>
          <a:p>
            <a:pPr marL="137160" lvl="0" indent="0">
              <a:buNone/>
            </a:pPr>
            <a:r>
              <a:rPr lang="uk-UA" dirty="0" smtClean="0"/>
              <a:t>Зустріч з </a:t>
            </a:r>
            <a:r>
              <a:rPr lang="uk-UA" dirty="0" err="1" smtClean="0"/>
              <a:t>профінформатором</a:t>
            </a:r>
            <a:r>
              <a:rPr lang="uk-UA" dirty="0" smtClean="0"/>
              <a:t> «Професія: вибираємо разом»</a:t>
            </a:r>
            <a:endParaRPr lang="ru-RU" dirty="0" smtClean="0"/>
          </a:p>
          <a:p>
            <a:endParaRPr lang="ru-RU" dirty="0"/>
          </a:p>
        </p:txBody>
      </p:sp>
      <p:pic>
        <p:nvPicPr>
          <p:cNvPr id="1026" name="Picture 2"/>
          <p:cNvPicPr>
            <a:picLocks noChangeAspect="1" noChangeArrowheads="1"/>
          </p:cNvPicPr>
          <p:nvPr/>
        </p:nvPicPr>
        <p:blipFill>
          <a:blip r:embed="rId2"/>
          <a:srcRect l="47218" t="24414" r="18741" b="31640"/>
          <a:stretch>
            <a:fillRect/>
          </a:stretch>
        </p:blipFill>
        <p:spPr bwMode="auto">
          <a:xfrm>
            <a:off x="500034" y="3286124"/>
            <a:ext cx="4000528" cy="290360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46706" t="36328" r="19802" b="19726"/>
          <a:stretch>
            <a:fillRect/>
          </a:stretch>
        </p:blipFill>
        <p:spPr bwMode="auto">
          <a:xfrm>
            <a:off x="4714876" y="3286124"/>
            <a:ext cx="3929090" cy="289850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rmAutofit fontScale="90000"/>
          </a:bodyPr>
          <a:lstStyle/>
          <a:p>
            <a:r>
              <a:rPr lang="uk-UA" i="1" dirty="0" smtClean="0">
                <a:solidFill>
                  <a:srgbClr val="FFC000"/>
                </a:solidFill>
              </a:rPr>
              <a:t>Кременецький місцевий центр з надання безоплатної вторинної допомоги:</a:t>
            </a:r>
            <a:endParaRPr lang="ru-RU" dirty="0" smtClean="0">
              <a:solidFill>
                <a:srgbClr val="FFC000"/>
              </a:solidFill>
            </a:endParaRPr>
          </a:p>
        </p:txBody>
      </p:sp>
      <p:sp>
        <p:nvSpPr>
          <p:cNvPr id="3" name="Місце для вмісту 2"/>
          <p:cNvSpPr>
            <a:spLocks noGrp="1"/>
          </p:cNvSpPr>
          <p:nvPr>
            <p:ph idx="1"/>
          </p:nvPr>
        </p:nvSpPr>
        <p:spPr/>
        <p:txBody>
          <a:bodyPr/>
          <a:lstStyle/>
          <a:p>
            <a:pPr lvl="0"/>
            <a:endParaRPr lang="uk-UA" dirty="0" smtClean="0"/>
          </a:p>
          <a:p>
            <a:pPr lvl="0"/>
            <a:endParaRPr lang="uk-UA" dirty="0" smtClean="0"/>
          </a:p>
          <a:p>
            <a:pPr marL="137160" lvl="0" indent="0" algn="just">
              <a:buNone/>
            </a:pPr>
            <a:r>
              <a:rPr lang="uk-UA" dirty="0" smtClean="0"/>
              <a:t>Круглий стіл «Правові проблеми підлітків і їх вирішення»</a:t>
            </a:r>
            <a:endParaRPr lang="ru-RU" dirty="0"/>
          </a:p>
        </p:txBody>
      </p:sp>
      <p:pic>
        <p:nvPicPr>
          <p:cNvPr id="36866" name="Picture 2" descr="C:\Documents and Settings\Metod-2\Рабочий стол\НОВЕ на сайт ПСИХОЛОГ в ЗАХОДИ\№3\IMG_4593.jpg"/>
          <p:cNvPicPr>
            <a:picLocks noChangeAspect="1" noChangeArrowheads="1"/>
          </p:cNvPicPr>
          <p:nvPr/>
        </p:nvPicPr>
        <p:blipFill>
          <a:blip r:embed="rId2" cstate="print"/>
          <a:srcRect/>
          <a:stretch>
            <a:fillRect/>
          </a:stretch>
        </p:blipFill>
        <p:spPr bwMode="auto">
          <a:xfrm>
            <a:off x="6143636" y="4429132"/>
            <a:ext cx="2571885" cy="1928826"/>
          </a:xfrm>
          <a:prstGeom prst="rect">
            <a:avLst/>
          </a:prstGeom>
          <a:noFill/>
        </p:spPr>
      </p:pic>
      <p:pic>
        <p:nvPicPr>
          <p:cNvPr id="36867" name="Picture 3" descr="C:\Documents and Settings\Metod-2\Рабочий стол\НОВЕ на сайт ПСИХОЛОГ в ЗАХОДИ\№3\20180227_141522.jpg"/>
          <p:cNvPicPr>
            <a:picLocks noChangeAspect="1" noChangeArrowheads="1"/>
          </p:cNvPicPr>
          <p:nvPr/>
        </p:nvPicPr>
        <p:blipFill>
          <a:blip r:embed="rId3" cstate="print"/>
          <a:srcRect/>
          <a:stretch>
            <a:fillRect/>
          </a:stretch>
        </p:blipFill>
        <p:spPr bwMode="auto">
          <a:xfrm>
            <a:off x="3286116" y="4429132"/>
            <a:ext cx="2571768" cy="1928826"/>
          </a:xfrm>
          <a:prstGeom prst="rect">
            <a:avLst/>
          </a:prstGeom>
          <a:noFill/>
        </p:spPr>
      </p:pic>
      <p:pic>
        <p:nvPicPr>
          <p:cNvPr id="36868" name="Picture 4" descr="C:\Documents and Settings\Metod-2\Рабочий стол\НОВЕ на сайт ПСИХОЛОГ в ЗАХОДИ\№3\20180227_141244.jpg"/>
          <p:cNvPicPr>
            <a:picLocks noChangeAspect="1" noChangeArrowheads="1"/>
          </p:cNvPicPr>
          <p:nvPr/>
        </p:nvPicPr>
        <p:blipFill>
          <a:blip r:embed="rId4" cstate="print"/>
          <a:srcRect/>
          <a:stretch>
            <a:fillRect/>
          </a:stretch>
        </p:blipFill>
        <p:spPr bwMode="auto">
          <a:xfrm>
            <a:off x="428596" y="4429132"/>
            <a:ext cx="2571768" cy="192882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28604"/>
            <a:ext cx="8229600" cy="1357322"/>
          </a:xfrm>
        </p:spPr>
        <p:txBody>
          <a:bodyPr>
            <a:noAutofit/>
          </a:bodyPr>
          <a:lstStyle/>
          <a:p>
            <a:r>
              <a:rPr lang="uk-UA" sz="3200" i="1" dirty="0" smtClean="0">
                <a:solidFill>
                  <a:srgbClr val="FFC000"/>
                </a:solidFill>
              </a:rPr>
              <a:t>Кременецький районний центр соціальних служб для сім’ї, дітей та молоді:</a:t>
            </a:r>
            <a:endParaRPr lang="ru-RU" sz="3200" dirty="0" smtClean="0">
              <a:solidFill>
                <a:srgbClr val="FFC000"/>
              </a:solidFill>
            </a:endParaRPr>
          </a:p>
        </p:txBody>
      </p:sp>
      <p:sp>
        <p:nvSpPr>
          <p:cNvPr id="3" name="Місце для вмісту 2"/>
          <p:cNvSpPr>
            <a:spLocks noGrp="1"/>
          </p:cNvSpPr>
          <p:nvPr>
            <p:ph idx="1"/>
          </p:nvPr>
        </p:nvSpPr>
        <p:spPr>
          <a:xfrm>
            <a:off x="457200" y="2071678"/>
            <a:ext cx="8229600" cy="2428892"/>
          </a:xfrm>
        </p:spPr>
        <p:txBody>
          <a:bodyPr>
            <a:normAutofit fontScale="92500" lnSpcReduction="10000"/>
          </a:bodyPr>
          <a:lstStyle/>
          <a:p>
            <a:pPr marL="137160" lvl="0" indent="0" algn="just">
              <a:buNone/>
            </a:pPr>
            <a:r>
              <a:rPr lang="uk-UA" dirty="0" smtClean="0"/>
              <a:t>Семінар-лекція «Я і мої права»</a:t>
            </a:r>
            <a:endParaRPr lang="ru-RU" dirty="0" smtClean="0"/>
          </a:p>
          <a:p>
            <a:pPr marL="137160" lvl="0" indent="0" algn="just">
              <a:buNone/>
            </a:pPr>
            <a:r>
              <a:rPr lang="uk-UA" dirty="0" smtClean="0"/>
              <a:t>Заняття з елементами тренінгу «Моя самобутність», «Ми проти насильства»</a:t>
            </a:r>
            <a:endParaRPr lang="ru-RU" dirty="0" smtClean="0"/>
          </a:p>
          <a:p>
            <a:pPr marL="137160" lvl="0" indent="0" algn="just">
              <a:buNone/>
            </a:pPr>
            <a:r>
              <a:rPr lang="uk-UA" dirty="0" smtClean="0"/>
              <a:t>Заняття з елементами тренінгу «Підвищення самоусвідомлення особистості як превентивний елемент в системі протидії торгівлі людьми»</a:t>
            </a:r>
            <a:endParaRPr lang="ru-RU" dirty="0" smtClean="0"/>
          </a:p>
          <a:p>
            <a:pPr algn="just"/>
            <a:endParaRPr lang="ru-RU" dirty="0"/>
          </a:p>
        </p:txBody>
      </p:sp>
      <p:pic>
        <p:nvPicPr>
          <p:cNvPr id="37890" name="Picture 2"/>
          <p:cNvPicPr>
            <a:picLocks noChangeAspect="1" noChangeArrowheads="1"/>
          </p:cNvPicPr>
          <p:nvPr/>
        </p:nvPicPr>
        <p:blipFill>
          <a:blip r:embed="rId2" cstate="print"/>
          <a:srcRect/>
          <a:stretch>
            <a:fillRect/>
          </a:stretch>
        </p:blipFill>
        <p:spPr bwMode="auto">
          <a:xfrm>
            <a:off x="6715140" y="4714884"/>
            <a:ext cx="2214546" cy="1660910"/>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cstate="print"/>
          <a:srcRect/>
          <a:stretch>
            <a:fillRect/>
          </a:stretch>
        </p:blipFill>
        <p:spPr bwMode="auto">
          <a:xfrm>
            <a:off x="214282" y="4714884"/>
            <a:ext cx="2400000" cy="1800000"/>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cstate="print"/>
          <a:srcRect/>
          <a:stretch>
            <a:fillRect/>
          </a:stretch>
        </p:blipFill>
        <p:spPr bwMode="auto">
          <a:xfrm>
            <a:off x="4357686" y="4714884"/>
            <a:ext cx="2209499" cy="1657124"/>
          </a:xfrm>
          <a:prstGeom prst="rect">
            <a:avLst/>
          </a:prstGeom>
          <a:noFill/>
          <a:ln w="9525">
            <a:noFill/>
            <a:miter lim="800000"/>
            <a:headEnd/>
            <a:tailEnd/>
          </a:ln>
          <a:effectLst/>
        </p:spPr>
      </p:pic>
      <p:pic>
        <p:nvPicPr>
          <p:cNvPr id="37893" name="Picture 5"/>
          <p:cNvPicPr>
            <a:picLocks noChangeAspect="1" noChangeArrowheads="1"/>
          </p:cNvPicPr>
          <p:nvPr/>
        </p:nvPicPr>
        <p:blipFill>
          <a:blip r:embed="rId5" cstate="print"/>
          <a:srcRect/>
          <a:stretch>
            <a:fillRect/>
          </a:stretch>
        </p:blipFill>
        <p:spPr bwMode="auto">
          <a:xfrm rot="5400000">
            <a:off x="2468190" y="4818430"/>
            <a:ext cx="1971372" cy="147852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4117" y="274638"/>
            <a:ext cx="8688363" cy="1143000"/>
          </a:xfrm>
        </p:spPr>
        <p:txBody>
          <a:bodyPr>
            <a:noAutofit/>
          </a:bodyPr>
          <a:lstStyle/>
          <a:p>
            <a:r>
              <a:rPr lang="uk-UA" sz="3600" i="1" dirty="0" smtClean="0">
                <a:solidFill>
                  <a:srgbClr val="FFC000"/>
                </a:solidFill>
              </a:rPr>
              <a:t>Робота з педагогічним</a:t>
            </a:r>
            <a:r>
              <a:rPr lang="en-US" sz="3600" i="1" dirty="0" smtClean="0">
                <a:solidFill>
                  <a:srgbClr val="FFC000"/>
                </a:solidFill>
              </a:rPr>
              <a:t> </a:t>
            </a:r>
            <a:r>
              <a:rPr lang="uk-UA" sz="3600" i="1" dirty="0" smtClean="0">
                <a:solidFill>
                  <a:srgbClr val="FFC000"/>
                </a:solidFill>
              </a:rPr>
              <a:t>колективом</a:t>
            </a:r>
            <a:endParaRPr lang="ru-RU" sz="3600" dirty="0" smtClean="0">
              <a:solidFill>
                <a:srgbClr val="FFC000"/>
              </a:solidFill>
            </a:endParaRPr>
          </a:p>
        </p:txBody>
      </p:sp>
      <p:sp>
        <p:nvSpPr>
          <p:cNvPr id="3" name="Місце для вмісту 2"/>
          <p:cNvSpPr>
            <a:spLocks noGrp="1"/>
          </p:cNvSpPr>
          <p:nvPr>
            <p:ph idx="1"/>
          </p:nvPr>
        </p:nvSpPr>
        <p:spPr>
          <a:xfrm>
            <a:off x="467544" y="1772816"/>
            <a:ext cx="8229600" cy="4421128"/>
          </a:xfrm>
        </p:spPr>
        <p:txBody>
          <a:bodyPr>
            <a:normAutofit/>
          </a:bodyPr>
          <a:lstStyle/>
          <a:p>
            <a:pPr marL="137160" indent="0">
              <a:buNone/>
            </a:pPr>
            <a:r>
              <a:rPr lang="uk-UA" sz="2400" dirty="0" smtClean="0"/>
              <a:t>Психодіагностика. Консультування. Психологічна просвіта.</a:t>
            </a:r>
            <a:endParaRPr lang="ru-RU" sz="2400" dirty="0"/>
          </a:p>
        </p:txBody>
      </p:sp>
      <p:pic>
        <p:nvPicPr>
          <p:cNvPr id="1026" name="Picture 2" descr="C:\Users\Pupil\Desktop\досвід\фото\20221125_1401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408" y="2804271"/>
            <a:ext cx="2520280" cy="336023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upil\Desktop\досвід\фото\20221125_1402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826474"/>
            <a:ext cx="2520280" cy="33602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upil\Desktop\досвід\фото\20221125_1407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1987" y="2817945"/>
            <a:ext cx="2499768" cy="3332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rmAutofit/>
          </a:bodyPr>
          <a:lstStyle/>
          <a:p>
            <a:r>
              <a:rPr lang="uk-UA" dirty="0" smtClean="0">
                <a:solidFill>
                  <a:srgbClr val="FFC000"/>
                </a:solidFill>
              </a:rPr>
              <a:t>Допомога</a:t>
            </a:r>
            <a:endParaRPr lang="ru-RU" dirty="0">
              <a:solidFill>
                <a:srgbClr val="FFC000"/>
              </a:solidFill>
            </a:endParaRPr>
          </a:p>
        </p:txBody>
      </p:sp>
      <p:sp>
        <p:nvSpPr>
          <p:cNvPr id="3" name="Місце для вмісту 2"/>
          <p:cNvSpPr>
            <a:spLocks noGrp="1"/>
          </p:cNvSpPr>
          <p:nvPr>
            <p:ph idx="1"/>
          </p:nvPr>
        </p:nvSpPr>
        <p:spPr>
          <a:xfrm>
            <a:off x="457200" y="1428736"/>
            <a:ext cx="8229600" cy="2786082"/>
          </a:xfrm>
        </p:spPr>
        <p:txBody>
          <a:bodyPr>
            <a:normAutofit/>
          </a:bodyPr>
          <a:lstStyle/>
          <a:p>
            <a:pPr marL="137160" indent="0" algn="just">
              <a:buNone/>
            </a:pPr>
            <a:r>
              <a:rPr lang="uk-UA" dirty="0" smtClean="0"/>
              <a:t>Участь у засіданнях МК класних керівників: виступи, тренінгові вправи, аналіз проблемних ситуацій, консультування, психологічна просвіта. </a:t>
            </a:r>
            <a:endParaRPr lang="ru-RU" dirty="0"/>
          </a:p>
        </p:txBody>
      </p:sp>
      <p:pic>
        <p:nvPicPr>
          <p:cNvPr id="35842" name="Picture 2" descr="C:\Documents and Settings\Metod-2\Рабочий стол\презентація до атестації\100_4336.JPG"/>
          <p:cNvPicPr>
            <a:picLocks noChangeAspect="1" noChangeArrowheads="1"/>
          </p:cNvPicPr>
          <p:nvPr/>
        </p:nvPicPr>
        <p:blipFill>
          <a:blip r:embed="rId2" cstate="print"/>
          <a:srcRect/>
          <a:stretch>
            <a:fillRect/>
          </a:stretch>
        </p:blipFill>
        <p:spPr bwMode="auto">
          <a:xfrm>
            <a:off x="428596" y="4304093"/>
            <a:ext cx="2928958" cy="2196905"/>
          </a:xfrm>
          <a:prstGeom prst="rect">
            <a:avLst/>
          </a:prstGeom>
          <a:noFill/>
        </p:spPr>
      </p:pic>
      <p:pic>
        <p:nvPicPr>
          <p:cNvPr id="35843" name="Picture 3" descr="C:\Documents and Settings\Metod-2\Рабочий стол\презентація до атестації\20180118_115835.jpg"/>
          <p:cNvPicPr>
            <a:picLocks noChangeAspect="1" noChangeArrowheads="1"/>
          </p:cNvPicPr>
          <p:nvPr/>
        </p:nvPicPr>
        <p:blipFill>
          <a:blip r:embed="rId3" cstate="print"/>
          <a:srcRect/>
          <a:stretch>
            <a:fillRect/>
          </a:stretch>
        </p:blipFill>
        <p:spPr bwMode="auto">
          <a:xfrm>
            <a:off x="6572264" y="4429132"/>
            <a:ext cx="2286016" cy="1714512"/>
          </a:xfrm>
          <a:prstGeom prst="rect">
            <a:avLst/>
          </a:prstGeom>
          <a:noFill/>
        </p:spPr>
      </p:pic>
      <p:pic>
        <p:nvPicPr>
          <p:cNvPr id="35844" name="Picture 4" descr="C:\Documents and Settings\Metod-2\Рабочий стол\презентація до атестації\PB162338.JPG"/>
          <p:cNvPicPr>
            <a:picLocks noChangeAspect="1" noChangeArrowheads="1"/>
          </p:cNvPicPr>
          <p:nvPr/>
        </p:nvPicPr>
        <p:blipFill>
          <a:blip r:embed="rId4" cstate="print"/>
          <a:srcRect/>
          <a:stretch>
            <a:fillRect/>
          </a:stretch>
        </p:blipFill>
        <p:spPr bwMode="auto">
          <a:xfrm>
            <a:off x="3500430" y="4286256"/>
            <a:ext cx="2952738" cy="221455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229600" cy="1152128"/>
          </a:xfrm>
        </p:spPr>
        <p:txBody>
          <a:bodyPr>
            <a:normAutofit/>
          </a:bodyPr>
          <a:lstStyle/>
          <a:p>
            <a:pPr marL="137160" lvl="0">
              <a:spcBef>
                <a:spcPct val="20000"/>
              </a:spcBef>
            </a:pPr>
            <a:r>
              <a:rPr lang="uk-UA" sz="2200" dirty="0">
                <a:ln>
                  <a:noFill/>
                </a:ln>
                <a:solidFill>
                  <a:srgbClr val="FFC000"/>
                </a:solidFill>
                <a:effectLst/>
                <a:latin typeface="Times New Roman"/>
                <a:ea typeface="+mn-ea"/>
                <a:cs typeface="+mn-cs"/>
              </a:rPr>
              <a:t>Основні орієнтири у роботі:</a:t>
            </a:r>
            <a:br>
              <a:rPr lang="uk-UA" sz="2200" dirty="0">
                <a:ln>
                  <a:noFill/>
                </a:ln>
                <a:solidFill>
                  <a:srgbClr val="FFC000"/>
                </a:solidFill>
                <a:effectLst/>
                <a:latin typeface="Times New Roman"/>
                <a:ea typeface="+mn-ea"/>
                <a:cs typeface="+mn-cs"/>
              </a:rPr>
            </a:br>
            <a:endParaRPr lang="uk-UA" sz="2000" dirty="0">
              <a:solidFill>
                <a:schemeClr val="tx1"/>
              </a:solidFill>
            </a:endParaRPr>
          </a:p>
        </p:txBody>
      </p:sp>
      <p:sp>
        <p:nvSpPr>
          <p:cNvPr id="3" name="Місце для вмісту 2"/>
          <p:cNvSpPr>
            <a:spLocks noGrp="1"/>
          </p:cNvSpPr>
          <p:nvPr>
            <p:ph idx="1"/>
          </p:nvPr>
        </p:nvSpPr>
        <p:spPr>
          <a:xfrm>
            <a:off x="251520" y="1196752"/>
            <a:ext cx="8435280" cy="5256584"/>
          </a:xfrm>
        </p:spPr>
        <p:txBody>
          <a:bodyPr>
            <a:normAutofit/>
          </a:bodyPr>
          <a:lstStyle/>
          <a:p>
            <a:r>
              <a:rPr lang="uk-UA" sz="1800" dirty="0" smtClean="0"/>
              <a:t>гармонізація </a:t>
            </a:r>
            <a:r>
              <a:rPr lang="uk-UA" sz="1800" dirty="0"/>
              <a:t>спілкування в середовищі учнівського і вчительського колективів;</a:t>
            </a:r>
          </a:p>
          <a:p>
            <a:r>
              <a:rPr lang="uk-UA" sz="1800" dirty="0" smtClean="0"/>
              <a:t>профілактика </a:t>
            </a:r>
            <a:r>
              <a:rPr lang="uk-UA" sz="1800" dirty="0"/>
              <a:t>виникнення та врегулювання конфліктів;</a:t>
            </a:r>
          </a:p>
          <a:p>
            <a:r>
              <a:rPr lang="uk-UA" sz="1800" dirty="0" smtClean="0"/>
              <a:t>виявлення </a:t>
            </a:r>
            <a:r>
              <a:rPr lang="uk-UA" sz="1800" dirty="0"/>
              <a:t>та психологічний супровід обдарованих дітей;</a:t>
            </a:r>
          </a:p>
          <a:p>
            <a:r>
              <a:rPr lang="uk-UA" sz="1800" dirty="0" smtClean="0"/>
              <a:t>популяризація </a:t>
            </a:r>
            <a:r>
              <a:rPr lang="uk-UA" sz="1800" dirty="0"/>
              <a:t>здорового способу життя;</a:t>
            </a:r>
          </a:p>
          <a:p>
            <a:r>
              <a:rPr lang="uk-UA" sz="1800" dirty="0" smtClean="0"/>
              <a:t>профілактика </a:t>
            </a:r>
            <a:r>
              <a:rPr lang="uk-UA" sz="1800" dirty="0"/>
              <a:t>насильства в освітньому середовищі, </a:t>
            </a:r>
            <a:r>
              <a:rPr lang="uk-UA" sz="1800" dirty="0" smtClean="0"/>
              <a:t>захист </a:t>
            </a:r>
            <a:r>
              <a:rPr lang="uk-UA" sz="1800" dirty="0"/>
              <a:t>гідності </a:t>
            </a:r>
            <a:r>
              <a:rPr lang="uk-UA" sz="1800" dirty="0" smtClean="0"/>
              <a:t>дитини;</a:t>
            </a:r>
            <a:endParaRPr lang="uk-UA" sz="1800" dirty="0"/>
          </a:p>
          <a:p>
            <a:r>
              <a:rPr lang="uk-UA" sz="1800" dirty="0" smtClean="0"/>
              <a:t>профілактика </a:t>
            </a:r>
            <a:r>
              <a:rPr lang="uk-UA" sz="1800" dirty="0"/>
              <a:t>торгівлі дітьми</a:t>
            </a:r>
            <a:r>
              <a:rPr lang="uk-UA" sz="1800" dirty="0" smtClean="0"/>
              <a:t>.</a:t>
            </a:r>
            <a:r>
              <a:rPr lang="uk-UA" sz="1800" dirty="0"/>
              <a:t> підвищення рівня обізнаності про причини та наслідки цієї </a:t>
            </a:r>
            <a:r>
              <a:rPr lang="uk-UA" sz="1800" dirty="0" smtClean="0"/>
              <a:t>проблеми;</a:t>
            </a:r>
            <a:endParaRPr lang="uk-UA" sz="1800" dirty="0"/>
          </a:p>
          <a:p>
            <a:r>
              <a:rPr lang="en-US" sz="1800" dirty="0" err="1" smtClean="0"/>
              <a:t>психологічн</a:t>
            </a:r>
            <a:r>
              <a:rPr lang="uk-UA" sz="1800" dirty="0" err="1"/>
              <a:t>ий</a:t>
            </a:r>
            <a:r>
              <a:rPr lang="uk-UA" sz="1800" dirty="0"/>
              <a:t> супровід дітей ВПО, дітей учасників бойових дій щодо відсічі та стримування збройної агресії російської федерації проти України, допомога у розкритті їхніх потенційних </a:t>
            </a:r>
            <a:r>
              <a:rPr lang="uk-UA" sz="1800" dirty="0" smtClean="0"/>
              <a:t>можливостей;</a:t>
            </a:r>
            <a:endParaRPr lang="uk-UA" sz="1800" dirty="0"/>
          </a:p>
          <a:p>
            <a:r>
              <a:rPr lang="uk-UA" sz="1800" dirty="0" smtClean="0"/>
              <a:t>психологічний </a:t>
            </a:r>
            <a:r>
              <a:rPr lang="uk-UA" sz="1800" dirty="0"/>
              <a:t>супровід учасників закладу освіти у період військового стану у зв’язку зі збройною агресією російської федерації проти України, вивчення впливу війни на їх психічне здоров’я, відстеження і діагностика наслідкового впливу, допомога у зменшенні симптомів тривоги, стресу, фобій.</a:t>
            </a:r>
          </a:p>
          <a:p>
            <a:endParaRPr lang="uk-UA" sz="1800" dirty="0"/>
          </a:p>
          <a:p>
            <a:endParaRPr lang="uk-UA" sz="1800" dirty="0"/>
          </a:p>
        </p:txBody>
      </p:sp>
    </p:spTree>
    <p:extLst>
      <p:ext uri="{BB962C8B-B14F-4D97-AF65-F5344CB8AC3E}">
        <p14:creationId xmlns:p14="http://schemas.microsoft.com/office/powerpoint/2010/main" val="157978143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solidFill>
                  <a:srgbClr val="FFC000"/>
                </a:solidFill>
              </a:rPr>
              <a:t>УЧАСТЬ У МЕТОДИЧНИХ ЗАХОДАХ</a:t>
            </a:r>
            <a:endParaRPr lang="ru-RU" dirty="0">
              <a:solidFill>
                <a:srgbClr val="FFC000"/>
              </a:solidFill>
            </a:endParaRPr>
          </a:p>
        </p:txBody>
      </p:sp>
      <p:sp>
        <p:nvSpPr>
          <p:cNvPr id="3" name="Місце для вмісту 2"/>
          <p:cNvSpPr>
            <a:spLocks noGrp="1"/>
          </p:cNvSpPr>
          <p:nvPr>
            <p:ph idx="1"/>
          </p:nvPr>
        </p:nvSpPr>
        <p:spPr/>
        <p:txBody>
          <a:bodyPr>
            <a:normAutofit fontScale="92500" lnSpcReduction="10000"/>
          </a:bodyPr>
          <a:lstStyle/>
          <a:p>
            <a:pPr lvl="0"/>
            <a:r>
              <a:rPr lang="uk-UA" dirty="0" smtClean="0"/>
              <a:t>Участь у  роботі науково практичній конференції «Освітній простір ХХІ століття: реалії, новації, перспективи», організованій Тернопільським національним економічним університетом, у секції «Соціально-психологічна робота: від особистості до інновацій» (23.02.2017р.)</a:t>
            </a:r>
            <a:endParaRPr lang="ru-RU" dirty="0" smtClean="0"/>
          </a:p>
          <a:p>
            <a:pPr lvl="0"/>
            <a:r>
              <a:rPr lang="uk-UA" dirty="0" smtClean="0"/>
              <a:t>Фестиваль психологічної майстерності, присвячений Всеукраїнському дню психолога «У пошуках істини ми знаходимо себе» за участю психологів РМК області (26.04.2017р.). Проведення дискусії «У гармонії із собою та світом» за технікою «світове кафе»</a:t>
            </a:r>
            <a:endParaRPr lang="ru-RU" dirty="0" smtClean="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966"/>
          </a:xfrm>
        </p:spPr>
        <p:txBody>
          <a:bodyPr>
            <a:normAutofit fontScale="90000"/>
          </a:bodyPr>
          <a:lstStyle/>
          <a:p>
            <a:endParaRPr lang="ru-RU" dirty="0"/>
          </a:p>
        </p:txBody>
      </p:sp>
      <p:sp>
        <p:nvSpPr>
          <p:cNvPr id="3" name="Місце для вмісту 2"/>
          <p:cNvSpPr>
            <a:spLocks noGrp="1"/>
          </p:cNvSpPr>
          <p:nvPr>
            <p:ph idx="1"/>
          </p:nvPr>
        </p:nvSpPr>
        <p:spPr>
          <a:xfrm>
            <a:off x="457200" y="714356"/>
            <a:ext cx="8229600" cy="5595004"/>
          </a:xfrm>
        </p:spPr>
        <p:txBody>
          <a:bodyPr/>
          <a:lstStyle/>
          <a:p>
            <a:pPr lvl="0" algn="ctr">
              <a:buNone/>
            </a:pPr>
            <a:r>
              <a:rPr lang="uk-UA" sz="3600" dirty="0" smtClean="0">
                <a:solidFill>
                  <a:srgbClr val="FFC000"/>
                </a:solidFill>
              </a:rPr>
              <a:t>«</a:t>
            </a:r>
            <a:r>
              <a:rPr lang="uk-UA" sz="3600" dirty="0" err="1" smtClean="0">
                <a:solidFill>
                  <a:srgbClr val="FFC000"/>
                </a:solidFill>
              </a:rPr>
              <a:t>Лялькотерапія</a:t>
            </a:r>
            <a:r>
              <a:rPr lang="uk-UA" sz="3600" dirty="0" smtClean="0">
                <a:solidFill>
                  <a:srgbClr val="FFC000"/>
                </a:solidFill>
              </a:rPr>
              <a:t> як метод розв’язання психологічних проблем особистості» </a:t>
            </a:r>
          </a:p>
          <a:p>
            <a:pPr lvl="0" algn="just">
              <a:buNone/>
            </a:pPr>
            <a:endParaRPr lang="en-US" dirty="0" smtClean="0"/>
          </a:p>
          <a:p>
            <a:pPr lvl="0" algn="just">
              <a:buNone/>
            </a:pPr>
            <a:r>
              <a:rPr lang="uk-UA" dirty="0" smtClean="0"/>
              <a:t>Засідання творчої групи практичних психологів і соціальних педагогів на базі ліцею</a:t>
            </a:r>
            <a:endParaRPr lang="ru-RU" dirty="0" smtClean="0"/>
          </a:p>
          <a:p>
            <a:endParaRPr lang="ru-RU" dirty="0"/>
          </a:p>
        </p:txBody>
      </p:sp>
      <p:pic>
        <p:nvPicPr>
          <p:cNvPr id="34818" name="Picture 2" descr="C:\Documents and Settings\Metod-2\Рабочий стол\презентація до атестації\Тв гр психологів 01.11.17 СвідинськаЛ\DSCN9851.JPG"/>
          <p:cNvPicPr>
            <a:picLocks noChangeAspect="1" noChangeArrowheads="1"/>
          </p:cNvPicPr>
          <p:nvPr/>
        </p:nvPicPr>
        <p:blipFill>
          <a:blip r:embed="rId2" cstate="print"/>
          <a:srcRect/>
          <a:stretch>
            <a:fillRect/>
          </a:stretch>
        </p:blipFill>
        <p:spPr bwMode="auto">
          <a:xfrm>
            <a:off x="6072198" y="3429000"/>
            <a:ext cx="2685449" cy="2014314"/>
          </a:xfrm>
          <a:prstGeom prst="rect">
            <a:avLst/>
          </a:prstGeom>
          <a:noFill/>
        </p:spPr>
      </p:pic>
      <p:pic>
        <p:nvPicPr>
          <p:cNvPr id="34819" name="Picture 3" descr="C:\Documents and Settings\Metod-2\Рабочий стол\презентація до атестації\Тв гр психологів 01.11.17 СвідинськаЛ\DSCN9865.JPG"/>
          <p:cNvPicPr>
            <a:picLocks noChangeAspect="1" noChangeArrowheads="1"/>
          </p:cNvPicPr>
          <p:nvPr/>
        </p:nvPicPr>
        <p:blipFill>
          <a:blip r:embed="rId3" cstate="print"/>
          <a:srcRect/>
          <a:stretch>
            <a:fillRect/>
          </a:stretch>
        </p:blipFill>
        <p:spPr bwMode="auto">
          <a:xfrm>
            <a:off x="3286116" y="3429000"/>
            <a:ext cx="2685449" cy="2014314"/>
          </a:xfrm>
          <a:prstGeom prst="rect">
            <a:avLst/>
          </a:prstGeom>
          <a:noFill/>
        </p:spPr>
      </p:pic>
      <p:pic>
        <p:nvPicPr>
          <p:cNvPr id="34820" name="Picture 4" descr="C:\Documents and Settings\Metod-2\Рабочий стол\презентація до атестації\Тв гр психологів 01.11.17 СвідинськаЛ\20171101_111058.jpg"/>
          <p:cNvPicPr>
            <a:picLocks noChangeAspect="1" noChangeArrowheads="1"/>
          </p:cNvPicPr>
          <p:nvPr/>
        </p:nvPicPr>
        <p:blipFill>
          <a:blip r:embed="rId4" cstate="print"/>
          <a:srcRect/>
          <a:stretch>
            <a:fillRect/>
          </a:stretch>
        </p:blipFill>
        <p:spPr bwMode="auto">
          <a:xfrm>
            <a:off x="357158" y="3425190"/>
            <a:ext cx="2786082" cy="208956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a:effectLst/>
              </a:rPr>
              <a:t> </a:t>
            </a:r>
            <a:r>
              <a:rPr lang="uk-UA" dirty="0">
                <a:effectLst/>
              </a:rPr>
              <a:t/>
            </a:r>
            <a:br>
              <a:rPr lang="uk-UA" dirty="0">
                <a:effectLst/>
              </a:rPr>
            </a:br>
            <a:r>
              <a:rPr lang="uk-UA" sz="3600" i="1" dirty="0">
                <a:solidFill>
                  <a:srgbClr val="FFC000"/>
                </a:solidFill>
                <a:effectLst/>
              </a:rPr>
              <a:t>УЧАСТЬ У КОНКУРСАХ, ПРОЄКТАХ </a:t>
            </a:r>
            <a:r>
              <a:rPr lang="uk-UA" dirty="0">
                <a:effectLst/>
              </a:rPr>
              <a:t/>
            </a:r>
            <a:br>
              <a:rPr lang="uk-UA" dirty="0">
                <a:effectLst/>
              </a:rPr>
            </a:br>
            <a:endParaRPr lang="uk-UA" dirty="0"/>
          </a:p>
        </p:txBody>
      </p:sp>
      <p:sp>
        <p:nvSpPr>
          <p:cNvPr id="3" name="Місце для вмісту 2"/>
          <p:cNvSpPr>
            <a:spLocks noGrp="1"/>
          </p:cNvSpPr>
          <p:nvPr>
            <p:ph idx="1"/>
          </p:nvPr>
        </p:nvSpPr>
        <p:spPr>
          <a:xfrm>
            <a:off x="457200" y="1600200"/>
            <a:ext cx="8229600" cy="5257800"/>
          </a:xfrm>
        </p:spPr>
        <p:txBody>
          <a:bodyPr>
            <a:normAutofit fontScale="62500" lnSpcReduction="20000"/>
          </a:bodyPr>
          <a:lstStyle/>
          <a:p>
            <a:pPr marL="137160" indent="0">
              <a:buNone/>
            </a:pPr>
            <a:r>
              <a:rPr lang="uk-UA" b="1" i="1" dirty="0">
                <a:solidFill>
                  <a:srgbClr val="FFC000"/>
                </a:solidFill>
              </a:rPr>
              <a:t>2018 / 2019 </a:t>
            </a:r>
            <a:r>
              <a:rPr lang="uk-UA" b="1" i="1" dirty="0" err="1">
                <a:solidFill>
                  <a:srgbClr val="FFC000"/>
                </a:solidFill>
              </a:rPr>
              <a:t>н.р</a:t>
            </a:r>
            <a:r>
              <a:rPr lang="uk-UA" b="1" i="1" dirty="0">
                <a:solidFill>
                  <a:srgbClr val="FFC000"/>
                </a:solidFill>
              </a:rPr>
              <a:t>.</a:t>
            </a:r>
            <a:endParaRPr lang="uk-UA" dirty="0">
              <a:solidFill>
                <a:srgbClr val="FFC000"/>
              </a:solidFill>
            </a:endParaRPr>
          </a:p>
          <a:p>
            <a:pPr lvl="0"/>
            <a:r>
              <a:rPr lang="uk-UA" dirty="0"/>
              <a:t>Сертифікат № 90/2019 за участь у </a:t>
            </a:r>
            <a:r>
              <a:rPr lang="en-US" dirty="0">
                <a:solidFill>
                  <a:srgbClr val="FFC000"/>
                </a:solidFill>
              </a:rPr>
              <a:t>V</a:t>
            </a:r>
            <a:r>
              <a:rPr lang="uk-UA" dirty="0">
                <a:solidFill>
                  <a:srgbClr val="FFC000"/>
                </a:solidFill>
              </a:rPr>
              <a:t>ІІ Всеукраїнському конкурсі «Творчий учитель – обдарований учень»</a:t>
            </a:r>
            <a:r>
              <a:rPr lang="uk-UA" dirty="0"/>
              <a:t>. Робота «</a:t>
            </a:r>
            <a:r>
              <a:rPr lang="uk-UA" dirty="0" err="1"/>
              <a:t>Лялькотерапія</a:t>
            </a:r>
            <a:r>
              <a:rPr lang="uk-UA" dirty="0"/>
              <a:t> як метод розв’язання психологічних проблем особистості» у номінації «Матеріали роботи психологічної служби (</a:t>
            </a:r>
            <a:r>
              <a:rPr lang="uk-UA" dirty="0" err="1"/>
              <a:t>корекційно-розвивальні</a:t>
            </a:r>
            <a:r>
              <a:rPr lang="uk-UA" dirty="0"/>
              <a:t> програми, проекти, тренінги)». - 5-6-й рейтинг (23 бали з 30).</a:t>
            </a:r>
          </a:p>
          <a:p>
            <a:pPr marL="137160" indent="0">
              <a:buNone/>
            </a:pPr>
            <a:r>
              <a:rPr lang="uk-UA" dirty="0"/>
              <a:t> </a:t>
            </a:r>
          </a:p>
          <a:p>
            <a:pPr marL="137160" indent="0">
              <a:buNone/>
            </a:pPr>
            <a:r>
              <a:rPr lang="uk-UA" b="1" i="1" dirty="0">
                <a:solidFill>
                  <a:srgbClr val="FFC000"/>
                </a:solidFill>
              </a:rPr>
              <a:t>2019 / 2020 </a:t>
            </a:r>
            <a:r>
              <a:rPr lang="uk-UA" b="1" i="1" dirty="0" err="1">
                <a:solidFill>
                  <a:srgbClr val="FFC000"/>
                </a:solidFill>
              </a:rPr>
              <a:t>н.р</a:t>
            </a:r>
            <a:r>
              <a:rPr lang="uk-UA" b="1" i="1" dirty="0">
                <a:solidFill>
                  <a:srgbClr val="FFC000"/>
                </a:solidFill>
              </a:rPr>
              <a:t>.</a:t>
            </a:r>
            <a:endParaRPr lang="uk-UA" dirty="0">
              <a:solidFill>
                <a:srgbClr val="FFC000"/>
              </a:solidFill>
            </a:endParaRPr>
          </a:p>
          <a:p>
            <a:pPr lvl="0"/>
            <a:r>
              <a:rPr lang="uk-UA" dirty="0"/>
              <a:t>Відділ освіти Кременецької РДА. Грамота переможця І етапу </a:t>
            </a:r>
            <a:r>
              <a:rPr lang="uk-UA" dirty="0">
                <a:solidFill>
                  <a:srgbClr val="FFC000"/>
                </a:solidFill>
              </a:rPr>
              <a:t>Всеукраїнського конкурсу авторських програм практичних психологів і соціальних педагогів «Нові технології у новій школі» </a:t>
            </a:r>
            <a:r>
              <a:rPr lang="uk-UA" dirty="0"/>
              <a:t>у номінації «</a:t>
            </a:r>
            <a:r>
              <a:rPr lang="uk-UA" dirty="0" err="1"/>
              <a:t>Корекційні</a:t>
            </a:r>
            <a:r>
              <a:rPr lang="uk-UA" dirty="0"/>
              <a:t> програми», за створення та впровадження </a:t>
            </a:r>
            <a:r>
              <a:rPr lang="uk-UA" dirty="0" err="1"/>
              <a:t>корекційної</a:t>
            </a:r>
            <a:r>
              <a:rPr lang="uk-UA" dirty="0"/>
              <a:t> програми в освітньому закладі «Таємниці успіху». – Наказ № 318-од. – 02.12.2019.</a:t>
            </a:r>
          </a:p>
          <a:p>
            <a:pPr lvl="0"/>
            <a:r>
              <a:rPr lang="uk-UA" dirty="0"/>
              <a:t>Подяка управління освіти і науки Тернопільської ОДА за активну участь у створенні та впровадженні </a:t>
            </a:r>
            <a:r>
              <a:rPr lang="uk-UA" dirty="0" err="1"/>
              <a:t>корекційної-розвивальних</a:t>
            </a:r>
            <a:r>
              <a:rPr lang="uk-UA" dirty="0"/>
              <a:t> програм в освітніх закладах учасника обласного конкурсу авторських програм практичних психологів і соціальних педагогів «Нові технології у новій школі» у номінації «Креативно-розвивальні програми» (програма «Мандрівка до успіху». 6-а у рейтингу з 17 відзначених</a:t>
            </a:r>
            <a:r>
              <a:rPr lang="uk-UA" dirty="0" smtClean="0"/>
              <a:t>).</a:t>
            </a:r>
            <a:endParaRPr lang="uk-UA" dirty="0"/>
          </a:p>
        </p:txBody>
      </p:sp>
    </p:spTree>
    <p:extLst>
      <p:ext uri="{BB962C8B-B14F-4D97-AF65-F5344CB8AC3E}">
        <p14:creationId xmlns:p14="http://schemas.microsoft.com/office/powerpoint/2010/main" val="114434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6146" name="Picture 2" descr="G:\АТЕСТАЦІЯ 2022-2023 н.р\АТЕСТАЦІЯ 2023 фото\20230320_090635.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054710"/>
            <a:ext cx="4104456" cy="307834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АТЕСТАЦІЯ 2022-2023 н.р\АТЕСТАЦІЯ 2023 фото\20230320_0907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331" y="2060848"/>
            <a:ext cx="4192559" cy="3144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81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solidFill>
                  <a:srgbClr val="FFC000"/>
                </a:solidFill>
              </a:rPr>
              <a:t>ДРУКОВАНІ МАТЕРІАЛИ</a:t>
            </a:r>
            <a:endParaRPr lang="ru-RU" dirty="0">
              <a:solidFill>
                <a:srgbClr val="FFC000"/>
              </a:solidFill>
            </a:endParaRPr>
          </a:p>
        </p:txBody>
      </p:sp>
      <p:sp>
        <p:nvSpPr>
          <p:cNvPr id="3" name="Місце для вмісту 2"/>
          <p:cNvSpPr>
            <a:spLocks noGrp="1"/>
          </p:cNvSpPr>
          <p:nvPr>
            <p:ph idx="1"/>
          </p:nvPr>
        </p:nvSpPr>
        <p:spPr/>
        <p:txBody>
          <a:bodyPr/>
          <a:lstStyle/>
          <a:p>
            <a:pPr marL="137160" lvl="0" indent="0">
              <a:buNone/>
            </a:pPr>
            <a:r>
              <a:rPr lang="uk-UA" dirty="0" err="1" smtClean="0"/>
              <a:t>Свідинська</a:t>
            </a:r>
            <a:r>
              <a:rPr lang="uk-UA" dirty="0" smtClean="0"/>
              <a:t> Л.М. Ділова гра</a:t>
            </a:r>
            <a:r>
              <a:rPr lang="uk-UA" i="1" dirty="0" smtClean="0"/>
              <a:t> «</a:t>
            </a:r>
            <a:r>
              <a:rPr lang="uk-UA" dirty="0" smtClean="0"/>
              <a:t>Кременецький ліцей майбутнього» (робота над створенням проекту змін) // Робота з обдарованими дітьми. З досвіду роботи методичної комісії суспільно-природничих дисциплін. Інформаційно-методичний вісник. № 39. / Упорядник: Семенюк Л.І., завідувач методичної комісії суспільно-природничих дисциплін. – Кременецький ліцей імені У.</a:t>
            </a:r>
            <a:r>
              <a:rPr lang="uk-UA" dirty="0" err="1" smtClean="0"/>
              <a:t>Самчука</a:t>
            </a:r>
            <a:r>
              <a:rPr lang="uk-UA" dirty="0" smtClean="0"/>
              <a:t>. – 2014. – С. 90 – 93.</a:t>
            </a:r>
            <a:endParaRPr lang="ru-RU"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i="1" dirty="0">
                <a:solidFill>
                  <a:srgbClr val="FFC000"/>
                </a:solidFill>
                <a:effectLst/>
              </a:rPr>
              <a:t>ПУБЛІКАЦІЇ, ПОШИРЕННЯ ДОСВІДУ </a:t>
            </a:r>
            <a:br>
              <a:rPr lang="uk-UA" sz="3200" i="1" dirty="0">
                <a:solidFill>
                  <a:srgbClr val="FFC000"/>
                </a:solidFill>
                <a:effectLst/>
              </a:rPr>
            </a:br>
            <a:endParaRPr lang="uk-UA" sz="3200" i="1" dirty="0">
              <a:solidFill>
                <a:srgbClr val="FFC000"/>
              </a:solidFill>
              <a:effectLst/>
            </a:endParaRPr>
          </a:p>
        </p:txBody>
      </p:sp>
      <p:sp>
        <p:nvSpPr>
          <p:cNvPr id="3" name="Місце для вмісту 2"/>
          <p:cNvSpPr>
            <a:spLocks noGrp="1"/>
          </p:cNvSpPr>
          <p:nvPr>
            <p:ph idx="1"/>
          </p:nvPr>
        </p:nvSpPr>
        <p:spPr>
          <a:xfrm>
            <a:off x="179512" y="1196752"/>
            <a:ext cx="8856984" cy="5832648"/>
          </a:xfrm>
        </p:spPr>
        <p:txBody>
          <a:bodyPr>
            <a:normAutofit fontScale="47500" lnSpcReduction="20000"/>
          </a:bodyPr>
          <a:lstStyle/>
          <a:p>
            <a:pPr marL="137160" indent="0">
              <a:buNone/>
            </a:pPr>
            <a:r>
              <a:rPr lang="uk-UA" sz="3800" b="1" i="1" dirty="0">
                <a:solidFill>
                  <a:srgbClr val="FFC000"/>
                </a:solidFill>
              </a:rPr>
              <a:t>2018 / 2019 </a:t>
            </a:r>
            <a:r>
              <a:rPr lang="uk-UA" sz="3800" b="1" i="1" dirty="0" err="1">
                <a:solidFill>
                  <a:srgbClr val="FFC000"/>
                </a:solidFill>
              </a:rPr>
              <a:t>н.р</a:t>
            </a:r>
            <a:r>
              <a:rPr lang="uk-UA" sz="3800" b="1" i="1" dirty="0">
                <a:solidFill>
                  <a:srgbClr val="FFC000"/>
                </a:solidFill>
              </a:rPr>
              <a:t>.</a:t>
            </a:r>
            <a:endParaRPr lang="uk-UA" sz="3800" dirty="0">
              <a:solidFill>
                <a:srgbClr val="FFC000"/>
              </a:solidFill>
            </a:endParaRPr>
          </a:p>
          <a:p>
            <a:pPr lvl="0"/>
            <a:r>
              <a:rPr lang="uk-UA" dirty="0"/>
              <a:t>подача конспекту уроку з християнської етики на тему «Не свідчи неправдиво на свого ближнього» (8 клас) в обласний збірник конспектів уроку щодо розкриття духовних і моральних цінностей Української Хартії вільної людини в процесі викладання навчальних предметів. – листопад 2018.</a:t>
            </a:r>
          </a:p>
          <a:p>
            <a:pPr lvl="0"/>
            <a:r>
              <a:rPr lang="uk-UA" dirty="0"/>
              <a:t>Розвивальний тренінг для учнів на тему «На шляху до творчості»/ Робота педагогів Кременецького ліцею імені У.</a:t>
            </a:r>
            <a:r>
              <a:rPr lang="uk-UA" dirty="0" err="1"/>
              <a:t>Самчука</a:t>
            </a:r>
            <a:r>
              <a:rPr lang="uk-UA" dirty="0"/>
              <a:t> щодо розвитку </a:t>
            </a:r>
            <a:r>
              <a:rPr lang="uk-UA" dirty="0" err="1"/>
              <a:t>обдарованостей</a:t>
            </a:r>
            <a:r>
              <a:rPr lang="uk-UA" dirty="0"/>
              <a:t> у вихованців шляхом залучення їх до різних видів позакласної діяльності». // Інформаційно-методичний вісник. Випуск 49/Упорядник: </a:t>
            </a:r>
            <a:r>
              <a:rPr lang="uk-UA" dirty="0" err="1"/>
              <a:t>Савіцька</a:t>
            </a:r>
            <a:r>
              <a:rPr lang="uk-UA" dirty="0"/>
              <a:t> Л.В., заступник директора з виховної роботи Кременецького ліцею ім</a:t>
            </a:r>
            <a:r>
              <a:rPr lang="uk-UA" dirty="0" err="1"/>
              <a:t>ені У.С</a:t>
            </a:r>
            <a:r>
              <a:rPr lang="uk-UA" dirty="0"/>
              <a:t>амчука. – Кременецький ліцей імені У.</a:t>
            </a:r>
            <a:r>
              <a:rPr lang="uk-UA" dirty="0" err="1"/>
              <a:t>Самчука</a:t>
            </a:r>
            <a:r>
              <a:rPr lang="uk-UA" dirty="0"/>
              <a:t>. – 2019. – С.94.</a:t>
            </a:r>
          </a:p>
          <a:p>
            <a:pPr lvl="0"/>
            <a:r>
              <a:rPr lang="uk-UA" dirty="0"/>
              <a:t>Індивідуальний проект на тему «Створення ситуації успіху на уроці» за науково-методичною проблемою «Формування активної життєвої позиції підлітків » у Тернопільський обласний комунальний інститут післядипломної педагогічної освіти</a:t>
            </a:r>
            <a:r>
              <a:rPr lang="uk-UA" dirty="0" smtClean="0"/>
              <a:t>.</a:t>
            </a:r>
          </a:p>
          <a:p>
            <a:pPr marL="137160" indent="0">
              <a:buNone/>
            </a:pPr>
            <a:endParaRPr lang="uk-UA" dirty="0"/>
          </a:p>
          <a:p>
            <a:pPr marL="137160" indent="0">
              <a:buNone/>
            </a:pPr>
            <a:r>
              <a:rPr lang="uk-UA" sz="3800" b="1" i="1" dirty="0">
                <a:solidFill>
                  <a:srgbClr val="FFC000"/>
                </a:solidFill>
              </a:rPr>
              <a:t>2019 / 2020 </a:t>
            </a:r>
            <a:r>
              <a:rPr lang="uk-UA" sz="3800" b="1" i="1" dirty="0" err="1" smtClean="0">
                <a:solidFill>
                  <a:srgbClr val="FFC000"/>
                </a:solidFill>
              </a:rPr>
              <a:t>н.р</a:t>
            </a:r>
            <a:r>
              <a:rPr lang="uk-UA" b="1" i="1" dirty="0" smtClean="0">
                <a:solidFill>
                  <a:srgbClr val="FFC000"/>
                </a:solidFill>
              </a:rPr>
              <a:t>.</a:t>
            </a:r>
          </a:p>
          <a:p>
            <a:pPr lvl="0">
              <a:buClr>
                <a:prstClr val="white">
                  <a:shade val="95000"/>
                </a:prstClr>
              </a:buClr>
            </a:pPr>
            <a:r>
              <a:rPr lang="ru-RU" sz="2700" dirty="0">
                <a:solidFill>
                  <a:prstClr val="white"/>
                </a:solidFill>
              </a:rPr>
              <a:t> </a:t>
            </a:r>
            <a:r>
              <a:rPr lang="ru-RU" sz="2700" dirty="0" err="1" smtClean="0">
                <a:solidFill>
                  <a:prstClr val="white"/>
                </a:solidFill>
              </a:rPr>
              <a:t>Всеукраїнський</a:t>
            </a:r>
            <a:r>
              <a:rPr lang="ru-RU" sz="2700" dirty="0" smtClean="0">
                <a:solidFill>
                  <a:prstClr val="white"/>
                </a:solidFill>
              </a:rPr>
              <a:t> </a:t>
            </a:r>
            <a:r>
              <a:rPr lang="ru-RU" sz="2700" dirty="0" err="1" smtClean="0">
                <a:solidFill>
                  <a:prstClr val="white"/>
                </a:solidFill>
              </a:rPr>
              <a:t>освітній</a:t>
            </a:r>
            <a:r>
              <a:rPr lang="ru-RU" sz="2700" dirty="0" smtClean="0">
                <a:solidFill>
                  <a:prstClr val="white"/>
                </a:solidFill>
              </a:rPr>
              <a:t> портал «</a:t>
            </a:r>
            <a:r>
              <a:rPr lang="ru-RU" sz="2700" dirty="0" err="1" smtClean="0">
                <a:solidFill>
                  <a:prstClr val="white"/>
                </a:solidFill>
              </a:rPr>
              <a:t>Острів</a:t>
            </a:r>
            <a:r>
              <a:rPr lang="ru-RU" sz="2700" dirty="0" smtClean="0">
                <a:solidFill>
                  <a:prstClr val="white"/>
                </a:solidFill>
              </a:rPr>
              <a:t> </a:t>
            </a:r>
            <a:r>
              <a:rPr lang="ru-RU" sz="2700" dirty="0" err="1" smtClean="0">
                <a:solidFill>
                  <a:prstClr val="white"/>
                </a:solidFill>
              </a:rPr>
              <a:t>знань</a:t>
            </a:r>
            <a:r>
              <a:rPr lang="ru-RU" sz="2700" dirty="0" smtClean="0">
                <a:solidFill>
                  <a:prstClr val="white"/>
                </a:solidFill>
              </a:rPr>
              <a:t>»  (</a:t>
            </a:r>
            <a:r>
              <a:rPr lang="ru-RU" sz="2700" dirty="0" err="1" smtClean="0">
                <a:solidFill>
                  <a:prstClr val="white"/>
                </a:solidFill>
              </a:rPr>
              <a:t>розміщено</a:t>
            </a:r>
            <a:r>
              <a:rPr lang="ru-RU" sz="2700" dirty="0" smtClean="0">
                <a:solidFill>
                  <a:prstClr val="white"/>
                </a:solidFill>
              </a:rPr>
              <a:t> </a:t>
            </a:r>
            <a:r>
              <a:rPr lang="uk-UA" sz="2700" dirty="0" smtClean="0">
                <a:solidFill>
                  <a:prstClr val="white"/>
                </a:solidFill>
              </a:rPr>
              <a:t>розробки</a:t>
            </a:r>
            <a:r>
              <a:rPr lang="ru-RU" sz="2700" dirty="0" smtClean="0">
                <a:solidFill>
                  <a:prstClr val="white"/>
                </a:solidFill>
              </a:rPr>
              <a:t> </a:t>
            </a:r>
            <a:r>
              <a:rPr lang="ru-RU" sz="2700" dirty="0" err="1">
                <a:solidFill>
                  <a:prstClr val="white"/>
                </a:solidFill>
              </a:rPr>
              <a:t>арттерапевничних</a:t>
            </a:r>
            <a:r>
              <a:rPr lang="ru-RU" sz="2700" dirty="0">
                <a:solidFill>
                  <a:prstClr val="white"/>
                </a:solidFill>
              </a:rPr>
              <a:t> </a:t>
            </a:r>
            <a:r>
              <a:rPr lang="ru-RU" sz="2700" dirty="0" smtClean="0">
                <a:solidFill>
                  <a:prstClr val="white"/>
                </a:solidFill>
              </a:rPr>
              <a:t>занять).</a:t>
            </a:r>
            <a:endParaRPr lang="ru-RU" sz="2700" dirty="0">
              <a:solidFill>
                <a:prstClr val="white"/>
              </a:solidFill>
            </a:endParaRPr>
          </a:p>
          <a:p>
            <a:pPr marL="137160" indent="0">
              <a:buNone/>
            </a:pPr>
            <a:endParaRPr lang="uk-UA" b="1" i="1" dirty="0" smtClean="0">
              <a:solidFill>
                <a:srgbClr val="FFC000"/>
              </a:solidFill>
            </a:endParaRPr>
          </a:p>
          <a:p>
            <a:pPr marL="137160" indent="0">
              <a:buNone/>
            </a:pPr>
            <a:r>
              <a:rPr lang="uk-UA" sz="3800" b="1" i="1" dirty="0" smtClean="0">
                <a:solidFill>
                  <a:srgbClr val="FFC000"/>
                </a:solidFill>
              </a:rPr>
              <a:t>2020 </a:t>
            </a:r>
            <a:r>
              <a:rPr lang="uk-UA" sz="3800" b="1" i="1" dirty="0">
                <a:solidFill>
                  <a:srgbClr val="FFC000"/>
                </a:solidFill>
              </a:rPr>
              <a:t>/ 2021 </a:t>
            </a:r>
            <a:r>
              <a:rPr lang="uk-UA" sz="3800" b="1" i="1" dirty="0" err="1">
                <a:solidFill>
                  <a:srgbClr val="FFC000"/>
                </a:solidFill>
              </a:rPr>
              <a:t>н.р</a:t>
            </a:r>
            <a:r>
              <a:rPr lang="uk-UA" sz="3800" b="1" i="1" dirty="0">
                <a:solidFill>
                  <a:srgbClr val="FFC000"/>
                </a:solidFill>
              </a:rPr>
              <a:t>.</a:t>
            </a:r>
          </a:p>
          <a:p>
            <a:pPr lvl="0"/>
            <a:r>
              <a:rPr lang="uk-UA" dirty="0" err="1"/>
              <a:t>Лялькотерапія</a:t>
            </a:r>
            <a:r>
              <a:rPr lang="uk-UA" dirty="0"/>
              <a:t> як метод розв’язання психологічних проблем особистості. Арт-терапевтичне заняття з елементами лялько терапії «</a:t>
            </a:r>
            <a:r>
              <a:rPr lang="uk-UA" dirty="0" err="1"/>
              <a:t>Лялькотерапія</a:t>
            </a:r>
            <a:r>
              <a:rPr lang="uk-UA" dirty="0"/>
              <a:t> – ідентифікація себе» / Організація роботи творчої групи практичних психологів і соціальних педагогів / </a:t>
            </a:r>
            <a:r>
              <a:rPr lang="uk-UA" dirty="0" err="1"/>
              <a:t>Упрорядн</a:t>
            </a:r>
            <a:r>
              <a:rPr lang="uk-UA" dirty="0"/>
              <a:t>.: Т.Я. </a:t>
            </a:r>
            <a:r>
              <a:rPr lang="uk-UA" dirty="0" err="1"/>
              <a:t>Систалюк</a:t>
            </a:r>
            <a:r>
              <a:rPr lang="uk-UA" dirty="0"/>
              <a:t>. Кременець: ВЦ КОГПА ім. Тараса Шевченка, 2020. С. 42-248.</a:t>
            </a:r>
          </a:p>
          <a:p>
            <a:pPr lvl="0"/>
            <a:r>
              <a:rPr lang="uk-UA" dirty="0"/>
              <a:t>Не свідчи неправдиво на ближнього свого (Вих. 20: 16) (8 клас) / Інтеграція на уроках основ християнської етики як один із засобів духовного розвитку обдарованості: конспекти уроків / </a:t>
            </a:r>
            <a:r>
              <a:rPr lang="uk-UA" dirty="0" err="1"/>
              <a:t>укл</a:t>
            </a:r>
            <a:r>
              <a:rPr lang="uk-UA" dirty="0"/>
              <a:t>. Л.</a:t>
            </a:r>
            <a:r>
              <a:rPr lang="uk-UA" dirty="0" err="1"/>
              <a:t>ЄМудрик</a:t>
            </a:r>
            <a:r>
              <a:rPr lang="uk-UA" dirty="0"/>
              <a:t>. Тернопіль, 2021. С. 106 – 109.</a:t>
            </a:r>
          </a:p>
          <a:p>
            <a:pPr marL="137160" indent="0">
              <a:buNone/>
            </a:pPr>
            <a:endParaRPr lang="uk-UA" dirty="0"/>
          </a:p>
          <a:p>
            <a:pPr marL="137160" indent="0">
              <a:buNone/>
            </a:pPr>
            <a:r>
              <a:rPr lang="uk-UA" sz="3800" b="1" i="1" dirty="0">
                <a:solidFill>
                  <a:srgbClr val="FFC000"/>
                </a:solidFill>
              </a:rPr>
              <a:t>2021 / 2022 </a:t>
            </a:r>
            <a:r>
              <a:rPr lang="uk-UA" sz="3800" b="1" i="1" dirty="0" err="1">
                <a:solidFill>
                  <a:srgbClr val="FFC000"/>
                </a:solidFill>
              </a:rPr>
              <a:t>н.р</a:t>
            </a:r>
            <a:r>
              <a:rPr lang="uk-UA" sz="3800" b="1" i="1" dirty="0">
                <a:solidFill>
                  <a:srgbClr val="FFC000"/>
                </a:solidFill>
              </a:rPr>
              <a:t>.</a:t>
            </a:r>
          </a:p>
          <a:p>
            <a:pPr lvl="0"/>
            <a:r>
              <a:rPr lang="uk-UA" dirty="0"/>
              <a:t>Підготовка </a:t>
            </a:r>
            <a:r>
              <a:rPr lang="uk-UA" dirty="0" err="1"/>
              <a:t>квесту</a:t>
            </a:r>
            <a:r>
              <a:rPr lang="uk-UA" dirty="0"/>
              <a:t> на </a:t>
            </a:r>
            <a:r>
              <a:rPr lang="uk-UA"/>
              <a:t>християнську </a:t>
            </a:r>
            <a:r>
              <a:rPr lang="uk-UA" smtClean="0"/>
              <a:t>тематику на </a:t>
            </a:r>
            <a:r>
              <a:rPr lang="uk-UA" dirty="0"/>
              <a:t>тему «Таємниця заповідей» для учнів 8 класу до збірника ТОКІППО.</a:t>
            </a:r>
          </a:p>
          <a:p>
            <a:endParaRPr lang="uk-UA" dirty="0"/>
          </a:p>
          <a:p>
            <a:pPr marL="137160" indent="0">
              <a:buNone/>
            </a:pPr>
            <a:endParaRPr lang="uk-UA" dirty="0"/>
          </a:p>
        </p:txBody>
      </p:sp>
    </p:spTree>
    <p:extLst>
      <p:ext uri="{BB962C8B-B14F-4D97-AF65-F5344CB8AC3E}">
        <p14:creationId xmlns:p14="http://schemas.microsoft.com/office/powerpoint/2010/main" val="1974445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5122" name="Picture 2" descr="G:\АТЕСТАЦІЯ 2022-2023 н.р\АТЕСТАЦІЯ 2023 фото\20230320_08595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96952"/>
            <a:ext cx="2592288" cy="34563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G:\АТЕСТАЦІЯ 2022-2023 н.р\АТЕСТАЦІЯ 2023 фото\20230320_0901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548680"/>
            <a:ext cx="345638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АТЕСТАЦІЯ 2022-2023 н.р\АТЕСТАЦІЯ 2023 фото\20230320_090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6158" y="2132856"/>
            <a:ext cx="2484276"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573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700" i="1" dirty="0">
                <a:solidFill>
                  <a:srgbClr val="FFC000"/>
                </a:solidFill>
              </a:rPr>
              <a:t>Тема досвіду</a:t>
            </a:r>
          </a:p>
        </p:txBody>
      </p:sp>
      <p:sp>
        <p:nvSpPr>
          <p:cNvPr id="3" name="Місце для вмісту 2"/>
          <p:cNvSpPr>
            <a:spLocks noGrp="1"/>
          </p:cNvSpPr>
          <p:nvPr>
            <p:ph idx="1"/>
          </p:nvPr>
        </p:nvSpPr>
        <p:spPr/>
        <p:txBody>
          <a:bodyPr/>
          <a:lstStyle/>
          <a:p>
            <a:pPr marL="137160" indent="0">
              <a:buNone/>
            </a:pPr>
            <a:endParaRPr lang="uk-UA" dirty="0"/>
          </a:p>
        </p:txBody>
      </p:sp>
      <p:sp>
        <p:nvSpPr>
          <p:cNvPr id="4" name="Прямокутник 3"/>
          <p:cNvSpPr/>
          <p:nvPr/>
        </p:nvSpPr>
        <p:spPr>
          <a:xfrm>
            <a:off x="755576" y="2348880"/>
            <a:ext cx="7704856" cy="2062103"/>
          </a:xfrm>
          <a:prstGeom prst="rect">
            <a:avLst/>
          </a:prstGeom>
        </p:spPr>
        <p:txBody>
          <a:bodyPr wrap="square">
            <a:spAutoFit/>
          </a:bodyPr>
          <a:lstStyle/>
          <a:p>
            <a:pPr algn="ctr"/>
            <a:r>
              <a:rPr lang="uk-UA" sz="3200" b="1" dirty="0" smtClean="0"/>
              <a:t>«Формування </a:t>
            </a:r>
            <a:r>
              <a:rPr lang="uk-UA" sz="3200" b="1" dirty="0"/>
              <a:t>активної життєвої позиції підлітків шляхом мотивування до успіху, підтримки та розвитку їх творчих </a:t>
            </a:r>
            <a:r>
              <a:rPr lang="uk-UA" sz="3200" b="1" dirty="0" smtClean="0"/>
              <a:t>обдарувань»</a:t>
            </a:r>
            <a:endParaRPr lang="uk-UA" sz="3200" dirty="0"/>
          </a:p>
        </p:txBody>
      </p:sp>
    </p:spTree>
    <p:extLst>
      <p:ext uri="{BB962C8B-B14F-4D97-AF65-F5344CB8AC3E}">
        <p14:creationId xmlns:p14="http://schemas.microsoft.com/office/powerpoint/2010/main" val="297827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a:ln>
                  <a:noFill/>
                </a:ln>
                <a:solidFill>
                  <a:srgbClr val="FFC000"/>
                </a:solidFill>
                <a:effectLst/>
                <a:latin typeface="Times New Roman"/>
                <a:ea typeface="+mn-ea"/>
                <a:cs typeface="+mn-cs"/>
              </a:rPr>
              <a:t>Мета </a:t>
            </a:r>
            <a:r>
              <a:rPr lang="uk-UA" sz="2800" dirty="0" smtClean="0">
                <a:ln>
                  <a:noFill/>
                </a:ln>
                <a:solidFill>
                  <a:srgbClr val="FFC000"/>
                </a:solidFill>
                <a:effectLst/>
                <a:latin typeface="Times New Roman"/>
                <a:ea typeface="+mn-ea"/>
                <a:cs typeface="+mn-cs"/>
              </a:rPr>
              <a:t>досвіду</a:t>
            </a:r>
            <a:endParaRPr lang="uk-UA" dirty="0">
              <a:solidFill>
                <a:srgbClr val="FFC000"/>
              </a:solidFill>
            </a:endParaRPr>
          </a:p>
        </p:txBody>
      </p:sp>
      <p:sp>
        <p:nvSpPr>
          <p:cNvPr id="3" name="Місце для вмісту 2"/>
          <p:cNvSpPr>
            <a:spLocks noGrp="1"/>
          </p:cNvSpPr>
          <p:nvPr>
            <p:ph idx="1"/>
          </p:nvPr>
        </p:nvSpPr>
        <p:spPr/>
        <p:txBody>
          <a:bodyPr/>
          <a:lstStyle/>
          <a:p>
            <a:r>
              <a:rPr lang="uk-UA" dirty="0" smtClean="0"/>
              <a:t>Пошук</a:t>
            </a:r>
            <a:r>
              <a:rPr lang="uk-UA" dirty="0"/>
              <a:t>, створення і систематизація методів психологічного впливу щодо актуалізації та розвитку у підлітків мотивації до досягнення </a:t>
            </a:r>
            <a:r>
              <a:rPr lang="uk-UA" dirty="0" smtClean="0"/>
              <a:t>успіху</a:t>
            </a:r>
          </a:p>
          <a:p>
            <a:r>
              <a:rPr lang="uk-UA" dirty="0" smtClean="0"/>
              <a:t>Формування </a:t>
            </a:r>
            <a:r>
              <a:rPr lang="uk-UA" dirty="0"/>
              <a:t>переконання, що успіх залежить від власних </a:t>
            </a:r>
            <a:r>
              <a:rPr lang="uk-UA" dirty="0" smtClean="0"/>
              <a:t>зусиль</a:t>
            </a:r>
          </a:p>
          <a:p>
            <a:r>
              <a:rPr lang="uk-UA" dirty="0" smtClean="0"/>
              <a:t>Відкриття </a:t>
            </a:r>
            <a:r>
              <a:rPr lang="uk-UA" dirty="0"/>
              <a:t>власних ресурсів і потенційних можливостей для його </a:t>
            </a:r>
            <a:r>
              <a:rPr lang="uk-UA" dirty="0" smtClean="0"/>
              <a:t>досягнення</a:t>
            </a:r>
          </a:p>
          <a:p>
            <a:r>
              <a:rPr lang="uk-UA" dirty="0" smtClean="0"/>
              <a:t>Набуття </a:t>
            </a:r>
            <a:r>
              <a:rPr lang="uk-UA" dirty="0"/>
              <a:t>навичок планування й прогнозування власних досягнень.</a:t>
            </a:r>
          </a:p>
          <a:p>
            <a:endParaRPr lang="uk-UA" dirty="0"/>
          </a:p>
        </p:txBody>
      </p:sp>
    </p:spTree>
    <p:extLst>
      <p:ext uri="{BB962C8B-B14F-4D97-AF65-F5344CB8AC3E}">
        <p14:creationId xmlns:p14="http://schemas.microsoft.com/office/powerpoint/2010/main" val="160561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936104"/>
          </a:xfrm>
        </p:spPr>
        <p:txBody>
          <a:bodyPr>
            <a:normAutofit fontScale="90000"/>
          </a:bodyPr>
          <a:lstStyle/>
          <a:p>
            <a:r>
              <a:rPr lang="uk-UA" dirty="0" smtClean="0">
                <a:solidFill>
                  <a:srgbClr val="FFC000"/>
                </a:solidFill>
              </a:rPr>
              <a:t>Виховна година «Подорож у країну Толерантності»</a:t>
            </a:r>
            <a:endParaRPr lang="uk-UA" dirty="0">
              <a:solidFill>
                <a:srgbClr val="FFC000"/>
              </a:solidFill>
            </a:endParaRPr>
          </a:p>
        </p:txBody>
      </p:sp>
      <p:pic>
        <p:nvPicPr>
          <p:cNvPr id="1026" name="Picture 2" descr="G:\АТЕСТАЦІЯ 2022-2023 н.р\АТЕСТАЦІЯ 2023 фото\20220926_14130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218565"/>
            <a:ext cx="3500012" cy="26250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АТЕСТАЦІЯ 2022-2023 н.р\АТЕСТАЦІЯ 2023 фото\20220926_1439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969059"/>
            <a:ext cx="3505803" cy="2629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АТЕСТАЦІЯ 2022-2023 н.р\АТЕСТАЦІЯ 2023 фото\IMG-5fdc4aed06931223db3aeda043cbe5d9-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403414"/>
            <a:ext cx="4055746" cy="304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700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82726"/>
          </a:xfrm>
        </p:spPr>
        <p:txBody>
          <a:bodyPr/>
          <a:lstStyle/>
          <a:p>
            <a:r>
              <a:rPr lang="ru-RU" dirty="0" err="1" smtClean="0">
                <a:solidFill>
                  <a:srgbClr val="FFC000"/>
                </a:solidFill>
              </a:rPr>
              <a:t>Інтерактивні</a:t>
            </a:r>
            <a:r>
              <a:rPr lang="ru-RU" dirty="0" smtClean="0">
                <a:solidFill>
                  <a:srgbClr val="FFC000"/>
                </a:solidFill>
              </a:rPr>
              <a:t> </a:t>
            </a:r>
            <a:r>
              <a:rPr lang="ru-RU" dirty="0" err="1" smtClean="0">
                <a:solidFill>
                  <a:srgbClr val="FFC000"/>
                </a:solidFill>
              </a:rPr>
              <a:t>заняття</a:t>
            </a:r>
            <a:endParaRPr lang="ru-RU" dirty="0">
              <a:solidFill>
                <a:srgbClr val="FFC000"/>
              </a:solidFill>
            </a:endParaRPr>
          </a:p>
        </p:txBody>
      </p:sp>
      <p:sp>
        <p:nvSpPr>
          <p:cNvPr id="3" name="Місце для вмісту 2"/>
          <p:cNvSpPr>
            <a:spLocks noGrp="1"/>
          </p:cNvSpPr>
          <p:nvPr>
            <p:ph idx="1"/>
          </p:nvPr>
        </p:nvSpPr>
        <p:spPr>
          <a:xfrm>
            <a:off x="457200" y="1571612"/>
            <a:ext cx="8229600" cy="4737748"/>
          </a:xfrm>
        </p:spPr>
        <p:txBody>
          <a:bodyPr/>
          <a:lstStyle/>
          <a:p>
            <a:endParaRPr lang="uk-UA" dirty="0" smtClean="0"/>
          </a:p>
          <a:p>
            <a:pPr marL="137160" indent="0" algn="just">
              <a:buNone/>
            </a:pPr>
            <a:r>
              <a:rPr lang="ru-RU" dirty="0" smtClean="0"/>
              <a:t>«Я і </a:t>
            </a:r>
            <a:r>
              <a:rPr lang="ru-RU" dirty="0" err="1" smtClean="0"/>
              <a:t>інші</a:t>
            </a:r>
            <a:r>
              <a:rPr lang="ru-RU" dirty="0" smtClean="0"/>
              <a:t> я. </a:t>
            </a:r>
            <a:r>
              <a:rPr lang="ru-RU" dirty="0" err="1" smtClean="0"/>
              <a:t>Спілкуймося</a:t>
            </a:r>
            <a:r>
              <a:rPr lang="ru-RU" dirty="0" smtClean="0"/>
              <a:t> без </a:t>
            </a:r>
            <a:r>
              <a:rPr lang="ru-RU" dirty="0" err="1" smtClean="0"/>
              <a:t>конфліктів</a:t>
            </a:r>
            <a:r>
              <a:rPr lang="ru-RU" smtClean="0"/>
              <a:t>»</a:t>
            </a:r>
            <a:endParaRPr lang="ru-RU" dirty="0"/>
          </a:p>
        </p:txBody>
      </p:sp>
      <p:pic>
        <p:nvPicPr>
          <p:cNvPr id="6" name="Picture 3" descr="C:\Documents and Settings\Metod-2\Рабочий стол\презентація до атестації\Урок христ. етики. 13 гр. 16.03.18\20180316_115318.jpg"/>
          <p:cNvPicPr>
            <a:picLocks noChangeAspect="1" noChangeArrowheads="1"/>
          </p:cNvPicPr>
          <p:nvPr/>
        </p:nvPicPr>
        <p:blipFill>
          <a:blip r:embed="rId2" cstate="print"/>
          <a:srcRect/>
          <a:stretch>
            <a:fillRect/>
          </a:stretch>
        </p:blipFill>
        <p:spPr bwMode="auto">
          <a:xfrm>
            <a:off x="500033" y="3643314"/>
            <a:ext cx="1768091" cy="2357454"/>
          </a:xfrm>
          <a:prstGeom prst="rect">
            <a:avLst/>
          </a:prstGeom>
          <a:noFill/>
        </p:spPr>
      </p:pic>
      <p:pic>
        <p:nvPicPr>
          <p:cNvPr id="31748" name="Picture 4" descr="C:\Documents and Settings\Metod-2\Рабочий стол\презентація до атестації\Урок христ. етики. 13 гр. 16.03.18\20180316_115306.jpg"/>
          <p:cNvPicPr>
            <a:picLocks noChangeAspect="1" noChangeArrowheads="1"/>
          </p:cNvPicPr>
          <p:nvPr/>
        </p:nvPicPr>
        <p:blipFill>
          <a:blip r:embed="rId3" cstate="print"/>
          <a:srcRect/>
          <a:stretch>
            <a:fillRect/>
          </a:stretch>
        </p:blipFill>
        <p:spPr bwMode="auto">
          <a:xfrm>
            <a:off x="-7643898" y="-19288284"/>
            <a:ext cx="2400000" cy="1800000"/>
          </a:xfrm>
          <a:prstGeom prst="rect">
            <a:avLst/>
          </a:prstGeom>
          <a:noFill/>
        </p:spPr>
      </p:pic>
      <p:pic>
        <p:nvPicPr>
          <p:cNvPr id="31749" name="Picture 5" descr="C:\Documents and Settings\Metod-2\Рабочий стол\презентація до атестації\Урок христ. етики. 13 гр. 16.03.18\20180316_115253.jpg"/>
          <p:cNvPicPr>
            <a:picLocks noChangeAspect="1" noChangeArrowheads="1"/>
          </p:cNvPicPr>
          <p:nvPr/>
        </p:nvPicPr>
        <p:blipFill>
          <a:blip r:embed="rId4" cstate="print"/>
          <a:srcRect/>
          <a:stretch>
            <a:fillRect/>
          </a:stretch>
        </p:blipFill>
        <p:spPr bwMode="auto">
          <a:xfrm>
            <a:off x="5500694" y="3643314"/>
            <a:ext cx="3143272" cy="2357454"/>
          </a:xfrm>
          <a:prstGeom prst="rect">
            <a:avLst/>
          </a:prstGeom>
          <a:noFill/>
        </p:spPr>
      </p:pic>
      <p:pic>
        <p:nvPicPr>
          <p:cNvPr id="31750" name="Picture 6" descr="C:\Documents and Settings\Metod-2\Рабочий стол\презентація до атестації\Урок христ. етики. 13 гр. 16.03.18\20180316_115357.jpg"/>
          <p:cNvPicPr>
            <a:picLocks noChangeAspect="1" noChangeArrowheads="1"/>
          </p:cNvPicPr>
          <p:nvPr/>
        </p:nvPicPr>
        <p:blipFill>
          <a:blip r:embed="rId5" cstate="print"/>
          <a:srcRect/>
          <a:stretch>
            <a:fillRect/>
          </a:stretch>
        </p:blipFill>
        <p:spPr bwMode="auto">
          <a:xfrm>
            <a:off x="2333609" y="3643314"/>
            <a:ext cx="3095647" cy="2321735"/>
          </a:xfrm>
          <a:prstGeom prst="rect">
            <a:avLst/>
          </a:prstGeom>
          <a:noFill/>
        </p:spPr>
      </p:pic>
      <p:pic>
        <p:nvPicPr>
          <p:cNvPr id="12" name="Picture 4" descr="C:\Documents and Settings\Metod-2\Рабочий стол\презентація до атестації\Урок христ. етики. 13 гр. 16.03.18\20180316_115306.jpg"/>
          <p:cNvPicPr>
            <a:picLocks noChangeAspect="1" noChangeArrowheads="1"/>
          </p:cNvPicPr>
          <p:nvPr/>
        </p:nvPicPr>
        <p:blipFill>
          <a:blip r:embed="rId3" cstate="print"/>
          <a:srcRect/>
          <a:stretch>
            <a:fillRect/>
          </a:stretch>
        </p:blipFill>
        <p:spPr bwMode="auto">
          <a:xfrm>
            <a:off x="-7491498" y="-19135884"/>
            <a:ext cx="2400000" cy="180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err="1" smtClean="0">
                <a:solidFill>
                  <a:srgbClr val="FFC000"/>
                </a:solidFill>
              </a:rPr>
              <a:t>Квест</a:t>
            </a:r>
            <a:r>
              <a:rPr lang="uk-UA" dirty="0" smtClean="0">
                <a:solidFill>
                  <a:srgbClr val="FFC000"/>
                </a:solidFill>
              </a:rPr>
              <a:t> «</a:t>
            </a:r>
            <a:r>
              <a:rPr lang="uk-UA" dirty="0" err="1" smtClean="0">
                <a:solidFill>
                  <a:srgbClr val="FFC000"/>
                </a:solidFill>
              </a:rPr>
              <a:t>Булінг</a:t>
            </a:r>
            <a:r>
              <a:rPr lang="uk-UA" dirty="0" smtClean="0">
                <a:solidFill>
                  <a:srgbClr val="FFC000"/>
                </a:solidFill>
              </a:rPr>
              <a:t>. Правила безпечної поведінки»</a:t>
            </a:r>
            <a:endParaRPr lang="uk-UA" dirty="0">
              <a:solidFill>
                <a:srgbClr val="FFC000"/>
              </a:solidFill>
            </a:endParaRPr>
          </a:p>
        </p:txBody>
      </p:sp>
      <p:pic>
        <p:nvPicPr>
          <p:cNvPr id="2050" name="Picture 2" descr="G:\АТЕСТАЦІЯ 2022-2023 н.р\АТЕСТАЦІЯ 2023 фото\20230315_0952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68903" y="4447068"/>
            <a:ext cx="2687505" cy="201562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АТЕСТАЦІЯ 2022-2023 н.р\АТЕСТАЦІЯ 2023 фото\20230315_11245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253733"/>
            <a:ext cx="2232248" cy="297633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G:\АТЕСТАЦІЯ 2022-2023 н.р\АТЕСТАЦІЯ 2023 фото\IMG-08e110edf5fd131170fe9bf2d6f297b6-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258" y="1603613"/>
            <a:ext cx="3105922" cy="232944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АТЕСТАЦІЯ 2022-2023 н.р\АТЕСТАЦІЯ 2023 фото\IMG-1cb88f2eb23ed6d0ce479a74b3583dcc-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4447068"/>
            <a:ext cx="2664296" cy="199822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G:\АТЕСТАЦІЯ 2022-2023 н.р\АТЕСТАЦІЯ 2023 фото\20230315_11380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0264" y="1333509"/>
            <a:ext cx="2152236" cy="2869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21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i="1" dirty="0" smtClean="0">
                <a:solidFill>
                  <a:srgbClr val="FFC000"/>
                </a:solidFill>
              </a:rPr>
              <a:t>Робота з творчо обдарованими учнями ліцею</a:t>
            </a:r>
            <a:endParaRPr lang="ru-RU" dirty="0" smtClean="0">
              <a:solidFill>
                <a:srgbClr val="FFC000"/>
              </a:solidFill>
            </a:endParaRPr>
          </a:p>
        </p:txBody>
      </p:sp>
      <p:sp>
        <p:nvSpPr>
          <p:cNvPr id="3" name="Місце для вмісту 2"/>
          <p:cNvSpPr>
            <a:spLocks noGrp="1"/>
          </p:cNvSpPr>
          <p:nvPr>
            <p:ph idx="1"/>
          </p:nvPr>
        </p:nvSpPr>
        <p:spPr/>
        <p:txBody>
          <a:bodyPr>
            <a:normAutofit fontScale="85000" lnSpcReduction="20000"/>
          </a:bodyPr>
          <a:lstStyle/>
          <a:p>
            <a:r>
              <a:rPr lang="uk-UA" b="1" i="1" dirty="0" smtClean="0">
                <a:solidFill>
                  <a:srgbClr val="FFC000"/>
                </a:solidFill>
              </a:rPr>
              <a:t>Конкурс </a:t>
            </a:r>
            <a:r>
              <a:rPr lang="uk-UA" b="1" i="1" dirty="0" smtClean="0">
                <a:solidFill>
                  <a:srgbClr val="FFC000"/>
                </a:solidFill>
              </a:rPr>
              <a:t>есе </a:t>
            </a:r>
            <a:r>
              <a:rPr lang="uk-UA" b="1" i="1" dirty="0" smtClean="0">
                <a:solidFill>
                  <a:srgbClr val="FFC000"/>
                </a:solidFill>
              </a:rPr>
              <a:t>«Це не зовсім ОК. У чому проблема українських медіа» </a:t>
            </a:r>
            <a:r>
              <a:rPr lang="uk-UA" b="1" i="1" dirty="0" smtClean="0"/>
              <a:t>(організатор ГО «Детектор медіа») 2017 / 2018 </a:t>
            </a:r>
            <a:r>
              <a:rPr lang="uk-UA" b="1" i="1" dirty="0" err="1" smtClean="0"/>
              <a:t>н.р</a:t>
            </a:r>
            <a:r>
              <a:rPr lang="uk-UA" b="1" i="1" dirty="0" smtClean="0"/>
              <a:t>.</a:t>
            </a:r>
            <a:endParaRPr lang="ru-RU" dirty="0" smtClean="0"/>
          </a:p>
          <a:p>
            <a:r>
              <a:rPr lang="uk-UA" dirty="0" smtClean="0"/>
              <a:t>Представлено роботу учня 8 класу </a:t>
            </a:r>
            <a:r>
              <a:rPr lang="uk-UA" dirty="0" err="1" smtClean="0"/>
              <a:t>Нестерука</a:t>
            </a:r>
            <a:r>
              <a:rPr lang="uk-UA" dirty="0" smtClean="0"/>
              <a:t> Віталія.</a:t>
            </a:r>
            <a:endParaRPr lang="ru-RU" dirty="0" smtClean="0"/>
          </a:p>
          <a:p>
            <a:r>
              <a:rPr lang="uk-UA" b="1" i="1" dirty="0" smtClean="0">
                <a:solidFill>
                  <a:srgbClr val="FFC000"/>
                </a:solidFill>
              </a:rPr>
              <a:t>Всеукраїнський конкурс </a:t>
            </a:r>
            <a:r>
              <a:rPr lang="uk-UA" b="1" i="1" dirty="0" smtClean="0">
                <a:solidFill>
                  <a:srgbClr val="FFC000"/>
                </a:solidFill>
              </a:rPr>
              <a:t>есе </a:t>
            </a:r>
            <a:r>
              <a:rPr lang="uk-UA" b="1" i="1" dirty="0" smtClean="0">
                <a:solidFill>
                  <a:srgbClr val="FFC000"/>
                </a:solidFill>
              </a:rPr>
              <a:t>«Моя майбутня професія: планування і розвиток»</a:t>
            </a:r>
            <a:r>
              <a:rPr lang="uk-UA" i="1" dirty="0" smtClean="0">
                <a:solidFill>
                  <a:srgbClr val="FFC000"/>
                </a:solidFill>
              </a:rPr>
              <a:t> </a:t>
            </a:r>
            <a:r>
              <a:rPr lang="uk-UA" i="1" dirty="0" smtClean="0"/>
              <a:t>Організатор – Центр «Розвиток корпоративної соціальної відповідальності та </a:t>
            </a:r>
            <a:r>
              <a:rPr lang="uk-UA" i="1" dirty="0" err="1" smtClean="0"/>
              <a:t>Career</a:t>
            </a:r>
            <a:r>
              <a:rPr lang="uk-UA" i="1" dirty="0" smtClean="0"/>
              <a:t> </a:t>
            </a:r>
            <a:r>
              <a:rPr lang="uk-UA" i="1" dirty="0" err="1" smtClean="0"/>
              <a:t>Hub</a:t>
            </a:r>
            <a:r>
              <a:rPr lang="uk-UA" i="1" dirty="0" smtClean="0"/>
              <a:t>»</a:t>
            </a:r>
            <a:r>
              <a:rPr lang="uk-UA" b="1" i="1" dirty="0" smtClean="0"/>
              <a:t> 2017 / 2018 </a:t>
            </a:r>
            <a:r>
              <a:rPr lang="uk-UA" b="1" i="1" dirty="0" err="1" smtClean="0"/>
              <a:t>н.р</a:t>
            </a:r>
            <a:r>
              <a:rPr lang="uk-UA" b="1" i="1" dirty="0" smtClean="0"/>
              <a:t>.</a:t>
            </a:r>
            <a:endParaRPr lang="ru-RU" dirty="0" smtClean="0"/>
          </a:p>
          <a:p>
            <a:r>
              <a:rPr lang="uk-UA" dirty="0" smtClean="0"/>
              <a:t> Представлено роботи учениць 10 класу </a:t>
            </a:r>
            <a:r>
              <a:rPr lang="uk-UA" dirty="0" err="1" smtClean="0"/>
              <a:t>Лепко</a:t>
            </a:r>
            <a:r>
              <a:rPr lang="uk-UA" dirty="0" smtClean="0"/>
              <a:t> Лізи і Боярчук Мар’яни.</a:t>
            </a:r>
            <a:endParaRPr lang="ru-RU" dirty="0" smtClean="0"/>
          </a:p>
          <a:p>
            <a:r>
              <a:rPr lang="uk-UA" b="1" i="1" dirty="0" smtClean="0">
                <a:solidFill>
                  <a:srgbClr val="FFC000"/>
                </a:solidFill>
              </a:rPr>
              <a:t>Всеукраїнська премія «Диво-дитина» </a:t>
            </a:r>
            <a:r>
              <a:rPr lang="uk-UA" b="1" i="1" dirty="0" smtClean="0"/>
              <a:t>2017 / 2018 </a:t>
            </a:r>
            <a:r>
              <a:rPr lang="uk-UA" b="1" i="1" dirty="0" err="1" smtClean="0"/>
              <a:t>н.р</a:t>
            </a:r>
            <a:r>
              <a:rPr lang="uk-UA" b="1" i="1" dirty="0" smtClean="0"/>
              <a:t>. </a:t>
            </a:r>
            <a:endParaRPr lang="ru-RU" dirty="0" smtClean="0"/>
          </a:p>
          <a:p>
            <a:r>
              <a:rPr lang="uk-UA" dirty="0" smtClean="0"/>
              <a:t>Оформлення заявки на участь у номінації «Найрозумніша дитина» на ученицю 8 класу Заєць Тетяну.</a:t>
            </a:r>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r>
              <a:rPr lang="uk-UA" i="1" dirty="0" smtClean="0">
                <a:solidFill>
                  <a:srgbClr val="FFC000"/>
                </a:solidFill>
              </a:rPr>
              <a:t>Конкурс робіт юних фотоаматорів «Моя Україно!»  2017 / 2018 </a:t>
            </a:r>
            <a:r>
              <a:rPr lang="uk-UA" i="1" dirty="0" err="1" smtClean="0">
                <a:solidFill>
                  <a:srgbClr val="FFC000"/>
                </a:solidFill>
              </a:rPr>
              <a:t>н.р</a:t>
            </a:r>
            <a:r>
              <a:rPr lang="uk-UA" i="1" dirty="0" smtClean="0">
                <a:solidFill>
                  <a:srgbClr val="FFC000"/>
                </a:solidFill>
              </a:rPr>
              <a:t>.</a:t>
            </a:r>
            <a:r>
              <a:rPr lang="ru-RU" dirty="0" smtClean="0">
                <a:solidFill>
                  <a:srgbClr val="FFC000"/>
                </a:solidFill>
              </a:rPr>
              <a:t/>
            </a:r>
            <a:br>
              <a:rPr lang="ru-RU" dirty="0" smtClean="0">
                <a:solidFill>
                  <a:srgbClr val="FFC000"/>
                </a:solidFill>
              </a:rPr>
            </a:br>
            <a:endParaRPr lang="ru-RU" dirty="0">
              <a:solidFill>
                <a:srgbClr val="FFC000"/>
              </a:solidFill>
            </a:endParaRPr>
          </a:p>
        </p:txBody>
      </p:sp>
      <p:sp>
        <p:nvSpPr>
          <p:cNvPr id="3" name="Місце для вмісту 2"/>
          <p:cNvSpPr>
            <a:spLocks noGrp="1"/>
          </p:cNvSpPr>
          <p:nvPr>
            <p:ph idx="1"/>
          </p:nvPr>
        </p:nvSpPr>
        <p:spPr>
          <a:xfrm>
            <a:off x="457200" y="1857364"/>
            <a:ext cx="8229600" cy="4714908"/>
          </a:xfrm>
        </p:spPr>
        <p:txBody>
          <a:bodyPr>
            <a:normAutofit fontScale="47500" lnSpcReduction="20000"/>
          </a:bodyPr>
          <a:lstStyle/>
          <a:p>
            <a:pPr lvl="0"/>
            <a:r>
              <a:rPr lang="uk-UA" dirty="0" err="1" smtClean="0"/>
              <a:t>Добровольська</a:t>
            </a:r>
            <a:r>
              <a:rPr lang="uk-UA" dirty="0" smtClean="0"/>
              <a:t> А – переможець районного етапу конкурсу робіт юних фотоаматорів «Моя Україно!», який організовував Кременецький РЦДТ</a:t>
            </a:r>
            <a:endParaRPr lang="ru-RU" dirty="0" smtClean="0"/>
          </a:p>
          <a:p>
            <a:pPr lvl="0"/>
            <a:r>
              <a:rPr lang="uk-UA" dirty="0" smtClean="0"/>
              <a:t>Кондратюк Анастасія (22 гр.) – переможець районного етапу конкурсу робіт юних фотоаматорів «Моя Україно!», який організовував Кременецький РЦДТ</a:t>
            </a:r>
            <a:endParaRPr lang="ru-RU" dirty="0" smtClean="0"/>
          </a:p>
          <a:p>
            <a:pPr lvl="0"/>
            <a:r>
              <a:rPr lang="uk-UA" dirty="0" err="1" smtClean="0"/>
              <a:t>Камінський</a:t>
            </a:r>
            <a:r>
              <a:rPr lang="uk-UA" dirty="0" smtClean="0"/>
              <a:t> В – переможець районного етапу конкурсу робіт юних фотоаматорів «Моя Україно!», який організовував Кременецький РЦДТ</a:t>
            </a:r>
            <a:endParaRPr lang="ru-RU" dirty="0" smtClean="0"/>
          </a:p>
          <a:p>
            <a:pPr lvl="0"/>
            <a:r>
              <a:rPr lang="uk-UA" dirty="0" err="1" smtClean="0"/>
              <a:t>Метельський</a:t>
            </a:r>
            <a:r>
              <a:rPr lang="uk-UA" dirty="0" smtClean="0"/>
              <a:t> Ілля (31 гр.) – переможець районного етапу конкурсу робіт юних фотоаматорів «Моя Україно!», який організовував Кременецький РЦДТ</a:t>
            </a:r>
            <a:endParaRPr lang="ru-RU" dirty="0" smtClean="0"/>
          </a:p>
          <a:p>
            <a:pPr lvl="0"/>
            <a:r>
              <a:rPr lang="uk-UA" dirty="0" smtClean="0"/>
              <a:t>Кондратюк Едуард  – переможець районного етапу конкурсу робіт юних фотоаматорів «Моя Україно!», який організовував Кременецький РЦДТ </a:t>
            </a:r>
            <a:endParaRPr lang="ru-RU" dirty="0" smtClean="0"/>
          </a:p>
          <a:p>
            <a:pPr lvl="0"/>
            <a:r>
              <a:rPr lang="uk-UA" dirty="0" err="1" smtClean="0"/>
              <a:t>Селедець</a:t>
            </a:r>
            <a:r>
              <a:rPr lang="uk-UA" dirty="0" smtClean="0"/>
              <a:t> </a:t>
            </a:r>
            <a:r>
              <a:rPr lang="uk-UA" dirty="0" err="1" smtClean="0"/>
              <a:t>Інна-Віоріка</a:t>
            </a:r>
            <a:r>
              <a:rPr lang="uk-UA" dirty="0" smtClean="0"/>
              <a:t> – переможець районного етапу конкурсу робіт юних фотоаматорів «Моя Україно!», який організовував Кременецький РЦДТ</a:t>
            </a:r>
            <a:endParaRPr lang="ru-RU" dirty="0" smtClean="0"/>
          </a:p>
          <a:p>
            <a:pPr lvl="0"/>
            <a:r>
              <a:rPr lang="uk-UA" dirty="0" err="1" smtClean="0"/>
              <a:t>Сідорова</a:t>
            </a:r>
            <a:r>
              <a:rPr lang="uk-UA" dirty="0" smtClean="0"/>
              <a:t> Д (13 гр.) – переможець районного етапу конкурсу робіт юних фотоаматорів «Моя Україно!», який організовував Кременецький РЦДТ</a:t>
            </a:r>
            <a:endParaRPr lang="ru-RU" dirty="0" smtClean="0"/>
          </a:p>
          <a:p>
            <a:pPr lvl="0"/>
            <a:r>
              <a:rPr lang="uk-UA" dirty="0" err="1" smtClean="0"/>
              <a:t>Свинаренко</a:t>
            </a:r>
            <a:r>
              <a:rPr lang="uk-UA" dirty="0" smtClean="0"/>
              <a:t> О – переможець районного етапу конкурсу робіт юних фотоаматорів «Моя Україно!», який організовував Кременецький РЦДТ</a:t>
            </a:r>
            <a:endParaRPr lang="ru-RU" dirty="0" smtClean="0"/>
          </a:p>
          <a:p>
            <a:pPr lvl="0"/>
            <a:r>
              <a:rPr lang="uk-UA" dirty="0" smtClean="0"/>
              <a:t>Кондратюк Анастасія – диплом ІІ ступеня обласного етапу конкурсу робіт юних фотоаматорів «Моя Україно!»</a:t>
            </a:r>
            <a:endParaRPr lang="ru-RU" dirty="0" smtClean="0"/>
          </a:p>
          <a:p>
            <a:pPr lvl="0"/>
            <a:r>
              <a:rPr lang="uk-UA" dirty="0" err="1" smtClean="0"/>
              <a:t>Селедець</a:t>
            </a:r>
            <a:r>
              <a:rPr lang="uk-UA" dirty="0" smtClean="0"/>
              <a:t> </a:t>
            </a:r>
            <a:r>
              <a:rPr lang="uk-UA" dirty="0" err="1" smtClean="0"/>
              <a:t>Інна-Віоріка</a:t>
            </a:r>
            <a:r>
              <a:rPr lang="uk-UA" dirty="0" smtClean="0"/>
              <a:t> – диплом ІІ ступеня обласного етапу конкурсу робіт юних фотоаматорів «Моя Україно!»</a:t>
            </a:r>
            <a:endParaRPr lang="ru-RU" dirty="0" smtClean="0"/>
          </a:p>
          <a:p>
            <a:pPr lvl="0"/>
            <a:r>
              <a:rPr lang="uk-UA" dirty="0" smtClean="0"/>
              <a:t>Кондратюк Едуард – дипломи І  і ІІ ступенів обласного етапу конкурсу робіт юних фотоаматорів «Моя Україно!»</a:t>
            </a:r>
            <a:endParaRPr lang="ru-RU" dirty="0" smtClean="0"/>
          </a:p>
          <a:p>
            <a:pPr lvl="0"/>
            <a:r>
              <a:rPr lang="uk-UA" dirty="0" err="1" smtClean="0"/>
              <a:t>Свинаренко</a:t>
            </a:r>
            <a:r>
              <a:rPr lang="uk-UA" dirty="0" smtClean="0"/>
              <a:t> Олександра – диплом І ступеня обласного етапу конкурсу робіт юних фотоаматорів «Моя Україно!»</a:t>
            </a:r>
            <a:endParaRPr lang="ru-RU" dirty="0" smtClean="0"/>
          </a:p>
          <a:p>
            <a:pPr lvl="0"/>
            <a:r>
              <a:rPr lang="uk-UA" dirty="0" smtClean="0"/>
              <a:t>Кондратюк Едуард – диплом ІІ ступеня Всеукраїнського конкурсу робіт юних фотоаматорів «Моя Україно»</a:t>
            </a:r>
            <a:endParaRPr lang="ru-RU" dirty="0" smtClean="0"/>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Апекс">
  <a:themeElements>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Апекс">
  <a:themeElements>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і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Apex</Template>
  <TotalTime>1981</TotalTime>
  <Words>1287</Words>
  <Application>Microsoft Office PowerPoint</Application>
  <PresentationFormat>Екран (4:3)</PresentationFormat>
  <Paragraphs>141</Paragraphs>
  <Slides>26</Slides>
  <Notes>2</Notes>
  <HiddenSlides>0</HiddenSlides>
  <MMClips>0</MMClips>
  <ScaleCrop>false</ScaleCrop>
  <HeadingPairs>
    <vt:vector size="4" baseType="variant">
      <vt:variant>
        <vt:lpstr>Тема</vt:lpstr>
      </vt:variant>
      <vt:variant>
        <vt:i4>3</vt:i4>
      </vt:variant>
      <vt:variant>
        <vt:lpstr>Заголовки слайдів</vt:lpstr>
      </vt:variant>
      <vt:variant>
        <vt:i4>26</vt:i4>
      </vt:variant>
    </vt:vector>
  </HeadingPairs>
  <TitlesOfParts>
    <vt:vector size="29" baseType="lpstr">
      <vt:lpstr>Апекс</vt:lpstr>
      <vt:lpstr>1_Апекс</vt:lpstr>
      <vt:lpstr>2_Апекс</vt:lpstr>
      <vt:lpstr>Кременецький академічний ліцей імені У. Самчука  </vt:lpstr>
      <vt:lpstr>Основні орієнтири у роботі: </vt:lpstr>
      <vt:lpstr>Тема досвіду</vt:lpstr>
      <vt:lpstr>Мета досвіду</vt:lpstr>
      <vt:lpstr>Виховна година «Подорож у країну Толерантності»</vt:lpstr>
      <vt:lpstr>Інтерактивні заняття</vt:lpstr>
      <vt:lpstr>Квест «Булінг. Правила безпечної поведінки»</vt:lpstr>
      <vt:lpstr>Робота з творчо обдарованими учнями ліцею</vt:lpstr>
      <vt:lpstr>Конкурс робіт юних фотоаматорів «Моя Україно!»  2017 / 2018 н.р. </vt:lpstr>
      <vt:lpstr>РОБОТА З ОБДАРОВАНИМИ ДІТЬМИ </vt:lpstr>
      <vt:lpstr>МАН України 2017 / 2018 н.р.</vt:lpstr>
      <vt:lpstr>Написання курсових робіт</vt:lpstr>
      <vt:lpstr>Співпраця і взаємодія </vt:lpstr>
      <vt:lpstr>Лекція «Найбільша цінність життя»</vt:lpstr>
      <vt:lpstr>Центр зайнятості населення:</vt:lpstr>
      <vt:lpstr>Кременецький місцевий центр з надання безоплатної вторинної допомоги:</vt:lpstr>
      <vt:lpstr>Кременецький районний центр соціальних служб для сім’ї, дітей та молоді:</vt:lpstr>
      <vt:lpstr>Робота з педагогічним колективом</vt:lpstr>
      <vt:lpstr>Допомога</vt:lpstr>
      <vt:lpstr>УЧАСТЬ У МЕТОДИЧНИХ ЗАХОДАХ</vt:lpstr>
      <vt:lpstr>Презентація PowerPoint</vt:lpstr>
      <vt:lpstr>  УЧАСТЬ У КОНКУРСАХ, ПРОЄКТАХ  </vt:lpstr>
      <vt:lpstr>Презентація PowerPoint</vt:lpstr>
      <vt:lpstr>ДРУКОВАНІ МАТЕРІАЛИ</vt:lpstr>
      <vt:lpstr>ПУБЛІКАЦІЇ, ПОШИРЕННЯ ДОСВІДУ  </vt:lpstr>
      <vt:lpstr>Презентація PowerPoint</vt:lpstr>
    </vt:vector>
  </TitlesOfParts>
  <Company>Trmk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Zal</dc:creator>
  <cp:lastModifiedBy>Stefanova</cp:lastModifiedBy>
  <cp:revision>293</cp:revision>
  <dcterms:created xsi:type="dcterms:W3CDTF">2011-03-10T09:37:56Z</dcterms:created>
  <dcterms:modified xsi:type="dcterms:W3CDTF">2023-06-28T12:53:43Z</dcterms:modified>
</cp:coreProperties>
</file>