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77" r:id="rId4"/>
    <p:sldId id="279" r:id="rId5"/>
    <p:sldId id="271" r:id="rId6"/>
    <p:sldId id="280" r:id="rId7"/>
    <p:sldId id="272" r:id="rId8"/>
    <p:sldId id="281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922" autoAdjust="0"/>
  </p:normalViewPr>
  <p:slideViewPr>
    <p:cSldViewPr>
      <p:cViewPr varScale="1">
        <p:scale>
          <a:sx n="83" d="100"/>
          <a:sy n="83" d="100"/>
        </p:scale>
        <p:origin x="65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1B12B-D0C3-4536-B54A-035AE7289689}" type="datetimeFigureOut">
              <a:rPr lang="uk-UA" smtClean="0"/>
              <a:t>17.05.2022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29210-5312-4203-90A3-519649580EB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47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15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7650000" cy="1305000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МАТЕМАТИКА</a:t>
            </a:r>
            <a:endParaRPr lang="ru-RU" sz="8000" dirty="0"/>
          </a:p>
        </p:txBody>
      </p:sp>
      <p:sp>
        <p:nvSpPr>
          <p:cNvPr id="3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-69000" y="3339000"/>
            <a:ext cx="7650000" cy="1305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0" dirty="0" smtClean="0"/>
              <a:t>6 КЛАС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60C65D1-41FA-4A55-AD14-C385D923D5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7100" y="4236252"/>
            <a:ext cx="432000" cy="43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 УРОКУ</a:t>
            </a:r>
            <a:endParaRPr lang="ru-RU" dirty="0"/>
          </a:p>
        </p:txBody>
      </p:sp>
      <p:sp>
        <p:nvSpPr>
          <p:cNvPr id="3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 txBox="1">
            <a:spLocks/>
          </p:cNvSpPr>
          <p:nvPr/>
        </p:nvSpPr>
        <p:spPr>
          <a:xfrm>
            <a:off x="0" y="1754324"/>
            <a:ext cx="12192000" cy="41546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РОЗВ</a:t>
            </a:r>
            <a:r>
              <a:rPr lang="en-US" sz="8800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ЯЗУВАННЯ </a:t>
            </a:r>
            <a:endParaRPr lang="en-US" sz="8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uk-UA" sz="8800" dirty="0" smtClean="0">
                <a:solidFill>
                  <a:schemeClr val="tx2">
                    <a:lumMod val="75000"/>
                  </a:schemeClr>
                </a:solidFill>
              </a:rPr>
              <a:t>ЗАДАЧ ЗА ДОПОМОГОЮ РІВНЯНЬ</a:t>
            </a:r>
            <a:endParaRPr lang="ru-RU" sz="8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сылка" hidden="1">
            <a:extLst>
              <a:ext uri="{FF2B5EF4-FFF2-40B4-BE49-F238E27FC236}">
                <a16:creationId xmlns="" xmlns:a16="http://schemas.microsoft.com/office/drawing/2014/main" id="{AC0CBA2E-A8EE-4ED1-AF1C-FFE1E5F45D11}"/>
              </a:ext>
            </a:extLst>
          </p:cNvPr>
          <p:cNvSpPr/>
          <p:nvPr/>
        </p:nvSpPr>
        <p:spPr>
          <a:xfrm>
            <a:off x="3168650" y="501650"/>
            <a:ext cx="5854700" cy="5854700"/>
          </a:xfrm>
          <a:custGeom>
            <a:avLst/>
            <a:gdLst>
              <a:gd name="connsiteX0" fmla="*/ 2927350 w 5854700"/>
              <a:gd name="connsiteY0" fmla="*/ 1442350 h 5854700"/>
              <a:gd name="connsiteX1" fmla="*/ 1442350 w 5854700"/>
              <a:gd name="connsiteY1" fmla="*/ 2927350 h 5854700"/>
              <a:gd name="connsiteX2" fmla="*/ 2927350 w 5854700"/>
              <a:gd name="connsiteY2" fmla="*/ 4412350 h 5854700"/>
              <a:gd name="connsiteX3" fmla="*/ 4412350 w 5854700"/>
              <a:gd name="connsiteY3" fmla="*/ 2927350 h 5854700"/>
              <a:gd name="connsiteX4" fmla="*/ 2927350 w 5854700"/>
              <a:gd name="connsiteY4" fmla="*/ 1442350 h 5854700"/>
              <a:gd name="connsiteX5" fmla="*/ 2927350 w 5854700"/>
              <a:gd name="connsiteY5" fmla="*/ 0 h 5854700"/>
              <a:gd name="connsiteX6" fmla="*/ 5854700 w 5854700"/>
              <a:gd name="connsiteY6" fmla="*/ 2927350 h 5854700"/>
              <a:gd name="connsiteX7" fmla="*/ 2927350 w 5854700"/>
              <a:gd name="connsiteY7" fmla="*/ 5854700 h 5854700"/>
              <a:gd name="connsiteX8" fmla="*/ 0 w 5854700"/>
              <a:gd name="connsiteY8" fmla="*/ 2927350 h 5854700"/>
              <a:gd name="connsiteX9" fmla="*/ 2927350 w 5854700"/>
              <a:gd name="connsiteY9" fmla="*/ 0 h 585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54700" h="5854700">
                <a:moveTo>
                  <a:pt x="2927350" y="1442350"/>
                </a:moveTo>
                <a:cubicBezTo>
                  <a:pt x="2107207" y="1442350"/>
                  <a:pt x="1442350" y="2107207"/>
                  <a:pt x="1442350" y="2927350"/>
                </a:cubicBezTo>
                <a:cubicBezTo>
                  <a:pt x="1442350" y="3747493"/>
                  <a:pt x="2107207" y="4412350"/>
                  <a:pt x="2927350" y="4412350"/>
                </a:cubicBezTo>
                <a:cubicBezTo>
                  <a:pt x="3747493" y="4412350"/>
                  <a:pt x="4412350" y="3747493"/>
                  <a:pt x="4412350" y="2927350"/>
                </a:cubicBezTo>
                <a:cubicBezTo>
                  <a:pt x="4412350" y="2107207"/>
                  <a:pt x="3747493" y="1442350"/>
                  <a:pt x="2927350" y="1442350"/>
                </a:cubicBezTo>
                <a:close/>
                <a:moveTo>
                  <a:pt x="2927350" y="0"/>
                </a:moveTo>
                <a:cubicBezTo>
                  <a:pt x="4544081" y="0"/>
                  <a:pt x="5854700" y="1310619"/>
                  <a:pt x="5854700" y="2927350"/>
                </a:cubicBezTo>
                <a:cubicBezTo>
                  <a:pt x="5854700" y="4544081"/>
                  <a:pt x="4544081" y="5854700"/>
                  <a:pt x="2927350" y="5854700"/>
                </a:cubicBezTo>
                <a:cubicBezTo>
                  <a:pt x="1310619" y="5854700"/>
                  <a:pt x="0" y="4544081"/>
                  <a:pt x="0" y="2927350"/>
                </a:cubicBezTo>
                <a:cubicBezTo>
                  <a:pt x="0" y="1310619"/>
                  <a:pt x="1310619" y="0"/>
                  <a:pt x="29273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2" name="Овал 21" hidden="1">
            <a:extLst>
              <a:ext uri="{FF2B5EF4-FFF2-40B4-BE49-F238E27FC236}">
                <a16:creationId xmlns="" xmlns:a16="http://schemas.microsoft.com/office/drawing/2014/main" id="{222C5F0B-6EFC-4407-96C1-A95810130485}"/>
              </a:ext>
            </a:extLst>
          </p:cNvPr>
          <p:cNvSpPr/>
          <p:nvPr/>
        </p:nvSpPr>
        <p:spPr>
          <a:xfrm>
            <a:off x="5239105" y="2187426"/>
            <a:ext cx="2475000" cy="247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аголовок 3">
            <a:extLst>
              <a:ext uri="{FF2B5EF4-FFF2-40B4-BE49-F238E27FC236}">
                <a16:creationId xmlns="" xmlns:a16="http://schemas.microsoft.com/office/drawing/2014/main" id="{CE4A6286-6A7E-499F-B178-8E6794579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0"/>
            <a:ext cx="10342800" cy="1325563"/>
          </a:xfrm>
        </p:spPr>
        <p:txBody>
          <a:bodyPr/>
          <a:lstStyle/>
          <a:p>
            <a:r>
              <a:rPr lang="uk-UA" dirty="0" smtClean="0"/>
              <a:t>ПРАЦЮЄМО УСНО</a:t>
            </a:r>
            <a:endParaRPr lang="ru-RU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11000" y="1345003"/>
            <a:ext cx="662441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3200" b="1" dirty="0"/>
              <a:t>Складіть рівняння для розв'язання задачі. Знайдіть число, якщо:</a:t>
            </a:r>
            <a:endParaRPr lang="ru-RU" sz="3200" b="1" dirty="0"/>
          </a:p>
        </p:txBody>
      </p:sp>
      <p:sp>
        <p:nvSpPr>
          <p:cNvPr id="11" name="AutoShape 66"/>
          <p:cNvSpPr>
            <a:spLocks noChangeArrowheads="1"/>
          </p:cNvSpPr>
          <p:nvPr/>
        </p:nvSpPr>
        <p:spPr bwMode="auto">
          <a:xfrm>
            <a:off x="4701000" y="2889000"/>
            <a:ext cx="6624638" cy="255428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uk-UA" sz="4800" b="1" i="1" dirty="0" smtClean="0"/>
              <a:t>а)</a:t>
            </a:r>
            <a:r>
              <a:rPr lang="uk-UA" sz="4800" dirty="0" smtClean="0"/>
              <a:t> </a:t>
            </a:r>
            <a:r>
              <a:rPr lang="uk-UA" sz="4800" dirty="0">
                <a:latin typeface="Georgia" panose="02040502050405020303" pitchFamily="18" charset="0"/>
              </a:rPr>
              <a:t>сума цього числа і числа 5 на 9 більша за число 11;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12" name="AutoShape 66"/>
          <p:cNvSpPr>
            <a:spLocks noChangeArrowheads="1"/>
          </p:cNvSpPr>
          <p:nvPr/>
        </p:nvSpPr>
        <p:spPr bwMode="auto">
          <a:xfrm>
            <a:off x="4701000" y="2889396"/>
            <a:ext cx="6817344" cy="255389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B1ECEB"/>
              </a:gs>
              <a:gs pos="50000">
                <a:srgbClr val="FFFFFF"/>
              </a:gs>
              <a:gs pos="100000">
                <a:srgbClr val="B1ECEB"/>
              </a:gs>
            </a:gsLst>
            <a:lin ang="5400000" scaled="1"/>
          </a:gradFill>
          <a:ln w="19050">
            <a:solidFill>
              <a:srgbClr val="00808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latin typeface="Georgia" panose="02040502050405020303" pitchFamily="18" charset="0"/>
              </a:rPr>
              <a:t>б)</a:t>
            </a:r>
            <a:r>
              <a:rPr lang="uk-UA" sz="4800" dirty="0" smtClean="0">
                <a:latin typeface="Georgia" panose="02040502050405020303" pitchFamily="18" charset="0"/>
              </a:rPr>
              <a:t> </a:t>
            </a:r>
            <a:r>
              <a:rPr lang="uk-UA" sz="4800" dirty="0">
                <a:latin typeface="Georgia" panose="02040502050405020303" pitchFamily="18" charset="0"/>
              </a:rPr>
              <a:t> різниця цього числа і числа 13 на 20 менша від числа 35.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207" y="3277342"/>
            <a:ext cx="2745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(x+5)-9=11</a:t>
            </a:r>
            <a:endParaRPr lang="uk-UA" sz="36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059" y="4374000"/>
            <a:ext cx="312864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(x-13)+9=11</a:t>
            </a:r>
            <a:endParaRPr lang="uk-UA" sz="36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282" y="-237424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AutoShape 2" descr="Картопя, капуста та морква подешевша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0" y="795523"/>
            <a:ext cx="44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Задачі «Було-стало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4FB61EA-4FFA-4C52-BC94-9402544D2465}"/>
              </a:ext>
            </a:extLst>
          </p:cNvPr>
          <p:cNvSpPr txBox="1"/>
          <p:nvPr/>
        </p:nvSpPr>
        <p:spPr>
          <a:xfrm>
            <a:off x="0" y="1399128"/>
            <a:ext cx="5781000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ЗАДАЧА 1</a:t>
            </a:r>
            <a:endParaRPr lang="en-US" sz="20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algn="just"/>
            <a:r>
              <a:rPr lang="uk-UA" sz="2000" dirty="0" smtClean="0">
                <a:latin typeface="Georgia" panose="02040502050405020303" pitchFamily="18" charset="0"/>
              </a:rPr>
              <a:t>В </a:t>
            </a:r>
            <a:r>
              <a:rPr lang="uk-UA" sz="2000" dirty="0">
                <a:latin typeface="Georgia" panose="02040502050405020303" pitchFamily="18" charset="0"/>
              </a:rPr>
              <a:t>одній шафі було в 4 рази менше книжок, ніж у другій. Коли в першу шафу поклали 17 книжок, а з другої взяли 25 книжок, то в обох шафах книжок стало порівну. Скільки книжок було  спочатку в кожній шафі?</a:t>
            </a:r>
          </a:p>
        </p:txBody>
      </p:sp>
      <p:pic>
        <p:nvPicPr>
          <p:cNvPr id="17" name="Picture 2" descr="Фотообои «Книжный шкаф» 44578 — zakazposterov.ru">
            <a:extLst>
              <a:ext uri="{FF2B5EF4-FFF2-40B4-BE49-F238E27FC236}">
                <a16:creationId xmlns="" xmlns:a16="http://schemas.microsoft.com/office/drawing/2014/main" id="{18FCF6B3-FED2-455A-B637-DD1C73EF48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8968" r="22281" b="12200"/>
          <a:stretch/>
        </p:blipFill>
        <p:spPr bwMode="auto">
          <a:xfrm>
            <a:off x="6549105" y="1550039"/>
            <a:ext cx="1229269" cy="17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Эпицентр - Фотообои Книжный шкаф №401 183x254см W+G - купить, цена ...">
            <a:extLst>
              <a:ext uri="{FF2B5EF4-FFF2-40B4-BE49-F238E27FC236}">
                <a16:creationId xmlns="" xmlns:a16="http://schemas.microsoft.com/office/drawing/2014/main" id="{E22ECE89-BDD4-4B38-993E-A3B7EB666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612" y="1512557"/>
            <a:ext cx="1304375" cy="18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61A8A5A-863F-4D1B-B080-5009D409FD06}"/>
              </a:ext>
            </a:extLst>
          </p:cNvPr>
          <p:cNvSpPr txBox="1"/>
          <p:nvPr/>
        </p:nvSpPr>
        <p:spPr>
          <a:xfrm>
            <a:off x="6675603" y="2755360"/>
            <a:ext cx="432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Georgia" panose="02040502050405020303" pitchFamily="18" charset="0"/>
              </a:rPr>
              <a:t>х</a:t>
            </a:r>
            <a:endParaRPr lang="x-none" sz="2000" b="1" i="1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AE9CF5-E0DB-4DC6-9898-2836FF4A2785}"/>
              </a:ext>
            </a:extLst>
          </p:cNvPr>
          <p:cNvSpPr txBox="1"/>
          <p:nvPr/>
        </p:nvSpPr>
        <p:spPr>
          <a:xfrm>
            <a:off x="9766735" y="2657901"/>
            <a:ext cx="57606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>
                <a:latin typeface="Georgia" panose="02040502050405020303" pitchFamily="18" charset="0"/>
              </a:rPr>
              <a:t>4х</a:t>
            </a:r>
            <a:endParaRPr lang="x-none" sz="2000" b="1" i="1" dirty="0">
              <a:latin typeface="Georgia" panose="02040502050405020303" pitchFamily="18" charset="0"/>
            </a:endParaRPr>
          </a:p>
        </p:txBody>
      </p:sp>
      <p:sp>
        <p:nvSpPr>
          <p:cNvPr id="23" name="Прямоугольник: скругленные углы 5">
            <a:extLst>
              <a:ext uri="{FF2B5EF4-FFF2-40B4-BE49-F238E27FC236}">
                <a16:creationId xmlns="" xmlns:a16="http://schemas.microsoft.com/office/drawing/2014/main" id="{42B3332B-AE7F-422A-BA3F-1C7D8EB002CD}"/>
              </a:ext>
            </a:extLst>
          </p:cNvPr>
          <p:cNvSpPr/>
          <p:nvPr/>
        </p:nvSpPr>
        <p:spPr>
          <a:xfrm>
            <a:off x="7224377" y="2717384"/>
            <a:ext cx="937722" cy="5624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</a:rPr>
              <a:t>+17</a:t>
            </a:r>
            <a:endParaRPr lang="x-none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: скругленные углы 11">
            <a:extLst>
              <a:ext uri="{FF2B5EF4-FFF2-40B4-BE49-F238E27FC236}">
                <a16:creationId xmlns="" xmlns:a16="http://schemas.microsoft.com/office/drawing/2014/main" id="{B3C1A47E-29A0-466E-8D97-9CF9F75640DD}"/>
              </a:ext>
            </a:extLst>
          </p:cNvPr>
          <p:cNvSpPr/>
          <p:nvPr/>
        </p:nvSpPr>
        <p:spPr>
          <a:xfrm>
            <a:off x="10383359" y="2576747"/>
            <a:ext cx="937722" cy="5624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</a:rPr>
              <a:t>-25</a:t>
            </a:r>
            <a:endParaRPr lang="x-none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9D0DE35-C267-4FE4-8876-2872B893716F}"/>
              </a:ext>
            </a:extLst>
          </p:cNvPr>
          <p:cNvSpPr txBox="1"/>
          <p:nvPr/>
        </p:nvSpPr>
        <p:spPr>
          <a:xfrm>
            <a:off x="154214" y="3565980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короткий запис до задачі</a:t>
            </a:r>
            <a:endParaRPr lang="x-none" sz="2000" b="1" i="1" dirty="0"/>
          </a:p>
        </p:txBody>
      </p:sp>
      <p:graphicFrame>
        <p:nvGraphicFramePr>
          <p:cNvPr id="26" name="Таблица 7">
            <a:extLst>
              <a:ext uri="{FF2B5EF4-FFF2-40B4-BE49-F238E27FC236}">
                <a16:creationId xmlns="" xmlns:a16="http://schemas.microsoft.com/office/drawing/2014/main" id="{04A43FCC-A80C-4CB5-839A-18919CEEB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36754"/>
              </p:ext>
            </p:extLst>
          </p:nvPr>
        </p:nvGraphicFramePr>
        <p:xfrm>
          <a:off x="140027" y="4443718"/>
          <a:ext cx="5475529" cy="400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6657">
                  <a:extLst>
                    <a:ext uri="{9D8B030D-6E8A-4147-A177-3AD203B41FA5}">
                      <a16:colId xmlns="" xmlns:a16="http://schemas.microsoft.com/office/drawing/2014/main" val="993187718"/>
                    </a:ext>
                  </a:extLst>
                </a:gridCol>
                <a:gridCol w="1731575">
                  <a:extLst>
                    <a:ext uri="{9D8B030D-6E8A-4147-A177-3AD203B41FA5}">
                      <a16:colId xmlns="" xmlns:a16="http://schemas.microsoft.com/office/drawing/2014/main" val="3478853484"/>
                    </a:ext>
                  </a:extLst>
                </a:gridCol>
                <a:gridCol w="1798894">
                  <a:extLst>
                    <a:ext uri="{9D8B030D-6E8A-4147-A177-3AD203B41FA5}">
                      <a16:colId xmlns="" xmlns:a16="http://schemas.microsoft.com/office/drawing/2014/main" val="3026698638"/>
                    </a:ext>
                  </a:extLst>
                </a:gridCol>
                <a:gridCol w="798403">
                  <a:extLst>
                    <a:ext uri="{9D8B030D-6E8A-4147-A177-3AD203B41FA5}">
                      <a16:colId xmlns="" xmlns:a16="http://schemas.microsoft.com/office/drawing/2014/main" val="111206714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Було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Стало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312852"/>
                  </a:ext>
                </a:extLst>
              </a:tr>
            </a:tbl>
          </a:graphicData>
        </a:graphic>
      </p:graphicFrame>
      <p:graphicFrame>
        <p:nvGraphicFramePr>
          <p:cNvPr id="27" name="Таблица 5">
            <a:extLst>
              <a:ext uri="{FF2B5EF4-FFF2-40B4-BE49-F238E27FC236}">
                <a16:creationId xmlns="" xmlns:a16="http://schemas.microsoft.com/office/drawing/2014/main" id="{A68BCB5D-8A54-4F1F-B780-7B9320A08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14357"/>
              </p:ext>
            </p:extLst>
          </p:nvPr>
        </p:nvGraphicFramePr>
        <p:xfrm>
          <a:off x="155575" y="4851715"/>
          <a:ext cx="5471115" cy="129614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7986">
                  <a:extLst>
                    <a:ext uri="{9D8B030D-6E8A-4147-A177-3AD203B41FA5}">
                      <a16:colId xmlns="" xmlns:a16="http://schemas.microsoft.com/office/drawing/2014/main" val="1118119978"/>
                    </a:ext>
                  </a:extLst>
                </a:gridCol>
                <a:gridCol w="1743129">
                  <a:extLst>
                    <a:ext uri="{9D8B030D-6E8A-4147-A177-3AD203B41FA5}">
                      <a16:colId xmlns="" xmlns:a16="http://schemas.microsoft.com/office/drawing/2014/main" val="131331137"/>
                    </a:ext>
                  </a:extLst>
                </a:gridCol>
                <a:gridCol w="1800000">
                  <a:extLst>
                    <a:ext uri="{9D8B030D-6E8A-4147-A177-3AD203B41FA5}">
                      <a16:colId xmlns="" xmlns:a16="http://schemas.microsoft.com/office/drawing/2014/main" val="3933242275"/>
                    </a:ext>
                  </a:extLst>
                </a:gridCol>
                <a:gridCol w="810000">
                  <a:extLst>
                    <a:ext uri="{9D8B030D-6E8A-4147-A177-3AD203B41FA5}">
                      <a16:colId xmlns="" xmlns:a16="http://schemas.microsoft.com/office/drawing/2014/main" val="1080685041"/>
                    </a:ext>
                  </a:extLst>
                </a:gridCol>
              </a:tblGrid>
              <a:tr h="669896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Georgia" panose="02040502050405020303" pitchFamily="18" charset="0"/>
                        </a:rPr>
                        <a:t>І шафа</a:t>
                      </a:r>
                      <a:endParaRPr lang="x-none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х </a:t>
                      </a:r>
                      <a:r>
                        <a:rPr lang="uk-UA" sz="2000" b="1" i="1" dirty="0" err="1">
                          <a:latin typeface="Georgia" panose="02040502050405020303" pitchFamily="18" charset="0"/>
                        </a:rPr>
                        <a:t>кн</a:t>
                      </a:r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.   </a:t>
                      </a:r>
                      <a:r>
                        <a:rPr lang="uk-UA" sz="2000" b="1" i="1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?</a:t>
                      </a:r>
                      <a:endParaRPr lang="x-none" sz="2000" b="1" i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(</a:t>
                      </a:r>
                      <a:r>
                        <a:rPr lang="uk-UA" i="1" dirty="0">
                          <a:latin typeface="Georgia" panose="02040502050405020303" pitchFamily="18" charset="0"/>
                        </a:rPr>
                        <a:t>х+17)</a:t>
                      </a:r>
                      <a:r>
                        <a:rPr lang="uk-UA" dirty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uk-UA" dirty="0" err="1">
                          <a:latin typeface="Georgia" panose="02040502050405020303" pitchFamily="18" charset="0"/>
                        </a:rPr>
                        <a:t>кн</a:t>
                      </a:r>
                      <a:r>
                        <a:rPr lang="uk-UA" dirty="0">
                          <a:latin typeface="Georgia" panose="02040502050405020303" pitchFamily="18" charset="0"/>
                        </a:rPr>
                        <a:t>.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49281"/>
                  </a:ext>
                </a:extLst>
              </a:tr>
              <a:tr h="626248">
                <a:tc>
                  <a:txBody>
                    <a:bodyPr/>
                    <a:lstStyle/>
                    <a:p>
                      <a:r>
                        <a:rPr lang="uk-UA" sz="1600" b="1" dirty="0">
                          <a:solidFill>
                            <a:srgbClr val="00B050"/>
                          </a:solidFill>
                          <a:latin typeface="Georgia" panose="02040502050405020303" pitchFamily="18" charset="0"/>
                        </a:rPr>
                        <a:t>ІІ шафа</a:t>
                      </a:r>
                      <a:endParaRPr lang="x-none" b="1" dirty="0">
                        <a:solidFill>
                          <a:srgbClr val="00B05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4х </a:t>
                      </a:r>
                      <a:r>
                        <a:rPr lang="uk-UA" sz="2000" b="1" i="1" dirty="0" err="1">
                          <a:latin typeface="Georgia" panose="02040502050405020303" pitchFamily="18" charset="0"/>
                        </a:rPr>
                        <a:t>кн</a:t>
                      </a:r>
                      <a:r>
                        <a:rPr lang="uk-UA" sz="2000" b="1" i="1" dirty="0" smtClean="0">
                          <a:latin typeface="Georgia" panose="02040502050405020303" pitchFamily="18" charset="0"/>
                        </a:rPr>
                        <a:t>.</a:t>
                      </a:r>
                      <a:r>
                        <a:rPr lang="uk-UA" sz="2000" b="1" i="1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uk-UA" sz="2000" b="1" i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?</a:t>
                      </a:r>
                      <a:endParaRPr lang="uk-UA" sz="2000" b="1" i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i="1" dirty="0">
                          <a:latin typeface="Georgia" panose="02040502050405020303" pitchFamily="18" charset="0"/>
                        </a:rPr>
                        <a:t>(4х-25</a:t>
                      </a:r>
                      <a:r>
                        <a:rPr lang="uk-UA" dirty="0">
                          <a:latin typeface="Georgia" panose="02040502050405020303" pitchFamily="18" charset="0"/>
                        </a:rPr>
                        <a:t>) </a:t>
                      </a:r>
                      <a:r>
                        <a:rPr lang="uk-UA" dirty="0" err="1">
                          <a:latin typeface="Georgia" panose="02040502050405020303" pitchFamily="18" charset="0"/>
                        </a:rPr>
                        <a:t>кн</a:t>
                      </a:r>
                      <a:r>
                        <a:rPr lang="uk-UA" dirty="0">
                          <a:latin typeface="Georgia" panose="02040502050405020303" pitchFamily="18" charset="0"/>
                        </a:rPr>
                        <a:t>.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259018"/>
                  </a:ext>
                </a:extLst>
              </a:tr>
            </a:tbl>
          </a:graphicData>
        </a:graphic>
      </p:graphicFrame>
      <p:grpSp>
        <p:nvGrpSpPr>
          <p:cNvPr id="28" name="Группа 27">
            <a:extLst>
              <a:ext uri="{FF2B5EF4-FFF2-40B4-BE49-F238E27FC236}">
                <a16:creationId xmlns="" xmlns:a16="http://schemas.microsoft.com/office/drawing/2014/main" id="{9EC49441-FCF9-4812-BA22-58B1C143F432}"/>
              </a:ext>
            </a:extLst>
          </p:cNvPr>
          <p:cNvGrpSpPr/>
          <p:nvPr/>
        </p:nvGrpSpPr>
        <p:grpSpPr>
          <a:xfrm>
            <a:off x="4489046" y="5229000"/>
            <a:ext cx="648072" cy="622941"/>
            <a:chOff x="5076056" y="3992730"/>
            <a:chExt cx="1584176" cy="1380486"/>
          </a:xfrm>
        </p:grpSpPr>
        <p:sp>
          <p:nvSpPr>
            <p:cNvPr id="29" name="Дуга 28">
              <a:extLst>
                <a:ext uri="{FF2B5EF4-FFF2-40B4-BE49-F238E27FC236}">
                  <a16:creationId xmlns="" xmlns:a16="http://schemas.microsoft.com/office/drawing/2014/main" id="{8E8DE1D4-7E8E-4BF5-B047-C41EBA78CCFE}"/>
                </a:ext>
              </a:extLst>
            </p:cNvPr>
            <p:cNvSpPr/>
            <p:nvPr/>
          </p:nvSpPr>
          <p:spPr>
            <a:xfrm>
              <a:off x="5076056" y="3992730"/>
              <a:ext cx="1584176" cy="1380486"/>
            </a:xfrm>
            <a:prstGeom prst="arc">
              <a:avLst>
                <a:gd name="adj1" fmla="val 17226571"/>
                <a:gd name="adj2" fmla="val 432765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0" name="Группа 29">
              <a:extLst>
                <a:ext uri="{FF2B5EF4-FFF2-40B4-BE49-F238E27FC236}">
                  <a16:creationId xmlns="" xmlns:a16="http://schemas.microsoft.com/office/drawing/2014/main" id="{E4E59EFE-11B8-40D9-807B-FA8BBD7FD8E2}"/>
                </a:ext>
              </a:extLst>
            </p:cNvPr>
            <p:cNvGrpSpPr/>
            <p:nvPr/>
          </p:nvGrpSpPr>
          <p:grpSpPr>
            <a:xfrm>
              <a:off x="6073361" y="4016298"/>
              <a:ext cx="226831" cy="132782"/>
              <a:chOff x="6073361" y="4016298"/>
              <a:chExt cx="226831" cy="132782"/>
            </a:xfrm>
          </p:grpSpPr>
          <p:cxnSp>
            <p:nvCxnSpPr>
              <p:cNvPr id="34" name="Прямая соединительная линия 33">
                <a:extLst>
                  <a:ext uri="{FF2B5EF4-FFF2-40B4-BE49-F238E27FC236}">
                    <a16:creationId xmlns="" xmlns:a16="http://schemas.microsoft.com/office/drawing/2014/main" id="{A30E5FC1-CD3D-4223-B6D0-7AD2B4813E9D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>
                <a:off x="6073361" y="4016298"/>
                <a:ext cx="154823" cy="1327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="" xmlns:a16="http://schemas.microsoft.com/office/drawing/2014/main" id="{66697E62-DD90-46A4-9484-E2F6652AD65A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>
                <a:off x="6073361" y="4016298"/>
                <a:ext cx="22683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>
              <a:extLst>
                <a:ext uri="{FF2B5EF4-FFF2-40B4-BE49-F238E27FC236}">
                  <a16:creationId xmlns="" xmlns:a16="http://schemas.microsoft.com/office/drawing/2014/main" id="{1C63752B-7360-464E-A183-C5001285AD9F}"/>
                </a:ext>
              </a:extLst>
            </p:cNvPr>
            <p:cNvGrpSpPr/>
            <p:nvPr/>
          </p:nvGrpSpPr>
          <p:grpSpPr>
            <a:xfrm>
              <a:off x="6082420" y="5157192"/>
              <a:ext cx="217772" cy="202849"/>
              <a:chOff x="6082420" y="5157192"/>
              <a:chExt cx="217772" cy="202849"/>
            </a:xfrm>
          </p:grpSpPr>
          <p:cxnSp>
            <p:nvCxnSpPr>
              <p:cNvPr id="32" name="Прямая соединительная линия 31">
                <a:extLst>
                  <a:ext uri="{FF2B5EF4-FFF2-40B4-BE49-F238E27FC236}">
                    <a16:creationId xmlns="" xmlns:a16="http://schemas.microsoft.com/office/drawing/2014/main" id="{587052B9-C617-49CB-AF55-A6C75DA60513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 flipV="1">
                <a:off x="6082420" y="5157192"/>
                <a:ext cx="145764" cy="1902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>
                <a:extLst>
                  <a:ext uri="{FF2B5EF4-FFF2-40B4-BE49-F238E27FC236}">
                    <a16:creationId xmlns="" xmlns:a16="http://schemas.microsoft.com/office/drawing/2014/main" id="{D0C43ADD-3425-4F46-B06D-35F5F6C81117}"/>
                  </a:ext>
                </a:extLst>
              </p:cNvPr>
              <p:cNvCxnSpPr>
                <a:stCxn id="29" idx="2"/>
              </p:cNvCxnSpPr>
              <p:nvPr/>
            </p:nvCxnSpPr>
            <p:spPr>
              <a:xfrm>
                <a:off x="6082420" y="5347480"/>
                <a:ext cx="217772" cy="1256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84A60DFD-0380-4789-964A-03EF06AE81A9}"/>
              </a:ext>
            </a:extLst>
          </p:cNvPr>
          <p:cNvSpPr/>
          <p:nvPr/>
        </p:nvSpPr>
        <p:spPr>
          <a:xfrm>
            <a:off x="5171400" y="5279387"/>
            <a:ext cx="432048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/>
              <a:t>=</a:t>
            </a:r>
            <a:endParaRPr lang="x-none" sz="20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585EB9E-2BB6-4A60-9242-6942CEB43E0D}"/>
              </a:ext>
            </a:extLst>
          </p:cNvPr>
          <p:cNvSpPr txBox="1"/>
          <p:nvPr/>
        </p:nvSpPr>
        <p:spPr>
          <a:xfrm>
            <a:off x="6411000" y="3565980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рівняння</a:t>
            </a:r>
            <a:endParaRPr lang="x-none" sz="2000" b="1" i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B269751-6692-4DA8-9FFA-62A5ED853539}"/>
              </a:ext>
            </a:extLst>
          </p:cNvPr>
          <p:cNvSpPr txBox="1"/>
          <p:nvPr/>
        </p:nvSpPr>
        <p:spPr>
          <a:xfrm>
            <a:off x="6411000" y="3918442"/>
            <a:ext cx="202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Georgia" panose="02040502050405020303" pitchFamily="18" charset="0"/>
              </a:rPr>
              <a:t>4х-25=х+17;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4х-х=17+25;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3х=42;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х=42:3;</a:t>
            </a:r>
          </a:p>
          <a:p>
            <a:r>
              <a:rPr lang="uk-UA" sz="2000" i="1" dirty="0" smtClean="0">
                <a:latin typeface="Georgia" panose="02040502050405020303" pitchFamily="18" charset="0"/>
              </a:rPr>
              <a:t>х=14</a:t>
            </a:r>
            <a:endParaRPr lang="x-none" sz="1600" i="1" dirty="0">
              <a:latin typeface="Georgia" panose="020405020504050203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1000" y="5311837"/>
            <a:ext cx="4746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Georgia" panose="02040502050405020303" pitchFamily="18" charset="0"/>
              </a:rPr>
              <a:t>Повертаємося до позначень:</a:t>
            </a:r>
          </a:p>
          <a:p>
            <a:r>
              <a:rPr lang="uk-UA" sz="1600" dirty="0" smtClean="0">
                <a:latin typeface="Georgia" panose="02040502050405020303" pitchFamily="18" charset="0"/>
              </a:rPr>
              <a:t>Отже, у першій шафі спочатку було – 14 </a:t>
            </a:r>
            <a:r>
              <a:rPr lang="uk-UA" sz="1600" dirty="0" err="1" smtClean="0">
                <a:latin typeface="Georgia" panose="02040502050405020303" pitchFamily="18" charset="0"/>
              </a:rPr>
              <a:t>кн</a:t>
            </a:r>
            <a:r>
              <a:rPr lang="uk-UA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uk-UA" sz="1600" dirty="0" smtClean="0">
                <a:latin typeface="Georgia" panose="02040502050405020303" pitchFamily="18" charset="0"/>
              </a:rPr>
              <a:t>а на другій – </a:t>
            </a:r>
            <a:r>
              <a:rPr lang="uk-UA" sz="1600" i="1" dirty="0" smtClean="0">
                <a:latin typeface="Georgia" panose="02040502050405020303" pitchFamily="18" charset="0"/>
              </a:rPr>
              <a:t>4х=4*14=56</a:t>
            </a:r>
            <a:r>
              <a:rPr lang="uk-UA" sz="1600" dirty="0" smtClean="0">
                <a:latin typeface="Georgia" panose="02040502050405020303" pitchFamily="18" charset="0"/>
              </a:rPr>
              <a:t> книг.</a:t>
            </a:r>
          </a:p>
          <a:p>
            <a:endParaRPr lang="uk-UA" sz="1600" dirty="0"/>
          </a:p>
          <a:p>
            <a:r>
              <a:rPr lang="uk-UA" sz="1600" b="1" dirty="0" smtClean="0">
                <a:latin typeface="Georgia" panose="02040502050405020303" pitchFamily="18" charset="0"/>
              </a:rPr>
              <a:t>Відповідь:</a:t>
            </a:r>
            <a:r>
              <a:rPr lang="uk-UA" sz="1600" dirty="0" smtClean="0">
                <a:latin typeface="Georgia" panose="02040502050405020303" pitchFamily="18" charset="0"/>
              </a:rPr>
              <a:t> </a:t>
            </a:r>
            <a:r>
              <a:rPr lang="uk-UA" sz="1600" i="1" dirty="0" smtClean="0">
                <a:latin typeface="Georgia" panose="02040502050405020303" pitchFamily="18" charset="0"/>
              </a:rPr>
              <a:t>14 </a:t>
            </a:r>
            <a:r>
              <a:rPr lang="uk-UA" sz="1600" i="1" dirty="0" err="1" smtClean="0">
                <a:latin typeface="Georgia" panose="02040502050405020303" pitchFamily="18" charset="0"/>
              </a:rPr>
              <a:t>кн</a:t>
            </a:r>
            <a:r>
              <a:rPr lang="uk-UA" sz="1600" i="1" dirty="0" smtClean="0">
                <a:latin typeface="Georgia" panose="02040502050405020303" pitchFamily="18" charset="0"/>
              </a:rPr>
              <a:t>; 56 </a:t>
            </a:r>
            <a:r>
              <a:rPr lang="uk-UA" sz="1600" i="1" dirty="0" err="1" smtClean="0">
                <a:latin typeface="Georgia" panose="02040502050405020303" pitchFamily="18" charset="0"/>
              </a:rPr>
              <a:t>кн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39" name="Овал 38"/>
          <p:cNvSpPr/>
          <p:nvPr/>
        </p:nvSpPr>
        <p:spPr>
          <a:xfrm>
            <a:off x="8553457" y="2808832"/>
            <a:ext cx="602778" cy="293165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12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36" grpId="0" animBg="1"/>
      <p:bldP spid="3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000" y="-214947"/>
            <a:ext cx="10342800" cy="13255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ПРАЦЮЄМО </a:t>
            </a:r>
            <a:r>
              <a:rPr lang="ru-RU" dirty="0" smtClean="0">
                <a:solidFill>
                  <a:schemeClr val="bg1"/>
                </a:solidFill>
              </a:rPr>
              <a:t>В ЗОШИТІ 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795523"/>
            <a:ext cx="44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Задачі «Було-стало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000" y="1397811"/>
            <a:ext cx="6885000" cy="21544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ЗАДАЧА 2</a:t>
            </a:r>
            <a:r>
              <a:rPr lang="uk-UA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першому кошику було в 3 рази більше яблук, ніж в другому. Коли з першого кошика взяли 8 яблук,  а в другий доклали 14 яблук, то в двох кошиках яблук стало порівну. Скільки яблук було в кожному кошику спочатку? </a:t>
            </a:r>
          </a:p>
        </p:txBody>
      </p:sp>
      <p:grpSp>
        <p:nvGrpSpPr>
          <p:cNvPr id="14" name="Group 330"/>
          <p:cNvGrpSpPr>
            <a:grpSpLocks/>
          </p:cNvGrpSpPr>
          <p:nvPr/>
        </p:nvGrpSpPr>
        <p:grpSpPr bwMode="auto">
          <a:xfrm>
            <a:off x="7311000" y="1687529"/>
            <a:ext cx="1665000" cy="1575000"/>
            <a:chOff x="48" y="1584"/>
            <a:chExt cx="1512" cy="1359"/>
          </a:xfrm>
        </p:grpSpPr>
        <p:grpSp>
          <p:nvGrpSpPr>
            <p:cNvPr id="15" name="Group 172"/>
            <p:cNvGrpSpPr>
              <a:grpSpLocks/>
            </p:cNvGrpSpPr>
            <p:nvPr/>
          </p:nvGrpSpPr>
          <p:grpSpPr bwMode="auto">
            <a:xfrm>
              <a:off x="47" y="1584"/>
              <a:ext cx="1501" cy="1355"/>
              <a:chOff x="502" y="1429"/>
              <a:chExt cx="2251" cy="1780"/>
            </a:xfrm>
          </p:grpSpPr>
          <p:sp>
            <p:nvSpPr>
              <p:cNvPr id="116" name="Freeform 173" descr="Циновка"/>
              <p:cNvSpPr>
                <a:spLocks/>
              </p:cNvSpPr>
              <p:nvPr/>
            </p:nvSpPr>
            <p:spPr bwMode="auto">
              <a:xfrm>
                <a:off x="536" y="2160"/>
                <a:ext cx="2192" cy="10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568"/>
                  </a:cxn>
                  <a:cxn ang="0">
                    <a:pos x="376" y="840"/>
                  </a:cxn>
                  <a:cxn ang="0">
                    <a:pos x="752" y="1016"/>
                  </a:cxn>
                  <a:cxn ang="0">
                    <a:pos x="1184" y="1040"/>
                  </a:cxn>
                  <a:cxn ang="0">
                    <a:pos x="1592" y="960"/>
                  </a:cxn>
                  <a:cxn ang="0">
                    <a:pos x="1920" y="752"/>
                  </a:cxn>
                  <a:cxn ang="0">
                    <a:pos x="2152" y="296"/>
                  </a:cxn>
                  <a:cxn ang="0">
                    <a:pos x="2160" y="0"/>
                  </a:cxn>
                </a:cxnLst>
                <a:rect l="0" t="0" r="r" b="b"/>
                <a:pathLst>
                  <a:path w="2192" h="1049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7" name="Freeform 174" descr="Папирус"/>
              <p:cNvSpPr>
                <a:spLocks/>
              </p:cNvSpPr>
              <p:nvPr/>
            </p:nvSpPr>
            <p:spPr bwMode="auto">
              <a:xfrm>
                <a:off x="521" y="1929"/>
                <a:ext cx="2232" cy="463"/>
              </a:xfrm>
              <a:custGeom>
                <a:avLst/>
                <a:gdLst/>
                <a:ahLst/>
                <a:cxnLst>
                  <a:cxn ang="0">
                    <a:pos x="15" y="223"/>
                  </a:cxn>
                  <a:cxn ang="0">
                    <a:pos x="431" y="423"/>
                  </a:cxn>
                  <a:cxn ang="0">
                    <a:pos x="1023" y="447"/>
                  </a:cxn>
                  <a:cxn ang="0">
                    <a:pos x="1687" y="431"/>
                  </a:cxn>
                  <a:cxn ang="0">
                    <a:pos x="2215" y="255"/>
                  </a:cxn>
                  <a:cxn ang="0">
                    <a:pos x="1791" y="39"/>
                  </a:cxn>
                  <a:cxn ang="0">
                    <a:pos x="1111" y="23"/>
                  </a:cxn>
                  <a:cxn ang="0">
                    <a:pos x="343" y="55"/>
                  </a:cxn>
                  <a:cxn ang="0">
                    <a:pos x="15" y="223"/>
                  </a:cxn>
                </a:cxnLst>
                <a:rect l="0" t="0" r="r" b="b"/>
                <a:pathLst>
                  <a:path w="2232" h="463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18" name="Group 175"/>
              <p:cNvGrpSpPr>
                <a:grpSpLocks/>
              </p:cNvGrpSpPr>
              <p:nvPr/>
            </p:nvGrpSpPr>
            <p:grpSpPr bwMode="auto">
              <a:xfrm>
                <a:off x="502" y="1429"/>
                <a:ext cx="2224" cy="825"/>
                <a:chOff x="502" y="1429"/>
                <a:chExt cx="2224" cy="825"/>
              </a:xfrm>
            </p:grpSpPr>
            <p:sp>
              <p:nvSpPr>
                <p:cNvPr id="119" name="Freeform 176"/>
                <p:cNvSpPr>
                  <a:spLocks/>
                </p:cNvSpPr>
                <p:nvPr/>
              </p:nvSpPr>
              <p:spPr bwMode="auto">
                <a:xfrm rot="5135648">
                  <a:off x="2397" y="1960"/>
                  <a:ext cx="309" cy="81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120" name="Group 177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3" y="1429"/>
                  <a:chExt cx="2348" cy="825"/>
                </a:xfrm>
              </p:grpSpPr>
              <p:sp>
                <p:nvSpPr>
                  <p:cNvPr id="121" name="Freeform 178"/>
                  <p:cNvSpPr>
                    <a:spLocks/>
                  </p:cNvSpPr>
                  <p:nvPr/>
                </p:nvSpPr>
                <p:spPr bwMode="auto">
                  <a:xfrm rot="-1024559">
                    <a:off x="513" y="2038"/>
                    <a:ext cx="323" cy="77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2" name="Freeform 179"/>
                  <p:cNvSpPr>
                    <a:spLocks/>
                  </p:cNvSpPr>
                  <p:nvPr/>
                </p:nvSpPr>
                <p:spPr bwMode="auto">
                  <a:xfrm rot="-1024559">
                    <a:off x="597" y="1933"/>
                    <a:ext cx="317" cy="9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23" name="Freeform 180"/>
                  <p:cNvSpPr>
                    <a:spLocks/>
                  </p:cNvSpPr>
                  <p:nvPr/>
                </p:nvSpPr>
                <p:spPr bwMode="auto">
                  <a:xfrm rot="-590344">
                    <a:off x="672" y="1846"/>
                    <a:ext cx="317" cy="9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grpSp>
                <p:nvGrpSpPr>
                  <p:cNvPr id="124" name="Group 181"/>
                  <p:cNvGrpSpPr>
                    <a:grpSpLocks/>
                  </p:cNvGrpSpPr>
                  <p:nvPr/>
                </p:nvGrpSpPr>
                <p:grpSpPr bwMode="auto">
                  <a:xfrm rot="319568">
                    <a:off x="787" y="1640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144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45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46" name="Freeform 184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125" name="Group 185"/>
                  <p:cNvGrpSpPr>
                    <a:grpSpLocks/>
                  </p:cNvGrpSpPr>
                  <p:nvPr/>
                </p:nvGrpSpPr>
                <p:grpSpPr bwMode="auto">
                  <a:xfrm rot="1402697">
                    <a:off x="1146" y="1518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14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4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43" name="Freeform 188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126" name="Group 189"/>
                  <p:cNvGrpSpPr>
                    <a:grpSpLocks/>
                  </p:cNvGrpSpPr>
                  <p:nvPr/>
                </p:nvGrpSpPr>
                <p:grpSpPr bwMode="auto">
                  <a:xfrm rot="2233139">
                    <a:off x="1526" y="1495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1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40" name="Freeform 192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127" name="Group 193"/>
                  <p:cNvGrpSpPr>
                    <a:grpSpLocks/>
                  </p:cNvGrpSpPr>
                  <p:nvPr/>
                </p:nvGrpSpPr>
                <p:grpSpPr bwMode="auto">
                  <a:xfrm rot="3226440">
                    <a:off x="1877" y="1566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135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36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37" name="Freeform 196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128" name="Group 197"/>
                  <p:cNvGrpSpPr>
                    <a:grpSpLocks/>
                  </p:cNvGrpSpPr>
                  <p:nvPr/>
                </p:nvGrpSpPr>
                <p:grpSpPr bwMode="auto">
                  <a:xfrm rot="4068615">
                    <a:off x="2202" y="1728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13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3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134" name="Freeform 200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129" name="Freeform 201"/>
                  <p:cNvSpPr>
                    <a:spLocks/>
                  </p:cNvSpPr>
                  <p:nvPr/>
                </p:nvSpPr>
                <p:spPr bwMode="auto">
                  <a:xfrm rot="5135648">
                    <a:off x="2576" y="2029"/>
                    <a:ext cx="303" cy="100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0" name="Freeform 202"/>
                  <p:cNvSpPr>
                    <a:spLocks/>
                  </p:cNvSpPr>
                  <p:nvPr/>
                </p:nvSpPr>
                <p:spPr bwMode="auto">
                  <a:xfrm>
                    <a:off x="2706" y="2014"/>
                    <a:ext cx="145" cy="221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31" name="Freeform 203"/>
                  <p:cNvSpPr>
                    <a:spLocks/>
                  </p:cNvSpPr>
                  <p:nvPr/>
                </p:nvSpPr>
                <p:spPr bwMode="auto">
                  <a:xfrm>
                    <a:off x="503" y="2112"/>
                    <a:ext cx="228" cy="142"/>
                  </a:xfrm>
                  <a:custGeom>
                    <a:avLst/>
                    <a:gdLst/>
                    <a:ahLst/>
                    <a:cxnLst>
                      <a:cxn ang="0">
                        <a:pos x="145" y="96"/>
                      </a:cxn>
                      <a:cxn ang="0">
                        <a:pos x="25" y="136"/>
                      </a:cxn>
                      <a:cxn ang="0">
                        <a:pos x="7" y="61"/>
                      </a:cxn>
                      <a:cxn ang="0">
                        <a:pos x="66" y="53"/>
                      </a:cxn>
                      <a:cxn ang="0">
                        <a:pos x="150" y="88"/>
                      </a:cxn>
                      <a:cxn ang="0">
                        <a:pos x="207" y="60"/>
                      </a:cxn>
                      <a:cxn ang="0">
                        <a:pos x="228" y="0"/>
                      </a:cxn>
                    </a:cxnLst>
                    <a:rect l="0" t="0" r="r" b="b"/>
                    <a:pathLst>
                      <a:path w="228" h="142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sp>
          <p:nvSpPr>
            <p:cNvPr id="16" name="Freeform 234"/>
            <p:cNvSpPr>
              <a:spLocks/>
            </p:cNvSpPr>
            <p:nvPr/>
          </p:nvSpPr>
          <p:spPr bwMode="auto">
            <a:xfrm rot="11753484">
              <a:off x="1068" y="2312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8" name="Freeform 235"/>
            <p:cNvSpPr>
              <a:spLocks/>
            </p:cNvSpPr>
            <p:nvPr/>
          </p:nvSpPr>
          <p:spPr bwMode="auto">
            <a:xfrm rot="11504759">
              <a:off x="963" y="2328"/>
              <a:ext cx="158" cy="3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0" name="Freeform 236"/>
            <p:cNvSpPr>
              <a:spLocks/>
            </p:cNvSpPr>
            <p:nvPr/>
          </p:nvSpPr>
          <p:spPr bwMode="auto">
            <a:xfrm rot="12712262">
              <a:off x="1162" y="2271"/>
              <a:ext cx="114" cy="45"/>
            </a:xfrm>
            <a:custGeom>
              <a:avLst/>
              <a:gdLst/>
              <a:ahLst/>
              <a:cxnLst>
                <a:cxn ang="0">
                  <a:pos x="145" y="96"/>
                </a:cxn>
                <a:cxn ang="0">
                  <a:pos x="25" y="136"/>
                </a:cxn>
                <a:cxn ang="0">
                  <a:pos x="7" y="61"/>
                </a:cxn>
                <a:cxn ang="0">
                  <a:pos x="66" y="53"/>
                </a:cxn>
                <a:cxn ang="0">
                  <a:pos x="150" y="88"/>
                </a:cxn>
                <a:cxn ang="0">
                  <a:pos x="207" y="60"/>
                </a:cxn>
                <a:cxn ang="0">
                  <a:pos x="228" y="0"/>
                </a:cxn>
              </a:cxnLst>
              <a:rect l="0" t="0" r="r" b="b"/>
              <a:pathLst>
                <a:path w="228" h="142">
                  <a:moveTo>
                    <a:pt x="145" y="96"/>
                  </a:moveTo>
                  <a:cubicBezTo>
                    <a:pt x="126" y="103"/>
                    <a:pt x="48" y="142"/>
                    <a:pt x="25" y="136"/>
                  </a:cubicBezTo>
                  <a:cubicBezTo>
                    <a:pt x="2" y="130"/>
                    <a:pt x="0" y="75"/>
                    <a:pt x="7" y="61"/>
                  </a:cubicBezTo>
                  <a:cubicBezTo>
                    <a:pt x="14" y="47"/>
                    <a:pt x="42" y="48"/>
                    <a:pt x="66" y="53"/>
                  </a:cubicBezTo>
                  <a:cubicBezTo>
                    <a:pt x="89" y="58"/>
                    <a:pt x="126" y="85"/>
                    <a:pt x="150" y="88"/>
                  </a:cubicBezTo>
                  <a:cubicBezTo>
                    <a:pt x="173" y="89"/>
                    <a:pt x="194" y="74"/>
                    <a:pt x="207" y="60"/>
                  </a:cubicBezTo>
                  <a:cubicBezTo>
                    <a:pt x="221" y="46"/>
                    <a:pt x="224" y="12"/>
                    <a:pt x="228" y="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1" name="Group 237"/>
            <p:cNvGrpSpPr>
              <a:grpSpLocks/>
            </p:cNvGrpSpPr>
            <p:nvPr/>
          </p:nvGrpSpPr>
          <p:grpSpPr bwMode="auto">
            <a:xfrm rot="12498145">
              <a:off x="329" y="2327"/>
              <a:ext cx="248" cy="72"/>
              <a:chOff x="500" y="1699"/>
              <a:chExt cx="660" cy="284"/>
            </a:xfrm>
          </p:grpSpPr>
          <p:sp>
            <p:nvSpPr>
              <p:cNvPr id="113" name="Freeform 238"/>
              <p:cNvSpPr>
                <a:spLocks/>
              </p:cNvSpPr>
              <p:nvPr/>
            </p:nvSpPr>
            <p:spPr bwMode="auto">
              <a:xfrm>
                <a:off x="500" y="1881"/>
                <a:ext cx="408" cy="10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4" name="Freeform 239"/>
              <p:cNvSpPr>
                <a:spLocks/>
              </p:cNvSpPr>
              <p:nvPr/>
            </p:nvSpPr>
            <p:spPr bwMode="auto">
              <a:xfrm>
                <a:off x="636" y="1779"/>
                <a:ext cx="400" cy="12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115" name="Freeform 240"/>
              <p:cNvSpPr>
                <a:spLocks/>
              </p:cNvSpPr>
              <p:nvPr/>
            </p:nvSpPr>
            <p:spPr bwMode="auto">
              <a:xfrm rot="434215">
                <a:off x="760" y="1699"/>
                <a:ext cx="400" cy="12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24" name="Freeform 241"/>
            <p:cNvSpPr>
              <a:spLocks/>
            </p:cNvSpPr>
            <p:nvPr/>
          </p:nvSpPr>
          <p:spPr bwMode="auto">
            <a:xfrm rot="11753484">
              <a:off x="1110" y="2296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25" name="Group 242"/>
            <p:cNvGrpSpPr>
              <a:grpSpLocks/>
            </p:cNvGrpSpPr>
            <p:nvPr/>
          </p:nvGrpSpPr>
          <p:grpSpPr bwMode="auto">
            <a:xfrm>
              <a:off x="67" y="2195"/>
              <a:ext cx="1499" cy="235"/>
              <a:chOff x="446" y="3281"/>
              <a:chExt cx="1786" cy="264"/>
            </a:xfrm>
          </p:grpSpPr>
          <p:sp>
            <p:nvSpPr>
              <p:cNvPr id="72" name="Freeform 243"/>
              <p:cNvSpPr>
                <a:spLocks/>
              </p:cNvSpPr>
              <p:nvPr/>
            </p:nvSpPr>
            <p:spPr bwMode="auto">
              <a:xfrm rot="11536453">
                <a:off x="1585" y="3450"/>
                <a:ext cx="192" cy="27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73" name="Group 244"/>
              <p:cNvGrpSpPr>
                <a:grpSpLocks/>
              </p:cNvGrpSpPr>
              <p:nvPr/>
            </p:nvGrpSpPr>
            <p:grpSpPr bwMode="auto">
              <a:xfrm rot="11478807">
                <a:off x="1329" y="3445"/>
                <a:ext cx="310" cy="78"/>
                <a:chOff x="500" y="1699"/>
                <a:chExt cx="660" cy="284"/>
              </a:xfrm>
            </p:grpSpPr>
            <p:sp>
              <p:nvSpPr>
                <p:cNvPr id="110" name="Freeform 245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11" name="Freeform 246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12" name="Freeform 247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74" name="Group 248"/>
              <p:cNvGrpSpPr>
                <a:grpSpLocks/>
              </p:cNvGrpSpPr>
              <p:nvPr/>
            </p:nvGrpSpPr>
            <p:grpSpPr bwMode="auto">
              <a:xfrm rot="11832990">
                <a:off x="1124" y="3459"/>
                <a:ext cx="310" cy="78"/>
                <a:chOff x="500" y="1699"/>
                <a:chExt cx="660" cy="284"/>
              </a:xfrm>
            </p:grpSpPr>
            <p:sp>
              <p:nvSpPr>
                <p:cNvPr id="107" name="Freeform 249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8" name="Freeform 250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9" name="Freeform 251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75" name="Group 252"/>
              <p:cNvGrpSpPr>
                <a:grpSpLocks/>
              </p:cNvGrpSpPr>
              <p:nvPr/>
            </p:nvGrpSpPr>
            <p:grpSpPr bwMode="auto">
              <a:xfrm rot="12324179">
                <a:off x="938" y="3464"/>
                <a:ext cx="298" cy="81"/>
                <a:chOff x="500" y="1699"/>
                <a:chExt cx="660" cy="284"/>
              </a:xfrm>
            </p:grpSpPr>
            <p:sp>
              <p:nvSpPr>
                <p:cNvPr id="104" name="Freeform 253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5" name="Freeform 254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06" name="Freeform 255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76" name="Group 256"/>
              <p:cNvGrpSpPr>
                <a:grpSpLocks/>
              </p:cNvGrpSpPr>
              <p:nvPr/>
            </p:nvGrpSpPr>
            <p:grpSpPr bwMode="auto">
              <a:xfrm rot="253299">
                <a:off x="446" y="3314"/>
                <a:ext cx="418" cy="211"/>
                <a:chOff x="1606" y="2128"/>
                <a:chExt cx="418" cy="211"/>
              </a:xfrm>
            </p:grpSpPr>
            <p:grpSp>
              <p:nvGrpSpPr>
                <p:cNvPr id="91" name="Group 257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101" name="Freeform 258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2" name="Freeform 259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03" name="Freeform 260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92" name="Group 261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93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95" name="Freeform 263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96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98" name="Freeform 265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99" name="Freeform 266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00" name="Freeform 267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97" name="Freeform 268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94" name="Freeform 269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77" name="Group 270"/>
              <p:cNvGrpSpPr>
                <a:grpSpLocks/>
              </p:cNvGrpSpPr>
              <p:nvPr/>
            </p:nvGrpSpPr>
            <p:grpSpPr bwMode="auto">
              <a:xfrm rot="-2514992">
                <a:off x="1814" y="3281"/>
                <a:ext cx="418" cy="211"/>
                <a:chOff x="1606" y="2128"/>
                <a:chExt cx="418" cy="211"/>
              </a:xfrm>
            </p:grpSpPr>
            <p:grpSp>
              <p:nvGrpSpPr>
                <p:cNvPr id="78" name="Group 271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88" name="Freeform 272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89" name="Freeform 273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90" name="Freeform 274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79" name="Group 275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80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82" name="Freeform 277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83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85" name="Freeform 279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86" name="Freeform 280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87" name="Freeform 281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84" name="Freeform 282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81" name="Freeform 283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sp>
          <p:nvSpPr>
            <p:cNvPr id="26" name="Freeform 284"/>
            <p:cNvSpPr>
              <a:spLocks/>
            </p:cNvSpPr>
            <p:nvPr/>
          </p:nvSpPr>
          <p:spPr bwMode="auto">
            <a:xfrm rot="11753484">
              <a:off x="1068" y="2312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7" name="Freeform 285"/>
            <p:cNvSpPr>
              <a:spLocks/>
            </p:cNvSpPr>
            <p:nvPr/>
          </p:nvSpPr>
          <p:spPr bwMode="auto">
            <a:xfrm rot="11504759">
              <a:off x="963" y="2328"/>
              <a:ext cx="158" cy="3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8" name="Freeform 286"/>
            <p:cNvSpPr>
              <a:spLocks/>
            </p:cNvSpPr>
            <p:nvPr/>
          </p:nvSpPr>
          <p:spPr bwMode="auto">
            <a:xfrm rot="12712262">
              <a:off x="1162" y="2271"/>
              <a:ext cx="114" cy="45"/>
            </a:xfrm>
            <a:custGeom>
              <a:avLst/>
              <a:gdLst/>
              <a:ahLst/>
              <a:cxnLst>
                <a:cxn ang="0">
                  <a:pos x="145" y="96"/>
                </a:cxn>
                <a:cxn ang="0">
                  <a:pos x="25" y="136"/>
                </a:cxn>
                <a:cxn ang="0">
                  <a:pos x="7" y="61"/>
                </a:cxn>
                <a:cxn ang="0">
                  <a:pos x="66" y="53"/>
                </a:cxn>
                <a:cxn ang="0">
                  <a:pos x="150" y="88"/>
                </a:cxn>
                <a:cxn ang="0">
                  <a:pos x="207" y="60"/>
                </a:cxn>
                <a:cxn ang="0">
                  <a:pos x="228" y="0"/>
                </a:cxn>
              </a:cxnLst>
              <a:rect l="0" t="0" r="r" b="b"/>
              <a:pathLst>
                <a:path w="228" h="142">
                  <a:moveTo>
                    <a:pt x="145" y="96"/>
                  </a:moveTo>
                  <a:cubicBezTo>
                    <a:pt x="126" y="103"/>
                    <a:pt x="48" y="142"/>
                    <a:pt x="25" y="136"/>
                  </a:cubicBezTo>
                  <a:cubicBezTo>
                    <a:pt x="2" y="130"/>
                    <a:pt x="0" y="75"/>
                    <a:pt x="7" y="61"/>
                  </a:cubicBezTo>
                  <a:cubicBezTo>
                    <a:pt x="14" y="47"/>
                    <a:pt x="42" y="48"/>
                    <a:pt x="66" y="53"/>
                  </a:cubicBezTo>
                  <a:cubicBezTo>
                    <a:pt x="89" y="58"/>
                    <a:pt x="126" y="85"/>
                    <a:pt x="150" y="88"/>
                  </a:cubicBezTo>
                  <a:cubicBezTo>
                    <a:pt x="173" y="89"/>
                    <a:pt x="194" y="74"/>
                    <a:pt x="207" y="60"/>
                  </a:cubicBezTo>
                  <a:cubicBezTo>
                    <a:pt x="221" y="46"/>
                    <a:pt x="224" y="12"/>
                    <a:pt x="228" y="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29" name="Freeform 287"/>
            <p:cNvSpPr>
              <a:spLocks/>
            </p:cNvSpPr>
            <p:nvPr/>
          </p:nvSpPr>
          <p:spPr bwMode="auto">
            <a:xfrm rot="11753484">
              <a:off x="1110" y="2296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30" name="Group 288"/>
            <p:cNvGrpSpPr>
              <a:grpSpLocks/>
            </p:cNvGrpSpPr>
            <p:nvPr/>
          </p:nvGrpSpPr>
          <p:grpSpPr bwMode="auto">
            <a:xfrm>
              <a:off x="67" y="2195"/>
              <a:ext cx="1499" cy="235"/>
              <a:chOff x="446" y="3281"/>
              <a:chExt cx="1786" cy="264"/>
            </a:xfrm>
          </p:grpSpPr>
          <p:sp>
            <p:nvSpPr>
              <p:cNvPr id="31" name="Freeform 289"/>
              <p:cNvSpPr>
                <a:spLocks/>
              </p:cNvSpPr>
              <p:nvPr/>
            </p:nvSpPr>
            <p:spPr bwMode="auto">
              <a:xfrm rot="11536453">
                <a:off x="1585" y="3450"/>
                <a:ext cx="192" cy="27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2" name="Group 290"/>
              <p:cNvGrpSpPr>
                <a:grpSpLocks/>
              </p:cNvGrpSpPr>
              <p:nvPr/>
            </p:nvGrpSpPr>
            <p:grpSpPr bwMode="auto">
              <a:xfrm rot="11478807">
                <a:off x="1329" y="3445"/>
                <a:ext cx="310" cy="78"/>
                <a:chOff x="500" y="1699"/>
                <a:chExt cx="660" cy="284"/>
              </a:xfrm>
            </p:grpSpPr>
            <p:sp>
              <p:nvSpPr>
                <p:cNvPr id="69" name="Freeform 291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0" name="Freeform 292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71" name="Freeform 293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33" name="Group 294"/>
              <p:cNvGrpSpPr>
                <a:grpSpLocks/>
              </p:cNvGrpSpPr>
              <p:nvPr/>
            </p:nvGrpSpPr>
            <p:grpSpPr bwMode="auto">
              <a:xfrm rot="11832990">
                <a:off x="1124" y="3459"/>
                <a:ext cx="310" cy="78"/>
                <a:chOff x="500" y="1699"/>
                <a:chExt cx="660" cy="284"/>
              </a:xfrm>
            </p:grpSpPr>
            <p:sp>
              <p:nvSpPr>
                <p:cNvPr id="66" name="Freeform 295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7" name="Freeform 296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8" name="Freeform 297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34" name="Group 298"/>
              <p:cNvGrpSpPr>
                <a:grpSpLocks/>
              </p:cNvGrpSpPr>
              <p:nvPr/>
            </p:nvGrpSpPr>
            <p:grpSpPr bwMode="auto">
              <a:xfrm rot="12324179">
                <a:off x="938" y="3464"/>
                <a:ext cx="298" cy="81"/>
                <a:chOff x="500" y="1699"/>
                <a:chExt cx="660" cy="284"/>
              </a:xfrm>
            </p:grpSpPr>
            <p:sp>
              <p:nvSpPr>
                <p:cNvPr id="63" name="Freeform 299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4" name="Freeform 300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65" name="Freeform 301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35" name="Group 302"/>
              <p:cNvGrpSpPr>
                <a:grpSpLocks/>
              </p:cNvGrpSpPr>
              <p:nvPr/>
            </p:nvGrpSpPr>
            <p:grpSpPr bwMode="auto">
              <a:xfrm rot="253299">
                <a:off x="446" y="3314"/>
                <a:ext cx="418" cy="211"/>
                <a:chOff x="1606" y="2128"/>
                <a:chExt cx="418" cy="211"/>
              </a:xfrm>
            </p:grpSpPr>
            <p:grpSp>
              <p:nvGrpSpPr>
                <p:cNvPr id="50" name="Group 303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60" name="Freeform 304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1" name="Freeform 305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62" name="Freeform 306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51" name="Group 307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52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54" name="Freeform 309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55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57" name="Freeform 311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58" name="Freeform 312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59" name="Freeform 313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56" name="Freeform 314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53" name="Freeform 315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36" name="Group 316"/>
              <p:cNvGrpSpPr>
                <a:grpSpLocks/>
              </p:cNvGrpSpPr>
              <p:nvPr/>
            </p:nvGrpSpPr>
            <p:grpSpPr bwMode="auto">
              <a:xfrm rot="-2514992">
                <a:off x="1814" y="3281"/>
                <a:ext cx="418" cy="211"/>
                <a:chOff x="1606" y="2128"/>
                <a:chExt cx="418" cy="211"/>
              </a:xfrm>
            </p:grpSpPr>
            <p:grpSp>
              <p:nvGrpSpPr>
                <p:cNvPr id="37" name="Group 317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47" name="Freeform 318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" name="Freeform 319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" name="Freeform 320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38" name="Group 321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39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41" name="Freeform 323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42" name="Group 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44" name="Freeform 325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45" name="Freeform 326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46" name="Freeform 327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43" name="Freeform 328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0" name="Freeform 329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147" name="Group 330"/>
          <p:cNvGrpSpPr>
            <a:grpSpLocks/>
          </p:cNvGrpSpPr>
          <p:nvPr/>
        </p:nvGrpSpPr>
        <p:grpSpPr bwMode="auto">
          <a:xfrm>
            <a:off x="9824880" y="1757437"/>
            <a:ext cx="1545674" cy="1449571"/>
            <a:chOff x="48" y="1584"/>
            <a:chExt cx="1512" cy="1359"/>
          </a:xfrm>
        </p:grpSpPr>
        <p:grpSp>
          <p:nvGrpSpPr>
            <p:cNvPr id="148" name="Group 172"/>
            <p:cNvGrpSpPr>
              <a:grpSpLocks/>
            </p:cNvGrpSpPr>
            <p:nvPr/>
          </p:nvGrpSpPr>
          <p:grpSpPr bwMode="auto">
            <a:xfrm>
              <a:off x="47" y="1584"/>
              <a:ext cx="1501" cy="1355"/>
              <a:chOff x="502" y="1429"/>
              <a:chExt cx="2251" cy="1780"/>
            </a:xfrm>
          </p:grpSpPr>
          <p:sp>
            <p:nvSpPr>
              <p:cNvPr id="245" name="Freeform 173" descr="Циновка"/>
              <p:cNvSpPr>
                <a:spLocks/>
              </p:cNvSpPr>
              <p:nvPr/>
            </p:nvSpPr>
            <p:spPr bwMode="auto">
              <a:xfrm>
                <a:off x="536" y="2160"/>
                <a:ext cx="2192" cy="10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0" y="568"/>
                  </a:cxn>
                  <a:cxn ang="0">
                    <a:pos x="376" y="840"/>
                  </a:cxn>
                  <a:cxn ang="0">
                    <a:pos x="752" y="1016"/>
                  </a:cxn>
                  <a:cxn ang="0">
                    <a:pos x="1184" y="1040"/>
                  </a:cxn>
                  <a:cxn ang="0">
                    <a:pos x="1592" y="960"/>
                  </a:cxn>
                  <a:cxn ang="0">
                    <a:pos x="1920" y="752"/>
                  </a:cxn>
                  <a:cxn ang="0">
                    <a:pos x="2152" y="296"/>
                  </a:cxn>
                  <a:cxn ang="0">
                    <a:pos x="2160" y="0"/>
                  </a:cxn>
                </a:cxnLst>
                <a:rect l="0" t="0" r="r" b="b"/>
                <a:pathLst>
                  <a:path w="2192" h="1049">
                    <a:moveTo>
                      <a:pt x="0" y="0"/>
                    </a:moveTo>
                    <a:cubicBezTo>
                      <a:pt x="28" y="214"/>
                      <a:pt x="57" y="428"/>
                      <a:pt x="120" y="568"/>
                    </a:cubicBezTo>
                    <a:cubicBezTo>
                      <a:pt x="183" y="708"/>
                      <a:pt x="271" y="765"/>
                      <a:pt x="376" y="840"/>
                    </a:cubicBezTo>
                    <a:cubicBezTo>
                      <a:pt x="481" y="915"/>
                      <a:pt x="617" y="983"/>
                      <a:pt x="752" y="1016"/>
                    </a:cubicBezTo>
                    <a:cubicBezTo>
                      <a:pt x="887" y="1049"/>
                      <a:pt x="1044" y="1049"/>
                      <a:pt x="1184" y="1040"/>
                    </a:cubicBezTo>
                    <a:cubicBezTo>
                      <a:pt x="1324" y="1031"/>
                      <a:pt x="1469" y="1008"/>
                      <a:pt x="1592" y="960"/>
                    </a:cubicBezTo>
                    <a:cubicBezTo>
                      <a:pt x="1715" y="912"/>
                      <a:pt x="1827" y="863"/>
                      <a:pt x="1920" y="752"/>
                    </a:cubicBezTo>
                    <a:cubicBezTo>
                      <a:pt x="2013" y="641"/>
                      <a:pt x="2112" y="421"/>
                      <a:pt x="2152" y="296"/>
                    </a:cubicBezTo>
                    <a:cubicBezTo>
                      <a:pt x="2192" y="171"/>
                      <a:pt x="2176" y="85"/>
                      <a:pt x="2160" y="0"/>
                    </a:cubicBezTo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6" name="Freeform 174" descr="Папирус"/>
              <p:cNvSpPr>
                <a:spLocks/>
              </p:cNvSpPr>
              <p:nvPr/>
            </p:nvSpPr>
            <p:spPr bwMode="auto">
              <a:xfrm>
                <a:off x="521" y="1929"/>
                <a:ext cx="2232" cy="463"/>
              </a:xfrm>
              <a:custGeom>
                <a:avLst/>
                <a:gdLst/>
                <a:ahLst/>
                <a:cxnLst>
                  <a:cxn ang="0">
                    <a:pos x="15" y="223"/>
                  </a:cxn>
                  <a:cxn ang="0">
                    <a:pos x="431" y="423"/>
                  </a:cxn>
                  <a:cxn ang="0">
                    <a:pos x="1023" y="447"/>
                  </a:cxn>
                  <a:cxn ang="0">
                    <a:pos x="1687" y="431"/>
                  </a:cxn>
                  <a:cxn ang="0">
                    <a:pos x="2215" y="255"/>
                  </a:cxn>
                  <a:cxn ang="0">
                    <a:pos x="1791" y="39"/>
                  </a:cxn>
                  <a:cxn ang="0">
                    <a:pos x="1111" y="23"/>
                  </a:cxn>
                  <a:cxn ang="0">
                    <a:pos x="343" y="55"/>
                  </a:cxn>
                  <a:cxn ang="0">
                    <a:pos x="15" y="223"/>
                  </a:cxn>
                </a:cxnLst>
                <a:rect l="0" t="0" r="r" b="b"/>
                <a:pathLst>
                  <a:path w="2232" h="463">
                    <a:moveTo>
                      <a:pt x="15" y="223"/>
                    </a:moveTo>
                    <a:cubicBezTo>
                      <a:pt x="30" y="284"/>
                      <a:pt x="263" y="386"/>
                      <a:pt x="431" y="423"/>
                    </a:cubicBezTo>
                    <a:cubicBezTo>
                      <a:pt x="599" y="460"/>
                      <a:pt x="814" y="446"/>
                      <a:pt x="1023" y="447"/>
                    </a:cubicBezTo>
                    <a:cubicBezTo>
                      <a:pt x="1232" y="448"/>
                      <a:pt x="1488" y="463"/>
                      <a:pt x="1687" y="431"/>
                    </a:cubicBezTo>
                    <a:cubicBezTo>
                      <a:pt x="1886" y="399"/>
                      <a:pt x="2198" y="320"/>
                      <a:pt x="2215" y="255"/>
                    </a:cubicBezTo>
                    <a:cubicBezTo>
                      <a:pt x="2232" y="190"/>
                      <a:pt x="1975" y="78"/>
                      <a:pt x="1791" y="39"/>
                    </a:cubicBezTo>
                    <a:cubicBezTo>
                      <a:pt x="1607" y="0"/>
                      <a:pt x="1352" y="20"/>
                      <a:pt x="1111" y="23"/>
                    </a:cubicBezTo>
                    <a:cubicBezTo>
                      <a:pt x="870" y="26"/>
                      <a:pt x="528" y="23"/>
                      <a:pt x="343" y="55"/>
                    </a:cubicBezTo>
                    <a:cubicBezTo>
                      <a:pt x="158" y="87"/>
                      <a:pt x="0" y="162"/>
                      <a:pt x="15" y="223"/>
                    </a:cubicBezTo>
                    <a:close/>
                  </a:path>
                </a:pathLst>
              </a:custGeom>
              <a:blipFill dpi="0" rotWithShape="1">
                <a:blip r:embed="rId3"/>
                <a:srcRect/>
                <a:tile tx="0" ty="0" sx="100000" sy="100000" flip="none" algn="tl"/>
              </a:blip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47" name="Group 175"/>
              <p:cNvGrpSpPr>
                <a:grpSpLocks/>
              </p:cNvGrpSpPr>
              <p:nvPr/>
            </p:nvGrpSpPr>
            <p:grpSpPr bwMode="auto">
              <a:xfrm>
                <a:off x="502" y="1429"/>
                <a:ext cx="2224" cy="825"/>
                <a:chOff x="502" y="1429"/>
                <a:chExt cx="2224" cy="825"/>
              </a:xfrm>
            </p:grpSpPr>
            <p:sp>
              <p:nvSpPr>
                <p:cNvPr id="248" name="Freeform 176"/>
                <p:cNvSpPr>
                  <a:spLocks/>
                </p:cNvSpPr>
                <p:nvPr/>
              </p:nvSpPr>
              <p:spPr bwMode="auto">
                <a:xfrm rot="5135648">
                  <a:off x="2397" y="1960"/>
                  <a:ext cx="309" cy="81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solidFill>
                  <a:srgbClr val="CC9900"/>
                </a:soli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249" name="Group 177"/>
                <p:cNvGrpSpPr>
                  <a:grpSpLocks/>
                </p:cNvGrpSpPr>
                <p:nvPr/>
              </p:nvGrpSpPr>
              <p:grpSpPr bwMode="auto">
                <a:xfrm>
                  <a:off x="502" y="1429"/>
                  <a:ext cx="2224" cy="825"/>
                  <a:chOff x="503" y="1429"/>
                  <a:chExt cx="2348" cy="825"/>
                </a:xfrm>
              </p:grpSpPr>
              <p:sp>
                <p:nvSpPr>
                  <p:cNvPr id="250" name="Freeform 178"/>
                  <p:cNvSpPr>
                    <a:spLocks/>
                  </p:cNvSpPr>
                  <p:nvPr/>
                </p:nvSpPr>
                <p:spPr bwMode="auto">
                  <a:xfrm rot="-1024559">
                    <a:off x="513" y="2038"/>
                    <a:ext cx="323" cy="77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1" name="Freeform 179"/>
                  <p:cNvSpPr>
                    <a:spLocks/>
                  </p:cNvSpPr>
                  <p:nvPr/>
                </p:nvSpPr>
                <p:spPr bwMode="auto">
                  <a:xfrm rot="-1024559">
                    <a:off x="597" y="1933"/>
                    <a:ext cx="317" cy="9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2" name="Freeform 180"/>
                  <p:cNvSpPr>
                    <a:spLocks/>
                  </p:cNvSpPr>
                  <p:nvPr/>
                </p:nvSpPr>
                <p:spPr bwMode="auto">
                  <a:xfrm rot="-590344">
                    <a:off x="672" y="1846"/>
                    <a:ext cx="317" cy="95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grpSp>
                <p:nvGrpSpPr>
                  <p:cNvPr id="253" name="Group 181"/>
                  <p:cNvGrpSpPr>
                    <a:grpSpLocks/>
                  </p:cNvGrpSpPr>
                  <p:nvPr/>
                </p:nvGrpSpPr>
                <p:grpSpPr bwMode="auto">
                  <a:xfrm rot="319568">
                    <a:off x="787" y="1640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273" name="Freeform 182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4" name="Freeform 183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5" name="Freeform 184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54" name="Group 185"/>
                  <p:cNvGrpSpPr>
                    <a:grpSpLocks/>
                  </p:cNvGrpSpPr>
                  <p:nvPr/>
                </p:nvGrpSpPr>
                <p:grpSpPr bwMode="auto">
                  <a:xfrm rot="1402697">
                    <a:off x="1146" y="1518"/>
                    <a:ext cx="522" cy="214"/>
                    <a:chOff x="500" y="1699"/>
                    <a:chExt cx="660" cy="284"/>
                  </a:xfrm>
                </p:grpSpPr>
                <p:sp>
                  <p:nvSpPr>
                    <p:cNvPr id="27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72" name="Freeform 188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55" name="Group 189"/>
                  <p:cNvGrpSpPr>
                    <a:grpSpLocks/>
                  </p:cNvGrpSpPr>
                  <p:nvPr/>
                </p:nvGrpSpPr>
                <p:grpSpPr bwMode="auto">
                  <a:xfrm rot="2233139">
                    <a:off x="1526" y="1495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26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9" name="Freeform 192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56" name="Group 193"/>
                  <p:cNvGrpSpPr>
                    <a:grpSpLocks/>
                  </p:cNvGrpSpPr>
                  <p:nvPr/>
                </p:nvGrpSpPr>
                <p:grpSpPr bwMode="auto">
                  <a:xfrm rot="3226440">
                    <a:off x="1877" y="1566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264" name="Freeform 194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5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6" name="Freeform 196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grpSp>
                <p:nvGrpSpPr>
                  <p:cNvPr id="257" name="Group 197"/>
                  <p:cNvGrpSpPr>
                    <a:grpSpLocks/>
                  </p:cNvGrpSpPr>
                  <p:nvPr/>
                </p:nvGrpSpPr>
                <p:grpSpPr bwMode="auto">
                  <a:xfrm rot="4068615">
                    <a:off x="2202" y="1728"/>
                    <a:ext cx="500" cy="226"/>
                    <a:chOff x="500" y="1699"/>
                    <a:chExt cx="660" cy="284"/>
                  </a:xfrm>
                </p:grpSpPr>
                <p:sp>
                  <p:nvSpPr>
                    <p:cNvPr id="261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500" y="1881"/>
                      <a:ext cx="408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9"/>
                        </a:cxn>
                        <a:cxn ang="0">
                          <a:pos x="44" y="27"/>
                        </a:cxn>
                        <a:cxn ang="0">
                          <a:pos x="118" y="3"/>
                        </a:cxn>
                        <a:cxn ang="0">
                          <a:pos x="192" y="15"/>
                        </a:cxn>
                        <a:cxn ang="0">
                          <a:pos x="280" y="91"/>
                        </a:cxn>
                        <a:cxn ang="0">
                          <a:pos x="360" y="79"/>
                        </a:cxn>
                        <a:cxn ang="0">
                          <a:pos x="408" y="10"/>
                        </a:cxn>
                      </a:cxnLst>
                      <a:rect l="0" t="0" r="r" b="b"/>
                      <a:pathLst>
                        <a:path w="408" h="102">
                          <a:moveTo>
                            <a:pt x="0" y="99"/>
                          </a:moveTo>
                          <a:cubicBezTo>
                            <a:pt x="7" y="87"/>
                            <a:pt x="24" y="43"/>
                            <a:pt x="44" y="27"/>
                          </a:cubicBezTo>
                          <a:cubicBezTo>
                            <a:pt x="64" y="11"/>
                            <a:pt x="93" y="5"/>
                            <a:pt x="118" y="3"/>
                          </a:cubicBezTo>
                          <a:cubicBezTo>
                            <a:pt x="143" y="1"/>
                            <a:pt x="165" y="0"/>
                            <a:pt x="192" y="15"/>
                          </a:cubicBezTo>
                          <a:cubicBezTo>
                            <a:pt x="219" y="30"/>
                            <a:pt x="252" y="80"/>
                            <a:pt x="280" y="91"/>
                          </a:cubicBezTo>
                          <a:cubicBezTo>
                            <a:pt x="308" y="102"/>
                            <a:pt x="339" y="92"/>
                            <a:pt x="360" y="79"/>
                          </a:cubicBezTo>
                          <a:cubicBezTo>
                            <a:pt x="381" y="66"/>
                            <a:pt x="398" y="25"/>
                            <a:pt x="408" y="10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2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636" y="177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63" name="Freeform 200"/>
                    <p:cNvSpPr>
                      <a:spLocks/>
                    </p:cNvSpPr>
                    <p:nvPr/>
                  </p:nvSpPr>
                  <p:spPr bwMode="auto">
                    <a:xfrm rot="434215">
                      <a:off x="760" y="1699"/>
                      <a:ext cx="400" cy="12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258" name="Freeform 201"/>
                  <p:cNvSpPr>
                    <a:spLocks/>
                  </p:cNvSpPr>
                  <p:nvPr/>
                </p:nvSpPr>
                <p:spPr bwMode="auto">
                  <a:xfrm rot="5135648">
                    <a:off x="2576" y="2029"/>
                    <a:ext cx="303" cy="100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59" name="Freeform 202"/>
                  <p:cNvSpPr>
                    <a:spLocks/>
                  </p:cNvSpPr>
                  <p:nvPr/>
                </p:nvSpPr>
                <p:spPr bwMode="auto">
                  <a:xfrm>
                    <a:off x="2706" y="2014"/>
                    <a:ext cx="145" cy="221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60" name="Freeform 203"/>
                  <p:cNvSpPr>
                    <a:spLocks/>
                  </p:cNvSpPr>
                  <p:nvPr/>
                </p:nvSpPr>
                <p:spPr bwMode="auto">
                  <a:xfrm>
                    <a:off x="503" y="2112"/>
                    <a:ext cx="228" cy="142"/>
                  </a:xfrm>
                  <a:custGeom>
                    <a:avLst/>
                    <a:gdLst/>
                    <a:ahLst/>
                    <a:cxnLst>
                      <a:cxn ang="0">
                        <a:pos x="145" y="96"/>
                      </a:cxn>
                      <a:cxn ang="0">
                        <a:pos x="25" y="136"/>
                      </a:cxn>
                      <a:cxn ang="0">
                        <a:pos x="7" y="61"/>
                      </a:cxn>
                      <a:cxn ang="0">
                        <a:pos x="66" y="53"/>
                      </a:cxn>
                      <a:cxn ang="0">
                        <a:pos x="150" y="88"/>
                      </a:cxn>
                      <a:cxn ang="0">
                        <a:pos x="207" y="60"/>
                      </a:cxn>
                      <a:cxn ang="0">
                        <a:pos x="228" y="0"/>
                      </a:cxn>
                    </a:cxnLst>
                    <a:rect l="0" t="0" r="r" b="b"/>
                    <a:pathLst>
                      <a:path w="228" h="142">
                        <a:moveTo>
                          <a:pt x="145" y="96"/>
                        </a:moveTo>
                        <a:cubicBezTo>
                          <a:pt x="126" y="103"/>
                          <a:pt x="48" y="142"/>
                          <a:pt x="25" y="136"/>
                        </a:cubicBezTo>
                        <a:cubicBezTo>
                          <a:pt x="2" y="130"/>
                          <a:pt x="0" y="75"/>
                          <a:pt x="7" y="61"/>
                        </a:cubicBezTo>
                        <a:cubicBezTo>
                          <a:pt x="14" y="47"/>
                          <a:pt x="42" y="48"/>
                          <a:pt x="66" y="53"/>
                        </a:cubicBezTo>
                        <a:cubicBezTo>
                          <a:pt x="89" y="58"/>
                          <a:pt x="126" y="85"/>
                          <a:pt x="150" y="88"/>
                        </a:cubicBezTo>
                        <a:cubicBezTo>
                          <a:pt x="173" y="89"/>
                          <a:pt x="194" y="74"/>
                          <a:pt x="207" y="60"/>
                        </a:cubicBezTo>
                        <a:cubicBezTo>
                          <a:pt x="221" y="46"/>
                          <a:pt x="224" y="12"/>
                          <a:pt x="228" y="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sp>
          <p:nvSpPr>
            <p:cNvPr id="149" name="Freeform 234"/>
            <p:cNvSpPr>
              <a:spLocks/>
            </p:cNvSpPr>
            <p:nvPr/>
          </p:nvSpPr>
          <p:spPr bwMode="auto">
            <a:xfrm rot="11753484">
              <a:off x="1068" y="2312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0" name="Freeform 235"/>
            <p:cNvSpPr>
              <a:spLocks/>
            </p:cNvSpPr>
            <p:nvPr/>
          </p:nvSpPr>
          <p:spPr bwMode="auto">
            <a:xfrm rot="11504759">
              <a:off x="963" y="2328"/>
              <a:ext cx="158" cy="3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1" name="Freeform 236"/>
            <p:cNvSpPr>
              <a:spLocks/>
            </p:cNvSpPr>
            <p:nvPr/>
          </p:nvSpPr>
          <p:spPr bwMode="auto">
            <a:xfrm rot="12712262">
              <a:off x="1162" y="2271"/>
              <a:ext cx="114" cy="45"/>
            </a:xfrm>
            <a:custGeom>
              <a:avLst/>
              <a:gdLst/>
              <a:ahLst/>
              <a:cxnLst>
                <a:cxn ang="0">
                  <a:pos x="145" y="96"/>
                </a:cxn>
                <a:cxn ang="0">
                  <a:pos x="25" y="136"/>
                </a:cxn>
                <a:cxn ang="0">
                  <a:pos x="7" y="61"/>
                </a:cxn>
                <a:cxn ang="0">
                  <a:pos x="66" y="53"/>
                </a:cxn>
                <a:cxn ang="0">
                  <a:pos x="150" y="88"/>
                </a:cxn>
                <a:cxn ang="0">
                  <a:pos x="207" y="60"/>
                </a:cxn>
                <a:cxn ang="0">
                  <a:pos x="228" y="0"/>
                </a:cxn>
              </a:cxnLst>
              <a:rect l="0" t="0" r="r" b="b"/>
              <a:pathLst>
                <a:path w="228" h="142">
                  <a:moveTo>
                    <a:pt x="145" y="96"/>
                  </a:moveTo>
                  <a:cubicBezTo>
                    <a:pt x="126" y="103"/>
                    <a:pt x="48" y="142"/>
                    <a:pt x="25" y="136"/>
                  </a:cubicBezTo>
                  <a:cubicBezTo>
                    <a:pt x="2" y="130"/>
                    <a:pt x="0" y="75"/>
                    <a:pt x="7" y="61"/>
                  </a:cubicBezTo>
                  <a:cubicBezTo>
                    <a:pt x="14" y="47"/>
                    <a:pt x="42" y="48"/>
                    <a:pt x="66" y="53"/>
                  </a:cubicBezTo>
                  <a:cubicBezTo>
                    <a:pt x="89" y="58"/>
                    <a:pt x="126" y="85"/>
                    <a:pt x="150" y="88"/>
                  </a:cubicBezTo>
                  <a:cubicBezTo>
                    <a:pt x="173" y="89"/>
                    <a:pt x="194" y="74"/>
                    <a:pt x="207" y="60"/>
                  </a:cubicBezTo>
                  <a:cubicBezTo>
                    <a:pt x="221" y="46"/>
                    <a:pt x="224" y="12"/>
                    <a:pt x="228" y="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52" name="Group 237"/>
            <p:cNvGrpSpPr>
              <a:grpSpLocks/>
            </p:cNvGrpSpPr>
            <p:nvPr/>
          </p:nvGrpSpPr>
          <p:grpSpPr bwMode="auto">
            <a:xfrm rot="12498145">
              <a:off x="329" y="2327"/>
              <a:ext cx="248" cy="72"/>
              <a:chOff x="500" y="1699"/>
              <a:chExt cx="660" cy="284"/>
            </a:xfrm>
          </p:grpSpPr>
          <p:sp>
            <p:nvSpPr>
              <p:cNvPr id="242" name="Freeform 238"/>
              <p:cNvSpPr>
                <a:spLocks/>
              </p:cNvSpPr>
              <p:nvPr/>
            </p:nvSpPr>
            <p:spPr bwMode="auto">
              <a:xfrm>
                <a:off x="500" y="1881"/>
                <a:ext cx="408" cy="102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3" name="Freeform 239"/>
              <p:cNvSpPr>
                <a:spLocks/>
              </p:cNvSpPr>
              <p:nvPr/>
            </p:nvSpPr>
            <p:spPr bwMode="auto">
              <a:xfrm>
                <a:off x="636" y="1779"/>
                <a:ext cx="400" cy="12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44" name="Freeform 240"/>
              <p:cNvSpPr>
                <a:spLocks/>
              </p:cNvSpPr>
              <p:nvPr/>
            </p:nvSpPr>
            <p:spPr bwMode="auto">
              <a:xfrm rot="434215">
                <a:off x="760" y="1699"/>
                <a:ext cx="400" cy="12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48" y="25"/>
                  </a:cxn>
                  <a:cxn ang="0">
                    <a:pos x="134" y="0"/>
                  </a:cxn>
                  <a:cxn ang="0">
                    <a:pos x="205" y="23"/>
                  </a:cxn>
                  <a:cxn ang="0">
                    <a:pos x="281" y="112"/>
                  </a:cxn>
                  <a:cxn ang="0">
                    <a:pos x="364" y="105"/>
                  </a:cxn>
                  <a:cxn ang="0">
                    <a:pos x="400" y="37"/>
                  </a:cxn>
                </a:cxnLst>
                <a:rect l="0" t="0" r="r" b="b"/>
                <a:pathLst>
                  <a:path w="400" h="126">
                    <a:moveTo>
                      <a:pt x="0" y="97"/>
                    </a:moveTo>
                    <a:cubicBezTo>
                      <a:pt x="8" y="85"/>
                      <a:pt x="26" y="41"/>
                      <a:pt x="48" y="25"/>
                    </a:cubicBezTo>
                    <a:cubicBezTo>
                      <a:pt x="70" y="9"/>
                      <a:pt x="108" y="0"/>
                      <a:pt x="134" y="0"/>
                    </a:cubicBezTo>
                    <a:cubicBezTo>
                      <a:pt x="160" y="0"/>
                      <a:pt x="181" y="4"/>
                      <a:pt x="205" y="23"/>
                    </a:cubicBezTo>
                    <a:cubicBezTo>
                      <a:pt x="230" y="42"/>
                      <a:pt x="255" y="98"/>
                      <a:pt x="281" y="112"/>
                    </a:cubicBezTo>
                    <a:cubicBezTo>
                      <a:pt x="307" y="126"/>
                      <a:pt x="344" y="117"/>
                      <a:pt x="364" y="105"/>
                    </a:cubicBezTo>
                    <a:cubicBezTo>
                      <a:pt x="384" y="93"/>
                      <a:pt x="393" y="51"/>
                      <a:pt x="400" y="37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</p:grpSp>
        <p:sp>
          <p:nvSpPr>
            <p:cNvPr id="153" name="Freeform 241"/>
            <p:cNvSpPr>
              <a:spLocks/>
            </p:cNvSpPr>
            <p:nvPr/>
          </p:nvSpPr>
          <p:spPr bwMode="auto">
            <a:xfrm rot="11753484">
              <a:off x="1110" y="2296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54" name="Group 242"/>
            <p:cNvGrpSpPr>
              <a:grpSpLocks/>
            </p:cNvGrpSpPr>
            <p:nvPr/>
          </p:nvGrpSpPr>
          <p:grpSpPr bwMode="auto">
            <a:xfrm>
              <a:off x="67" y="2195"/>
              <a:ext cx="1499" cy="235"/>
              <a:chOff x="446" y="3281"/>
              <a:chExt cx="1786" cy="264"/>
            </a:xfrm>
          </p:grpSpPr>
          <p:sp>
            <p:nvSpPr>
              <p:cNvPr id="201" name="Freeform 243"/>
              <p:cNvSpPr>
                <a:spLocks/>
              </p:cNvSpPr>
              <p:nvPr/>
            </p:nvSpPr>
            <p:spPr bwMode="auto">
              <a:xfrm rot="11536453">
                <a:off x="1585" y="3450"/>
                <a:ext cx="192" cy="27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02" name="Group 244"/>
              <p:cNvGrpSpPr>
                <a:grpSpLocks/>
              </p:cNvGrpSpPr>
              <p:nvPr/>
            </p:nvGrpSpPr>
            <p:grpSpPr bwMode="auto">
              <a:xfrm rot="11478807">
                <a:off x="1329" y="3445"/>
                <a:ext cx="310" cy="78"/>
                <a:chOff x="500" y="1699"/>
                <a:chExt cx="660" cy="284"/>
              </a:xfrm>
            </p:grpSpPr>
            <p:sp>
              <p:nvSpPr>
                <p:cNvPr id="239" name="Freeform 245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0" name="Freeform 246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41" name="Freeform 247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03" name="Group 248"/>
              <p:cNvGrpSpPr>
                <a:grpSpLocks/>
              </p:cNvGrpSpPr>
              <p:nvPr/>
            </p:nvGrpSpPr>
            <p:grpSpPr bwMode="auto">
              <a:xfrm rot="11832990">
                <a:off x="1124" y="3459"/>
                <a:ext cx="310" cy="78"/>
                <a:chOff x="500" y="1699"/>
                <a:chExt cx="660" cy="284"/>
              </a:xfrm>
            </p:grpSpPr>
            <p:sp>
              <p:nvSpPr>
                <p:cNvPr id="236" name="Freeform 249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7" name="Freeform 250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8" name="Freeform 251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04" name="Group 252"/>
              <p:cNvGrpSpPr>
                <a:grpSpLocks/>
              </p:cNvGrpSpPr>
              <p:nvPr/>
            </p:nvGrpSpPr>
            <p:grpSpPr bwMode="auto">
              <a:xfrm rot="12324179">
                <a:off x="938" y="3464"/>
                <a:ext cx="298" cy="81"/>
                <a:chOff x="500" y="1699"/>
                <a:chExt cx="660" cy="284"/>
              </a:xfrm>
            </p:grpSpPr>
            <p:sp>
              <p:nvSpPr>
                <p:cNvPr id="233" name="Freeform 253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4" name="Freeform 254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35" name="Freeform 255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205" name="Group 256"/>
              <p:cNvGrpSpPr>
                <a:grpSpLocks/>
              </p:cNvGrpSpPr>
              <p:nvPr/>
            </p:nvGrpSpPr>
            <p:grpSpPr bwMode="auto">
              <a:xfrm rot="253299">
                <a:off x="446" y="3314"/>
                <a:ext cx="418" cy="211"/>
                <a:chOff x="1606" y="2128"/>
                <a:chExt cx="418" cy="211"/>
              </a:xfrm>
            </p:grpSpPr>
            <p:grpSp>
              <p:nvGrpSpPr>
                <p:cNvPr id="220" name="Group 257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230" name="Freeform 258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1" name="Freeform 259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32" name="Freeform 260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21" name="Group 261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222" name="Group 262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224" name="Freeform 263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225" name="Group 2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227" name="Freeform 265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28" name="Freeform 266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29" name="Freeform 267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226" name="Freeform 268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223" name="Freeform 269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206" name="Group 270"/>
              <p:cNvGrpSpPr>
                <a:grpSpLocks/>
              </p:cNvGrpSpPr>
              <p:nvPr/>
            </p:nvGrpSpPr>
            <p:grpSpPr bwMode="auto">
              <a:xfrm rot="-2514992">
                <a:off x="1814" y="3281"/>
                <a:ext cx="418" cy="211"/>
                <a:chOff x="1606" y="2128"/>
                <a:chExt cx="418" cy="211"/>
              </a:xfrm>
            </p:grpSpPr>
            <p:grpSp>
              <p:nvGrpSpPr>
                <p:cNvPr id="207" name="Group 271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217" name="Freeform 272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8" name="Freeform 273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19" name="Freeform 274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208" name="Group 275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209" name="Group 276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211" name="Freeform 277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212" name="Group 2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214" name="Freeform 279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15" name="Freeform 280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216" name="Freeform 281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213" name="Freeform 282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210" name="Freeform 283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sp>
          <p:nvSpPr>
            <p:cNvPr id="155" name="Freeform 284"/>
            <p:cNvSpPr>
              <a:spLocks/>
            </p:cNvSpPr>
            <p:nvPr/>
          </p:nvSpPr>
          <p:spPr bwMode="auto">
            <a:xfrm rot="11753484">
              <a:off x="1068" y="2312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6" name="Freeform 285"/>
            <p:cNvSpPr>
              <a:spLocks/>
            </p:cNvSpPr>
            <p:nvPr/>
          </p:nvSpPr>
          <p:spPr bwMode="auto">
            <a:xfrm rot="11504759">
              <a:off x="963" y="2328"/>
              <a:ext cx="158" cy="30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7" name="Freeform 286"/>
            <p:cNvSpPr>
              <a:spLocks/>
            </p:cNvSpPr>
            <p:nvPr/>
          </p:nvSpPr>
          <p:spPr bwMode="auto">
            <a:xfrm rot="12712262">
              <a:off x="1162" y="2271"/>
              <a:ext cx="114" cy="45"/>
            </a:xfrm>
            <a:custGeom>
              <a:avLst/>
              <a:gdLst/>
              <a:ahLst/>
              <a:cxnLst>
                <a:cxn ang="0">
                  <a:pos x="145" y="96"/>
                </a:cxn>
                <a:cxn ang="0">
                  <a:pos x="25" y="136"/>
                </a:cxn>
                <a:cxn ang="0">
                  <a:pos x="7" y="61"/>
                </a:cxn>
                <a:cxn ang="0">
                  <a:pos x="66" y="53"/>
                </a:cxn>
                <a:cxn ang="0">
                  <a:pos x="150" y="88"/>
                </a:cxn>
                <a:cxn ang="0">
                  <a:pos x="207" y="60"/>
                </a:cxn>
                <a:cxn ang="0">
                  <a:pos x="228" y="0"/>
                </a:cxn>
              </a:cxnLst>
              <a:rect l="0" t="0" r="r" b="b"/>
              <a:pathLst>
                <a:path w="228" h="142">
                  <a:moveTo>
                    <a:pt x="145" y="96"/>
                  </a:moveTo>
                  <a:cubicBezTo>
                    <a:pt x="126" y="103"/>
                    <a:pt x="48" y="142"/>
                    <a:pt x="25" y="136"/>
                  </a:cubicBezTo>
                  <a:cubicBezTo>
                    <a:pt x="2" y="130"/>
                    <a:pt x="0" y="75"/>
                    <a:pt x="7" y="61"/>
                  </a:cubicBezTo>
                  <a:cubicBezTo>
                    <a:pt x="14" y="47"/>
                    <a:pt x="42" y="48"/>
                    <a:pt x="66" y="53"/>
                  </a:cubicBezTo>
                  <a:cubicBezTo>
                    <a:pt x="89" y="58"/>
                    <a:pt x="126" y="85"/>
                    <a:pt x="150" y="88"/>
                  </a:cubicBezTo>
                  <a:cubicBezTo>
                    <a:pt x="173" y="89"/>
                    <a:pt x="194" y="74"/>
                    <a:pt x="207" y="60"/>
                  </a:cubicBezTo>
                  <a:cubicBezTo>
                    <a:pt x="221" y="46"/>
                    <a:pt x="224" y="12"/>
                    <a:pt x="228" y="0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58" name="Freeform 287"/>
            <p:cNvSpPr>
              <a:spLocks/>
            </p:cNvSpPr>
            <p:nvPr/>
          </p:nvSpPr>
          <p:spPr bwMode="auto">
            <a:xfrm rot="11753484">
              <a:off x="1110" y="2296"/>
              <a:ext cx="157" cy="31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48" y="25"/>
                </a:cxn>
                <a:cxn ang="0">
                  <a:pos x="134" y="0"/>
                </a:cxn>
                <a:cxn ang="0">
                  <a:pos x="205" y="23"/>
                </a:cxn>
                <a:cxn ang="0">
                  <a:pos x="281" y="112"/>
                </a:cxn>
                <a:cxn ang="0">
                  <a:pos x="364" y="105"/>
                </a:cxn>
                <a:cxn ang="0">
                  <a:pos x="400" y="37"/>
                </a:cxn>
              </a:cxnLst>
              <a:rect l="0" t="0" r="r" b="b"/>
              <a:pathLst>
                <a:path w="400" h="126">
                  <a:moveTo>
                    <a:pt x="0" y="97"/>
                  </a:moveTo>
                  <a:cubicBezTo>
                    <a:pt x="8" y="85"/>
                    <a:pt x="26" y="41"/>
                    <a:pt x="48" y="25"/>
                  </a:cubicBezTo>
                  <a:cubicBezTo>
                    <a:pt x="70" y="9"/>
                    <a:pt x="108" y="0"/>
                    <a:pt x="134" y="0"/>
                  </a:cubicBezTo>
                  <a:cubicBezTo>
                    <a:pt x="160" y="0"/>
                    <a:pt x="181" y="4"/>
                    <a:pt x="205" y="23"/>
                  </a:cubicBezTo>
                  <a:cubicBezTo>
                    <a:pt x="230" y="42"/>
                    <a:pt x="255" y="98"/>
                    <a:pt x="281" y="112"/>
                  </a:cubicBezTo>
                  <a:cubicBezTo>
                    <a:pt x="307" y="126"/>
                    <a:pt x="344" y="117"/>
                    <a:pt x="364" y="105"/>
                  </a:cubicBezTo>
                  <a:cubicBezTo>
                    <a:pt x="384" y="93"/>
                    <a:pt x="393" y="51"/>
                    <a:pt x="400" y="37"/>
                  </a:cubicBezTo>
                </a:path>
              </a:pathLst>
            </a:custGeom>
            <a:gradFill rotWithShape="1">
              <a:gsLst>
                <a:gs pos="0">
                  <a:srgbClr val="CC6600"/>
                </a:gs>
                <a:gs pos="50000">
                  <a:srgbClr val="996633"/>
                </a:gs>
                <a:gs pos="100000">
                  <a:srgbClr val="CC6600"/>
                </a:gs>
              </a:gsLst>
              <a:lin ang="189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 dirty="0"/>
            </a:p>
          </p:txBody>
        </p:sp>
        <p:grpSp>
          <p:nvGrpSpPr>
            <p:cNvPr id="159" name="Group 288"/>
            <p:cNvGrpSpPr>
              <a:grpSpLocks/>
            </p:cNvGrpSpPr>
            <p:nvPr/>
          </p:nvGrpSpPr>
          <p:grpSpPr bwMode="auto">
            <a:xfrm>
              <a:off x="67" y="2195"/>
              <a:ext cx="1499" cy="235"/>
              <a:chOff x="446" y="3281"/>
              <a:chExt cx="1786" cy="264"/>
            </a:xfrm>
          </p:grpSpPr>
          <p:sp>
            <p:nvSpPr>
              <p:cNvPr id="160" name="Freeform 289"/>
              <p:cNvSpPr>
                <a:spLocks/>
              </p:cNvSpPr>
              <p:nvPr/>
            </p:nvSpPr>
            <p:spPr bwMode="auto">
              <a:xfrm rot="11536453">
                <a:off x="1585" y="3450"/>
                <a:ext cx="192" cy="27"/>
              </a:xfrm>
              <a:custGeom>
                <a:avLst/>
                <a:gdLst/>
                <a:ahLst/>
                <a:cxnLst>
                  <a:cxn ang="0">
                    <a:pos x="0" y="99"/>
                  </a:cxn>
                  <a:cxn ang="0">
                    <a:pos x="44" y="27"/>
                  </a:cxn>
                  <a:cxn ang="0">
                    <a:pos x="118" y="3"/>
                  </a:cxn>
                  <a:cxn ang="0">
                    <a:pos x="192" y="15"/>
                  </a:cxn>
                  <a:cxn ang="0">
                    <a:pos x="280" y="91"/>
                  </a:cxn>
                  <a:cxn ang="0">
                    <a:pos x="360" y="79"/>
                  </a:cxn>
                  <a:cxn ang="0">
                    <a:pos x="408" y="10"/>
                  </a:cxn>
                </a:cxnLst>
                <a:rect l="0" t="0" r="r" b="b"/>
                <a:pathLst>
                  <a:path w="408" h="102">
                    <a:moveTo>
                      <a:pt x="0" y="99"/>
                    </a:moveTo>
                    <a:cubicBezTo>
                      <a:pt x="7" y="87"/>
                      <a:pt x="24" y="43"/>
                      <a:pt x="44" y="27"/>
                    </a:cubicBezTo>
                    <a:cubicBezTo>
                      <a:pt x="64" y="11"/>
                      <a:pt x="93" y="5"/>
                      <a:pt x="118" y="3"/>
                    </a:cubicBezTo>
                    <a:cubicBezTo>
                      <a:pt x="143" y="1"/>
                      <a:pt x="165" y="0"/>
                      <a:pt x="192" y="15"/>
                    </a:cubicBezTo>
                    <a:cubicBezTo>
                      <a:pt x="219" y="30"/>
                      <a:pt x="252" y="80"/>
                      <a:pt x="280" y="91"/>
                    </a:cubicBezTo>
                    <a:cubicBezTo>
                      <a:pt x="308" y="102"/>
                      <a:pt x="339" y="92"/>
                      <a:pt x="360" y="79"/>
                    </a:cubicBezTo>
                    <a:cubicBezTo>
                      <a:pt x="381" y="66"/>
                      <a:pt x="398" y="25"/>
                      <a:pt x="408" y="10"/>
                    </a:cubicBezTo>
                  </a:path>
                </a:pathLst>
              </a:custGeom>
              <a:gradFill rotWithShape="1">
                <a:gsLst>
                  <a:gs pos="0">
                    <a:srgbClr val="CC6600"/>
                  </a:gs>
                  <a:gs pos="50000">
                    <a:srgbClr val="996633"/>
                  </a:gs>
                  <a:gs pos="100000">
                    <a:srgbClr val="CC6600"/>
                  </a:gs>
                </a:gsLst>
                <a:lin ang="189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161" name="Group 290"/>
              <p:cNvGrpSpPr>
                <a:grpSpLocks/>
              </p:cNvGrpSpPr>
              <p:nvPr/>
            </p:nvGrpSpPr>
            <p:grpSpPr bwMode="auto">
              <a:xfrm rot="11478807">
                <a:off x="1329" y="3445"/>
                <a:ext cx="310" cy="78"/>
                <a:chOff x="500" y="1699"/>
                <a:chExt cx="660" cy="284"/>
              </a:xfrm>
            </p:grpSpPr>
            <p:sp>
              <p:nvSpPr>
                <p:cNvPr id="198" name="Freeform 291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9" name="Freeform 292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200" name="Freeform 293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62" name="Group 294"/>
              <p:cNvGrpSpPr>
                <a:grpSpLocks/>
              </p:cNvGrpSpPr>
              <p:nvPr/>
            </p:nvGrpSpPr>
            <p:grpSpPr bwMode="auto">
              <a:xfrm rot="11832990">
                <a:off x="1124" y="3459"/>
                <a:ext cx="310" cy="78"/>
                <a:chOff x="500" y="1699"/>
                <a:chExt cx="660" cy="284"/>
              </a:xfrm>
            </p:grpSpPr>
            <p:sp>
              <p:nvSpPr>
                <p:cNvPr id="195" name="Freeform 295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6" name="Freeform 296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7" name="Freeform 297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63" name="Group 298"/>
              <p:cNvGrpSpPr>
                <a:grpSpLocks/>
              </p:cNvGrpSpPr>
              <p:nvPr/>
            </p:nvGrpSpPr>
            <p:grpSpPr bwMode="auto">
              <a:xfrm rot="12324179">
                <a:off x="938" y="3464"/>
                <a:ext cx="298" cy="81"/>
                <a:chOff x="500" y="1699"/>
                <a:chExt cx="660" cy="284"/>
              </a:xfrm>
            </p:grpSpPr>
            <p:sp>
              <p:nvSpPr>
                <p:cNvPr id="192" name="Freeform 299"/>
                <p:cNvSpPr>
                  <a:spLocks/>
                </p:cNvSpPr>
                <p:nvPr/>
              </p:nvSpPr>
              <p:spPr bwMode="auto">
                <a:xfrm>
                  <a:off x="500" y="1881"/>
                  <a:ext cx="408" cy="10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44" y="27"/>
                    </a:cxn>
                    <a:cxn ang="0">
                      <a:pos x="118" y="3"/>
                    </a:cxn>
                    <a:cxn ang="0">
                      <a:pos x="192" y="15"/>
                    </a:cxn>
                    <a:cxn ang="0">
                      <a:pos x="280" y="91"/>
                    </a:cxn>
                    <a:cxn ang="0">
                      <a:pos x="360" y="79"/>
                    </a:cxn>
                    <a:cxn ang="0">
                      <a:pos x="408" y="10"/>
                    </a:cxn>
                  </a:cxnLst>
                  <a:rect l="0" t="0" r="r" b="b"/>
                  <a:pathLst>
                    <a:path w="408" h="102">
                      <a:moveTo>
                        <a:pt x="0" y="99"/>
                      </a:moveTo>
                      <a:cubicBezTo>
                        <a:pt x="7" y="87"/>
                        <a:pt x="24" y="43"/>
                        <a:pt x="44" y="27"/>
                      </a:cubicBezTo>
                      <a:cubicBezTo>
                        <a:pt x="64" y="11"/>
                        <a:pt x="93" y="5"/>
                        <a:pt x="118" y="3"/>
                      </a:cubicBezTo>
                      <a:cubicBezTo>
                        <a:pt x="143" y="1"/>
                        <a:pt x="165" y="0"/>
                        <a:pt x="192" y="15"/>
                      </a:cubicBezTo>
                      <a:cubicBezTo>
                        <a:pt x="219" y="30"/>
                        <a:pt x="252" y="80"/>
                        <a:pt x="280" y="91"/>
                      </a:cubicBezTo>
                      <a:cubicBezTo>
                        <a:pt x="308" y="102"/>
                        <a:pt x="339" y="92"/>
                        <a:pt x="360" y="79"/>
                      </a:cubicBezTo>
                      <a:cubicBezTo>
                        <a:pt x="381" y="66"/>
                        <a:pt x="398" y="25"/>
                        <a:pt x="408" y="10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3" name="Freeform 300"/>
                <p:cNvSpPr>
                  <a:spLocks/>
                </p:cNvSpPr>
                <p:nvPr/>
              </p:nvSpPr>
              <p:spPr bwMode="auto">
                <a:xfrm>
                  <a:off x="636" y="177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sp>
              <p:nvSpPr>
                <p:cNvPr id="194" name="Freeform 301"/>
                <p:cNvSpPr>
                  <a:spLocks/>
                </p:cNvSpPr>
                <p:nvPr/>
              </p:nvSpPr>
              <p:spPr bwMode="auto">
                <a:xfrm rot="434215">
                  <a:off x="760" y="1699"/>
                  <a:ext cx="400" cy="126"/>
                </a:xfrm>
                <a:custGeom>
                  <a:avLst/>
                  <a:gdLst/>
                  <a:ahLst/>
                  <a:cxnLst>
                    <a:cxn ang="0">
                      <a:pos x="0" y="97"/>
                    </a:cxn>
                    <a:cxn ang="0">
                      <a:pos x="48" y="25"/>
                    </a:cxn>
                    <a:cxn ang="0">
                      <a:pos x="134" y="0"/>
                    </a:cxn>
                    <a:cxn ang="0">
                      <a:pos x="205" y="23"/>
                    </a:cxn>
                    <a:cxn ang="0">
                      <a:pos x="281" y="112"/>
                    </a:cxn>
                    <a:cxn ang="0">
                      <a:pos x="364" y="105"/>
                    </a:cxn>
                    <a:cxn ang="0">
                      <a:pos x="400" y="37"/>
                    </a:cxn>
                  </a:cxnLst>
                  <a:rect l="0" t="0" r="r" b="b"/>
                  <a:pathLst>
                    <a:path w="400" h="126">
                      <a:moveTo>
                        <a:pt x="0" y="97"/>
                      </a:moveTo>
                      <a:cubicBezTo>
                        <a:pt x="8" y="85"/>
                        <a:pt x="26" y="41"/>
                        <a:pt x="48" y="25"/>
                      </a:cubicBezTo>
                      <a:cubicBezTo>
                        <a:pt x="70" y="9"/>
                        <a:pt x="108" y="0"/>
                        <a:pt x="134" y="0"/>
                      </a:cubicBezTo>
                      <a:cubicBezTo>
                        <a:pt x="160" y="0"/>
                        <a:pt x="181" y="4"/>
                        <a:pt x="205" y="23"/>
                      </a:cubicBezTo>
                      <a:cubicBezTo>
                        <a:pt x="230" y="42"/>
                        <a:pt x="255" y="98"/>
                        <a:pt x="281" y="112"/>
                      </a:cubicBezTo>
                      <a:cubicBezTo>
                        <a:pt x="307" y="126"/>
                        <a:pt x="344" y="117"/>
                        <a:pt x="364" y="105"/>
                      </a:cubicBezTo>
                      <a:cubicBezTo>
                        <a:pt x="384" y="93"/>
                        <a:pt x="393" y="51"/>
                        <a:pt x="400" y="37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50000">
                      <a:srgbClr val="996633"/>
                    </a:gs>
                    <a:gs pos="100000">
                      <a:srgbClr val="CC6600"/>
                    </a:gs>
                  </a:gsLst>
                  <a:lin ang="189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</p:grpSp>
          <p:grpSp>
            <p:nvGrpSpPr>
              <p:cNvPr id="164" name="Group 302"/>
              <p:cNvGrpSpPr>
                <a:grpSpLocks/>
              </p:cNvGrpSpPr>
              <p:nvPr/>
            </p:nvGrpSpPr>
            <p:grpSpPr bwMode="auto">
              <a:xfrm rot="253299">
                <a:off x="446" y="3314"/>
                <a:ext cx="418" cy="211"/>
                <a:chOff x="1606" y="2128"/>
                <a:chExt cx="418" cy="211"/>
              </a:xfrm>
            </p:grpSpPr>
            <p:grpSp>
              <p:nvGrpSpPr>
                <p:cNvPr id="179" name="Group 303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189" name="Freeform 304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0" name="Freeform 305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91" name="Freeform 306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80" name="Group 307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181" name="Group 308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183" name="Freeform 309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184" name="Group 3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186" name="Freeform 311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87" name="Freeform 312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88" name="Freeform 313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185" name="Freeform 314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182" name="Freeform 315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  <p:grpSp>
            <p:nvGrpSpPr>
              <p:cNvPr id="165" name="Group 316"/>
              <p:cNvGrpSpPr>
                <a:grpSpLocks/>
              </p:cNvGrpSpPr>
              <p:nvPr/>
            </p:nvGrpSpPr>
            <p:grpSpPr bwMode="auto">
              <a:xfrm rot="-2514992">
                <a:off x="1814" y="3281"/>
                <a:ext cx="418" cy="211"/>
                <a:chOff x="1606" y="2128"/>
                <a:chExt cx="418" cy="211"/>
              </a:xfrm>
            </p:grpSpPr>
            <p:grpSp>
              <p:nvGrpSpPr>
                <p:cNvPr id="166" name="Group 317"/>
                <p:cNvGrpSpPr>
                  <a:grpSpLocks/>
                </p:cNvGrpSpPr>
                <p:nvPr/>
              </p:nvGrpSpPr>
              <p:grpSpPr bwMode="auto">
                <a:xfrm>
                  <a:off x="1692" y="2156"/>
                  <a:ext cx="332" cy="183"/>
                  <a:chOff x="1692" y="2156"/>
                  <a:chExt cx="332" cy="183"/>
                </a:xfrm>
              </p:grpSpPr>
              <p:sp>
                <p:nvSpPr>
                  <p:cNvPr id="176" name="Freeform 318"/>
                  <p:cNvSpPr>
                    <a:spLocks/>
                  </p:cNvSpPr>
                  <p:nvPr/>
                </p:nvSpPr>
                <p:spPr bwMode="auto">
                  <a:xfrm rot="15935647">
                    <a:off x="1662" y="2186"/>
                    <a:ext cx="111" cy="51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solidFill>
                    <a:srgbClr val="CC9900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7" name="Freeform 319"/>
                  <p:cNvSpPr>
                    <a:spLocks/>
                  </p:cNvSpPr>
                  <p:nvPr/>
                </p:nvSpPr>
                <p:spPr bwMode="auto">
                  <a:xfrm rot="78998013">
                    <a:off x="1952" y="2268"/>
                    <a:ext cx="95" cy="48"/>
                  </a:xfrm>
                  <a:custGeom>
                    <a:avLst/>
                    <a:gdLst/>
                    <a:ahLst/>
                    <a:cxnLst>
                      <a:cxn ang="0">
                        <a:pos x="0" y="99"/>
                      </a:cxn>
                      <a:cxn ang="0">
                        <a:pos x="44" y="27"/>
                      </a:cxn>
                      <a:cxn ang="0">
                        <a:pos x="118" y="3"/>
                      </a:cxn>
                      <a:cxn ang="0">
                        <a:pos x="192" y="15"/>
                      </a:cxn>
                      <a:cxn ang="0">
                        <a:pos x="280" y="91"/>
                      </a:cxn>
                      <a:cxn ang="0">
                        <a:pos x="360" y="79"/>
                      </a:cxn>
                      <a:cxn ang="0">
                        <a:pos x="408" y="10"/>
                      </a:cxn>
                    </a:cxnLst>
                    <a:rect l="0" t="0" r="r" b="b"/>
                    <a:pathLst>
                      <a:path w="408" h="102">
                        <a:moveTo>
                          <a:pt x="0" y="99"/>
                        </a:moveTo>
                        <a:cubicBezTo>
                          <a:pt x="7" y="87"/>
                          <a:pt x="24" y="43"/>
                          <a:pt x="44" y="27"/>
                        </a:cubicBezTo>
                        <a:cubicBezTo>
                          <a:pt x="64" y="11"/>
                          <a:pt x="93" y="5"/>
                          <a:pt x="118" y="3"/>
                        </a:cubicBezTo>
                        <a:cubicBezTo>
                          <a:pt x="143" y="1"/>
                          <a:pt x="165" y="0"/>
                          <a:pt x="192" y="15"/>
                        </a:cubicBezTo>
                        <a:cubicBezTo>
                          <a:pt x="219" y="30"/>
                          <a:pt x="252" y="80"/>
                          <a:pt x="280" y="91"/>
                        </a:cubicBezTo>
                        <a:cubicBezTo>
                          <a:pt x="308" y="102"/>
                          <a:pt x="339" y="92"/>
                          <a:pt x="360" y="79"/>
                        </a:cubicBezTo>
                        <a:cubicBezTo>
                          <a:pt x="381" y="66"/>
                          <a:pt x="398" y="25"/>
                          <a:pt x="408" y="10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178" name="Freeform 320"/>
                  <p:cNvSpPr>
                    <a:spLocks/>
                  </p:cNvSpPr>
                  <p:nvPr/>
                </p:nvSpPr>
                <p:spPr bwMode="auto">
                  <a:xfrm rot="79432229">
                    <a:off x="1854" y="2257"/>
                    <a:ext cx="93" cy="59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48" y="25"/>
                      </a:cxn>
                      <a:cxn ang="0">
                        <a:pos x="134" y="0"/>
                      </a:cxn>
                      <a:cxn ang="0">
                        <a:pos x="205" y="23"/>
                      </a:cxn>
                      <a:cxn ang="0">
                        <a:pos x="281" y="112"/>
                      </a:cxn>
                      <a:cxn ang="0">
                        <a:pos x="364" y="105"/>
                      </a:cxn>
                      <a:cxn ang="0">
                        <a:pos x="400" y="37"/>
                      </a:cxn>
                    </a:cxnLst>
                    <a:rect l="0" t="0" r="r" b="b"/>
                    <a:pathLst>
                      <a:path w="400" h="126">
                        <a:moveTo>
                          <a:pt x="0" y="97"/>
                        </a:moveTo>
                        <a:cubicBezTo>
                          <a:pt x="8" y="85"/>
                          <a:pt x="26" y="41"/>
                          <a:pt x="48" y="25"/>
                        </a:cubicBezTo>
                        <a:cubicBezTo>
                          <a:pt x="70" y="9"/>
                          <a:pt x="108" y="0"/>
                          <a:pt x="134" y="0"/>
                        </a:cubicBezTo>
                        <a:cubicBezTo>
                          <a:pt x="160" y="0"/>
                          <a:pt x="181" y="4"/>
                          <a:pt x="205" y="23"/>
                        </a:cubicBezTo>
                        <a:cubicBezTo>
                          <a:pt x="230" y="42"/>
                          <a:pt x="255" y="98"/>
                          <a:pt x="281" y="112"/>
                        </a:cubicBezTo>
                        <a:cubicBezTo>
                          <a:pt x="307" y="126"/>
                          <a:pt x="344" y="117"/>
                          <a:pt x="364" y="105"/>
                        </a:cubicBezTo>
                        <a:cubicBezTo>
                          <a:pt x="384" y="93"/>
                          <a:pt x="393" y="51"/>
                          <a:pt x="400" y="37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  <p:grpSp>
              <p:nvGrpSpPr>
                <p:cNvPr id="167" name="Group 321"/>
                <p:cNvGrpSpPr>
                  <a:grpSpLocks/>
                </p:cNvGrpSpPr>
                <p:nvPr/>
              </p:nvGrpSpPr>
              <p:grpSpPr bwMode="auto">
                <a:xfrm>
                  <a:off x="1606" y="2128"/>
                  <a:ext cx="372" cy="208"/>
                  <a:chOff x="1606" y="2128"/>
                  <a:chExt cx="372" cy="208"/>
                </a:xfrm>
              </p:grpSpPr>
              <p:grpSp>
                <p:nvGrpSpPr>
                  <p:cNvPr id="168" name="Group 322"/>
                  <p:cNvGrpSpPr>
                    <a:grpSpLocks/>
                  </p:cNvGrpSpPr>
                  <p:nvPr/>
                </p:nvGrpSpPr>
                <p:grpSpPr bwMode="auto">
                  <a:xfrm>
                    <a:off x="1649" y="2131"/>
                    <a:ext cx="329" cy="205"/>
                    <a:chOff x="1649" y="2131"/>
                    <a:chExt cx="329" cy="205"/>
                  </a:xfrm>
                </p:grpSpPr>
                <p:sp>
                  <p:nvSpPr>
                    <p:cNvPr id="170" name="Freeform 323"/>
                    <p:cNvSpPr>
                      <a:spLocks/>
                    </p:cNvSpPr>
                    <p:nvPr/>
                  </p:nvSpPr>
                  <p:spPr bwMode="auto">
                    <a:xfrm rot="78998013">
                      <a:off x="1903" y="2260"/>
                      <a:ext cx="92" cy="5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grpSp>
                  <p:nvGrpSpPr>
                    <p:cNvPr id="171" name="Group 3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25" y="2188"/>
                      <a:ext cx="154" cy="143"/>
                      <a:chOff x="1728" y="2185"/>
                      <a:chExt cx="154" cy="143"/>
                    </a:xfrm>
                  </p:grpSpPr>
                  <p:sp>
                    <p:nvSpPr>
                      <p:cNvPr id="173" name="Freeform 325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802" y="2249"/>
                        <a:ext cx="111" cy="4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9"/>
                          </a:cxn>
                          <a:cxn ang="0">
                            <a:pos x="44" y="27"/>
                          </a:cxn>
                          <a:cxn ang="0">
                            <a:pos x="118" y="3"/>
                          </a:cxn>
                          <a:cxn ang="0">
                            <a:pos x="192" y="15"/>
                          </a:cxn>
                          <a:cxn ang="0">
                            <a:pos x="280" y="91"/>
                          </a:cxn>
                          <a:cxn ang="0">
                            <a:pos x="360" y="79"/>
                          </a:cxn>
                          <a:cxn ang="0">
                            <a:pos x="408" y="10"/>
                          </a:cxn>
                        </a:cxnLst>
                        <a:rect l="0" t="0" r="r" b="b"/>
                        <a:pathLst>
                          <a:path w="408" h="102">
                            <a:moveTo>
                              <a:pt x="0" y="99"/>
                            </a:moveTo>
                            <a:cubicBezTo>
                              <a:pt x="7" y="87"/>
                              <a:pt x="24" y="43"/>
                              <a:pt x="44" y="27"/>
                            </a:cubicBezTo>
                            <a:cubicBezTo>
                              <a:pt x="64" y="11"/>
                              <a:pt x="93" y="5"/>
                              <a:pt x="118" y="3"/>
                            </a:cubicBezTo>
                            <a:cubicBezTo>
                              <a:pt x="143" y="1"/>
                              <a:pt x="165" y="0"/>
                              <a:pt x="192" y="15"/>
                            </a:cubicBezTo>
                            <a:cubicBezTo>
                              <a:pt x="219" y="30"/>
                              <a:pt x="252" y="80"/>
                              <a:pt x="280" y="91"/>
                            </a:cubicBezTo>
                            <a:cubicBezTo>
                              <a:pt x="308" y="102"/>
                              <a:pt x="339" y="92"/>
                              <a:pt x="360" y="79"/>
                            </a:cubicBezTo>
                            <a:cubicBezTo>
                              <a:pt x="381" y="66"/>
                              <a:pt x="398" y="25"/>
                              <a:pt x="408" y="10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74" name="Freeform 326"/>
                      <p:cNvSpPr>
                        <a:spLocks/>
                      </p:cNvSpPr>
                      <p:nvPr/>
                    </p:nvSpPr>
                    <p:spPr bwMode="auto">
                      <a:xfrm rot="14868615">
                        <a:off x="1752" y="2226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  <p:sp>
                    <p:nvSpPr>
                      <p:cNvPr id="175" name="Freeform 327"/>
                      <p:cNvSpPr>
                        <a:spLocks/>
                      </p:cNvSpPr>
                      <p:nvPr/>
                    </p:nvSpPr>
                    <p:spPr bwMode="auto">
                      <a:xfrm rot="15302830">
                        <a:off x="1704" y="2209"/>
                        <a:ext cx="108" cy="5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7"/>
                          </a:cxn>
                          <a:cxn ang="0">
                            <a:pos x="48" y="25"/>
                          </a:cxn>
                          <a:cxn ang="0">
                            <a:pos x="134" y="0"/>
                          </a:cxn>
                          <a:cxn ang="0">
                            <a:pos x="205" y="23"/>
                          </a:cxn>
                          <a:cxn ang="0">
                            <a:pos x="281" y="112"/>
                          </a:cxn>
                          <a:cxn ang="0">
                            <a:pos x="364" y="105"/>
                          </a:cxn>
                          <a:cxn ang="0">
                            <a:pos x="400" y="37"/>
                          </a:cxn>
                        </a:cxnLst>
                        <a:rect l="0" t="0" r="r" b="b"/>
                        <a:pathLst>
                          <a:path w="400" h="126">
                            <a:moveTo>
                              <a:pt x="0" y="97"/>
                            </a:moveTo>
                            <a:cubicBezTo>
                              <a:pt x="8" y="85"/>
                              <a:pt x="26" y="41"/>
                              <a:pt x="48" y="25"/>
                            </a:cubicBezTo>
                            <a:cubicBezTo>
                              <a:pt x="70" y="9"/>
                              <a:pt x="108" y="0"/>
                              <a:pt x="134" y="0"/>
                            </a:cubicBezTo>
                            <a:cubicBezTo>
                              <a:pt x="160" y="0"/>
                              <a:pt x="181" y="4"/>
                              <a:pt x="205" y="23"/>
                            </a:cubicBezTo>
                            <a:cubicBezTo>
                              <a:pt x="230" y="42"/>
                              <a:pt x="255" y="98"/>
                              <a:pt x="281" y="112"/>
                            </a:cubicBezTo>
                            <a:cubicBezTo>
                              <a:pt x="307" y="126"/>
                              <a:pt x="344" y="117"/>
                              <a:pt x="364" y="105"/>
                            </a:cubicBezTo>
                            <a:cubicBezTo>
                              <a:pt x="384" y="93"/>
                              <a:pt x="393" y="51"/>
                              <a:pt x="400" y="37"/>
                            </a:cubicBezTo>
                          </a:path>
                        </a:pathLst>
                      </a:custGeom>
                      <a:gradFill rotWithShape="1">
                        <a:gsLst>
                          <a:gs pos="0">
                            <a:srgbClr val="CC6600"/>
                          </a:gs>
                          <a:gs pos="50000">
                            <a:srgbClr val="996633"/>
                          </a:gs>
                          <a:gs pos="100000">
                            <a:srgbClr val="CC6600"/>
                          </a:gs>
                        </a:gsLst>
                        <a:lin ang="18900000" scaled="1"/>
                      </a:gradFill>
                      <a:ln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ru-RU" dirty="0"/>
                      </a:p>
                    </p:txBody>
                  </p:sp>
                </p:grpSp>
                <p:sp>
                  <p:nvSpPr>
                    <p:cNvPr id="172" name="Freeform 328"/>
                    <p:cNvSpPr>
                      <a:spLocks/>
                    </p:cNvSpPr>
                    <p:nvPr/>
                  </p:nvSpPr>
                  <p:spPr bwMode="auto">
                    <a:xfrm rot="15935647">
                      <a:off x="1625" y="2155"/>
                      <a:ext cx="108" cy="6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7"/>
                        </a:cxn>
                        <a:cxn ang="0">
                          <a:pos x="48" y="25"/>
                        </a:cxn>
                        <a:cxn ang="0">
                          <a:pos x="134" y="0"/>
                        </a:cxn>
                        <a:cxn ang="0">
                          <a:pos x="205" y="23"/>
                        </a:cxn>
                        <a:cxn ang="0">
                          <a:pos x="281" y="112"/>
                        </a:cxn>
                        <a:cxn ang="0">
                          <a:pos x="364" y="105"/>
                        </a:cxn>
                        <a:cxn ang="0">
                          <a:pos x="400" y="37"/>
                        </a:cxn>
                      </a:cxnLst>
                      <a:rect l="0" t="0" r="r" b="b"/>
                      <a:pathLst>
                        <a:path w="400" h="126">
                          <a:moveTo>
                            <a:pt x="0" y="97"/>
                          </a:moveTo>
                          <a:cubicBezTo>
                            <a:pt x="8" y="85"/>
                            <a:pt x="26" y="41"/>
                            <a:pt x="48" y="25"/>
                          </a:cubicBezTo>
                          <a:cubicBezTo>
                            <a:pt x="70" y="9"/>
                            <a:pt x="108" y="0"/>
                            <a:pt x="134" y="0"/>
                          </a:cubicBezTo>
                          <a:cubicBezTo>
                            <a:pt x="160" y="0"/>
                            <a:pt x="181" y="4"/>
                            <a:pt x="205" y="23"/>
                          </a:cubicBezTo>
                          <a:cubicBezTo>
                            <a:pt x="230" y="42"/>
                            <a:pt x="255" y="98"/>
                            <a:pt x="281" y="112"/>
                          </a:cubicBezTo>
                          <a:cubicBezTo>
                            <a:pt x="307" y="126"/>
                            <a:pt x="344" y="117"/>
                            <a:pt x="364" y="105"/>
                          </a:cubicBezTo>
                          <a:cubicBezTo>
                            <a:pt x="384" y="93"/>
                            <a:pt x="393" y="51"/>
                            <a:pt x="400" y="37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CC6600"/>
                        </a:gs>
                        <a:gs pos="50000">
                          <a:srgbClr val="996633"/>
                        </a:gs>
                        <a:gs pos="100000">
                          <a:srgbClr val="CC6600"/>
                        </a:gs>
                      </a:gsLst>
                      <a:lin ang="18900000" scaled="1"/>
                    </a:gradFill>
                    <a:ln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169" name="Freeform 329"/>
                  <p:cNvSpPr>
                    <a:spLocks/>
                  </p:cNvSpPr>
                  <p:nvPr/>
                </p:nvSpPr>
                <p:spPr bwMode="auto">
                  <a:xfrm rot="10800000">
                    <a:off x="1606" y="2128"/>
                    <a:ext cx="86" cy="79"/>
                  </a:xfrm>
                  <a:custGeom>
                    <a:avLst/>
                    <a:gdLst/>
                    <a:ahLst/>
                    <a:cxnLst>
                      <a:cxn ang="0">
                        <a:pos x="72" y="0"/>
                      </a:cxn>
                      <a:cxn ang="0">
                        <a:pos x="127" y="39"/>
                      </a:cxn>
                      <a:cxn ang="0">
                        <a:pos x="144" y="106"/>
                      </a:cxn>
                      <a:cxn ang="0">
                        <a:pos x="123" y="158"/>
                      </a:cxn>
                      <a:cxn ang="0">
                        <a:pos x="50" y="212"/>
                      </a:cxn>
                      <a:cxn ang="0">
                        <a:pos x="6" y="214"/>
                      </a:cxn>
                      <a:cxn ang="0">
                        <a:pos x="14" y="218"/>
                      </a:cxn>
                    </a:cxnLst>
                    <a:rect l="0" t="0" r="r" b="b"/>
                    <a:pathLst>
                      <a:path w="145" h="221">
                        <a:moveTo>
                          <a:pt x="72" y="0"/>
                        </a:moveTo>
                        <a:cubicBezTo>
                          <a:pt x="82" y="7"/>
                          <a:pt x="115" y="23"/>
                          <a:pt x="127" y="39"/>
                        </a:cubicBezTo>
                        <a:cubicBezTo>
                          <a:pt x="139" y="57"/>
                          <a:pt x="145" y="86"/>
                          <a:pt x="144" y="106"/>
                        </a:cubicBezTo>
                        <a:cubicBezTo>
                          <a:pt x="143" y="125"/>
                          <a:pt x="139" y="141"/>
                          <a:pt x="123" y="158"/>
                        </a:cubicBezTo>
                        <a:cubicBezTo>
                          <a:pt x="107" y="176"/>
                          <a:pt x="69" y="203"/>
                          <a:pt x="50" y="212"/>
                        </a:cubicBezTo>
                        <a:cubicBezTo>
                          <a:pt x="31" y="221"/>
                          <a:pt x="12" y="213"/>
                          <a:pt x="6" y="214"/>
                        </a:cubicBezTo>
                        <a:cubicBezTo>
                          <a:pt x="0" y="215"/>
                          <a:pt x="12" y="217"/>
                          <a:pt x="14" y="21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50000">
                        <a:srgbClr val="996633"/>
                      </a:gs>
                      <a:gs pos="100000">
                        <a:srgbClr val="CC6600"/>
                      </a:gs>
                    </a:gsLst>
                    <a:lin ang="189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276" name="Group 741"/>
          <p:cNvGrpSpPr>
            <a:grpSpLocks/>
          </p:cNvGrpSpPr>
          <p:nvPr/>
        </p:nvGrpSpPr>
        <p:grpSpPr bwMode="auto">
          <a:xfrm>
            <a:off x="7407000" y="1614451"/>
            <a:ext cx="1347662" cy="1214052"/>
            <a:chOff x="3121" y="2403"/>
            <a:chExt cx="1152" cy="953"/>
          </a:xfrm>
        </p:grpSpPr>
        <p:grpSp>
          <p:nvGrpSpPr>
            <p:cNvPr id="277" name="Group 742"/>
            <p:cNvGrpSpPr>
              <a:grpSpLocks/>
            </p:cNvGrpSpPr>
            <p:nvPr/>
          </p:nvGrpSpPr>
          <p:grpSpPr bwMode="auto">
            <a:xfrm rot="2664346">
              <a:off x="3219" y="2497"/>
              <a:ext cx="526" cy="384"/>
              <a:chOff x="2509" y="1576"/>
              <a:chExt cx="701" cy="508"/>
            </a:xfrm>
          </p:grpSpPr>
          <p:sp>
            <p:nvSpPr>
              <p:cNvPr id="353" name="Freeform 74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4" name="Freeform 74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55" name="Freeform 74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56" name="Group 74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357" name="Freeform 74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58" name="Group 74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359" name="Group 74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65" name="Freeform 75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66" name="Freeform 75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60" name="Freeform 75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1" name="Freeform 75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2" name="Freeform 75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3" name="Freeform 75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64" name="Freeform 75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78" name="Group 757"/>
            <p:cNvGrpSpPr>
              <a:grpSpLocks/>
            </p:cNvGrpSpPr>
            <p:nvPr/>
          </p:nvGrpSpPr>
          <p:grpSpPr bwMode="auto">
            <a:xfrm rot="-6442799">
              <a:off x="3433" y="2901"/>
              <a:ext cx="526" cy="384"/>
              <a:chOff x="2509" y="1576"/>
              <a:chExt cx="701" cy="508"/>
            </a:xfrm>
          </p:grpSpPr>
          <p:sp>
            <p:nvSpPr>
              <p:cNvPr id="339" name="Freeform 75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0" name="Freeform 75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41" name="Freeform 76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42" name="Group 761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343" name="Freeform 76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44" name="Group 763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345" name="Group 76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51" name="Freeform 76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52" name="Freeform 76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46" name="Freeform 76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7" name="Freeform 76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8" name="Freeform 76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49" name="Freeform 77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50" name="Freeform 77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79" name="Group 772"/>
            <p:cNvGrpSpPr>
              <a:grpSpLocks/>
            </p:cNvGrpSpPr>
            <p:nvPr/>
          </p:nvGrpSpPr>
          <p:grpSpPr bwMode="auto">
            <a:xfrm rot="7129702" flipH="1">
              <a:off x="3578" y="2854"/>
              <a:ext cx="526" cy="384"/>
              <a:chOff x="2509" y="1576"/>
              <a:chExt cx="701" cy="508"/>
            </a:xfrm>
          </p:grpSpPr>
          <p:sp>
            <p:nvSpPr>
              <p:cNvPr id="325" name="Freeform 77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6" name="Freeform 77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27" name="Freeform 77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28" name="Group 77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329" name="Freeform 77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30" name="Group 77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331" name="Group 77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37" name="Freeform 78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38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32" name="Freeform 78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3" name="Freeform 78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4" name="Freeform 78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5" name="Freeform 78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36" name="Freeform 78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80" name="Group 787"/>
            <p:cNvGrpSpPr>
              <a:grpSpLocks/>
            </p:cNvGrpSpPr>
            <p:nvPr/>
          </p:nvGrpSpPr>
          <p:grpSpPr bwMode="auto">
            <a:xfrm rot="5400000">
              <a:off x="3482" y="2475"/>
              <a:ext cx="527" cy="384"/>
              <a:chOff x="2508" y="1576"/>
              <a:chExt cx="702" cy="508"/>
            </a:xfrm>
          </p:grpSpPr>
          <p:sp>
            <p:nvSpPr>
              <p:cNvPr id="311" name="Freeform 78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2" name="Freeform 78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13" name="Freeform 79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14" name="Group 791"/>
              <p:cNvGrpSpPr>
                <a:grpSpLocks/>
              </p:cNvGrpSpPr>
              <p:nvPr/>
            </p:nvGrpSpPr>
            <p:grpSpPr bwMode="auto">
              <a:xfrm>
                <a:off x="2508" y="1584"/>
                <a:ext cx="417" cy="251"/>
                <a:chOff x="2508" y="1584"/>
                <a:chExt cx="417" cy="251"/>
              </a:xfrm>
            </p:grpSpPr>
            <p:sp>
              <p:nvSpPr>
                <p:cNvPr id="315" name="Freeform 79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16" name="Group 793"/>
                <p:cNvGrpSpPr>
                  <a:grpSpLocks/>
                </p:cNvGrpSpPr>
                <p:nvPr/>
              </p:nvGrpSpPr>
              <p:grpSpPr bwMode="auto">
                <a:xfrm rot="-23852377">
                  <a:off x="2508" y="1654"/>
                  <a:ext cx="354" cy="181"/>
                  <a:chOff x="3142" y="3200"/>
                  <a:chExt cx="869" cy="627"/>
                </a:xfrm>
              </p:grpSpPr>
              <p:grpSp>
                <p:nvGrpSpPr>
                  <p:cNvPr id="317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3142" y="3200"/>
                    <a:ext cx="869" cy="627"/>
                    <a:chOff x="3142" y="3200"/>
                    <a:chExt cx="869" cy="627"/>
                  </a:xfrm>
                </p:grpSpPr>
                <p:sp>
                  <p:nvSpPr>
                    <p:cNvPr id="323" name="Freeform 795"/>
                    <p:cNvSpPr>
                      <a:spLocks/>
                    </p:cNvSpPr>
                    <p:nvPr/>
                  </p:nvSpPr>
                  <p:spPr bwMode="auto">
                    <a:xfrm>
                      <a:off x="3142" y="3200"/>
                      <a:ext cx="849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24" name="Freeform 79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18" name="Freeform 79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19" name="Freeform 79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0" name="Freeform 79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1" name="Freeform 80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22" name="Freeform 80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81" name="Group 802"/>
            <p:cNvGrpSpPr>
              <a:grpSpLocks/>
            </p:cNvGrpSpPr>
            <p:nvPr/>
          </p:nvGrpSpPr>
          <p:grpSpPr bwMode="auto">
            <a:xfrm rot="3649899">
              <a:off x="3818" y="2714"/>
              <a:ext cx="526" cy="384"/>
              <a:chOff x="2509" y="1576"/>
              <a:chExt cx="701" cy="508"/>
            </a:xfrm>
          </p:grpSpPr>
          <p:sp>
            <p:nvSpPr>
              <p:cNvPr id="297" name="Freeform 80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8" name="Freeform 80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99" name="Freeform 80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00" name="Group 80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301" name="Freeform 80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02" name="Group 80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303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09" name="Freeform 81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10" name="Freeform 81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04" name="Freeform 81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5" name="Freeform 81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6" name="Freeform 81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7" name="Freeform 81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08" name="Freeform 81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282" name="Group 817"/>
            <p:cNvGrpSpPr>
              <a:grpSpLocks/>
            </p:cNvGrpSpPr>
            <p:nvPr/>
          </p:nvGrpSpPr>
          <p:grpSpPr bwMode="auto">
            <a:xfrm rot="13883809" flipH="1">
              <a:off x="3050" y="2762"/>
              <a:ext cx="526" cy="384"/>
              <a:chOff x="2509" y="1576"/>
              <a:chExt cx="701" cy="508"/>
            </a:xfrm>
          </p:grpSpPr>
          <p:sp>
            <p:nvSpPr>
              <p:cNvPr id="283" name="Freeform 81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4" name="Freeform 81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285" name="Freeform 82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286" name="Group 821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287" name="Freeform 82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288" name="Group 823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289" name="Group 82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295" name="Freeform 82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296" name="Freeform 82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290" name="Freeform 82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1" name="Freeform 82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2" name="Freeform 82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3" name="Freeform 83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294" name="Freeform 83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367" name="Group 741"/>
          <p:cNvGrpSpPr>
            <a:grpSpLocks/>
          </p:cNvGrpSpPr>
          <p:nvPr/>
        </p:nvGrpSpPr>
        <p:grpSpPr bwMode="auto">
          <a:xfrm>
            <a:off x="9868488" y="1964589"/>
            <a:ext cx="992383" cy="740512"/>
            <a:chOff x="3121" y="2403"/>
            <a:chExt cx="1152" cy="953"/>
          </a:xfrm>
        </p:grpSpPr>
        <p:grpSp>
          <p:nvGrpSpPr>
            <p:cNvPr id="368" name="Group 742"/>
            <p:cNvGrpSpPr>
              <a:grpSpLocks/>
            </p:cNvGrpSpPr>
            <p:nvPr/>
          </p:nvGrpSpPr>
          <p:grpSpPr bwMode="auto">
            <a:xfrm rot="2664346">
              <a:off x="3219" y="2497"/>
              <a:ext cx="526" cy="384"/>
              <a:chOff x="2509" y="1576"/>
              <a:chExt cx="701" cy="508"/>
            </a:xfrm>
          </p:grpSpPr>
          <p:sp>
            <p:nvSpPr>
              <p:cNvPr id="444" name="Freeform 74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5" name="Freeform 74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46" name="Freeform 74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47" name="Group 74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448" name="Freeform 74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49" name="Group 74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450" name="Group 74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56" name="Freeform 75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57" name="Freeform 75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51" name="Freeform 75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2" name="Freeform 75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3" name="Freeform 75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4" name="Freeform 75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55" name="Freeform 75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69" name="Group 757"/>
            <p:cNvGrpSpPr>
              <a:grpSpLocks/>
            </p:cNvGrpSpPr>
            <p:nvPr/>
          </p:nvGrpSpPr>
          <p:grpSpPr bwMode="auto">
            <a:xfrm rot="-6442799">
              <a:off x="3433" y="2901"/>
              <a:ext cx="526" cy="384"/>
              <a:chOff x="2509" y="1576"/>
              <a:chExt cx="701" cy="508"/>
            </a:xfrm>
          </p:grpSpPr>
          <p:sp>
            <p:nvSpPr>
              <p:cNvPr id="430" name="Freeform 75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1" name="Freeform 75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32" name="Freeform 76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33" name="Group 761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434" name="Freeform 76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35" name="Group 763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436" name="Group 76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42" name="Freeform 76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43" name="Freeform 76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37" name="Freeform 76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8" name="Freeform 76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39" name="Freeform 76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0" name="Freeform 77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41" name="Freeform 77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70" name="Group 772"/>
            <p:cNvGrpSpPr>
              <a:grpSpLocks/>
            </p:cNvGrpSpPr>
            <p:nvPr/>
          </p:nvGrpSpPr>
          <p:grpSpPr bwMode="auto">
            <a:xfrm rot="7129702" flipH="1">
              <a:off x="3578" y="2854"/>
              <a:ext cx="526" cy="384"/>
              <a:chOff x="2509" y="1576"/>
              <a:chExt cx="701" cy="508"/>
            </a:xfrm>
          </p:grpSpPr>
          <p:sp>
            <p:nvSpPr>
              <p:cNvPr id="416" name="Freeform 77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7" name="Freeform 77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18" name="Freeform 77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19" name="Group 77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420" name="Freeform 77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21" name="Group 77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422" name="Group 77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28" name="Freeform 78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29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23" name="Freeform 78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4" name="Freeform 78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5" name="Freeform 78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6" name="Freeform 78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27" name="Freeform 78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71" name="Group 787"/>
            <p:cNvGrpSpPr>
              <a:grpSpLocks/>
            </p:cNvGrpSpPr>
            <p:nvPr/>
          </p:nvGrpSpPr>
          <p:grpSpPr bwMode="auto">
            <a:xfrm rot="5400000">
              <a:off x="3482" y="2475"/>
              <a:ext cx="527" cy="384"/>
              <a:chOff x="2508" y="1576"/>
              <a:chExt cx="702" cy="508"/>
            </a:xfrm>
          </p:grpSpPr>
          <p:sp>
            <p:nvSpPr>
              <p:cNvPr id="402" name="Freeform 78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3" name="Freeform 78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04" name="Freeform 79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05" name="Group 791"/>
              <p:cNvGrpSpPr>
                <a:grpSpLocks/>
              </p:cNvGrpSpPr>
              <p:nvPr/>
            </p:nvGrpSpPr>
            <p:grpSpPr bwMode="auto">
              <a:xfrm>
                <a:off x="2508" y="1584"/>
                <a:ext cx="417" cy="251"/>
                <a:chOff x="2508" y="1584"/>
                <a:chExt cx="417" cy="251"/>
              </a:xfrm>
            </p:grpSpPr>
            <p:sp>
              <p:nvSpPr>
                <p:cNvPr id="406" name="Freeform 79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07" name="Group 793"/>
                <p:cNvGrpSpPr>
                  <a:grpSpLocks/>
                </p:cNvGrpSpPr>
                <p:nvPr/>
              </p:nvGrpSpPr>
              <p:grpSpPr bwMode="auto">
                <a:xfrm rot="-23852377">
                  <a:off x="2508" y="1654"/>
                  <a:ext cx="354" cy="181"/>
                  <a:chOff x="3142" y="3200"/>
                  <a:chExt cx="869" cy="627"/>
                </a:xfrm>
              </p:grpSpPr>
              <p:grpSp>
                <p:nvGrpSpPr>
                  <p:cNvPr id="408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3142" y="3200"/>
                    <a:ext cx="869" cy="627"/>
                    <a:chOff x="3142" y="3200"/>
                    <a:chExt cx="869" cy="627"/>
                  </a:xfrm>
                </p:grpSpPr>
                <p:sp>
                  <p:nvSpPr>
                    <p:cNvPr id="414" name="Freeform 795"/>
                    <p:cNvSpPr>
                      <a:spLocks/>
                    </p:cNvSpPr>
                    <p:nvPr/>
                  </p:nvSpPr>
                  <p:spPr bwMode="auto">
                    <a:xfrm>
                      <a:off x="3142" y="3200"/>
                      <a:ext cx="849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15" name="Freeform 79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09" name="Freeform 79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0" name="Freeform 79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1" name="Freeform 79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2" name="Freeform 80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13" name="Freeform 80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72" name="Group 802"/>
            <p:cNvGrpSpPr>
              <a:grpSpLocks/>
            </p:cNvGrpSpPr>
            <p:nvPr/>
          </p:nvGrpSpPr>
          <p:grpSpPr bwMode="auto">
            <a:xfrm rot="3649899">
              <a:off x="3818" y="2714"/>
              <a:ext cx="526" cy="384"/>
              <a:chOff x="2509" y="1576"/>
              <a:chExt cx="701" cy="508"/>
            </a:xfrm>
          </p:grpSpPr>
          <p:sp>
            <p:nvSpPr>
              <p:cNvPr id="388" name="Freeform 80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89" name="Freeform 80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90" name="Freeform 80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91" name="Group 80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392" name="Freeform 80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93" name="Group 80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394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00" name="Freeform 81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01" name="Freeform 81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95" name="Freeform 81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6" name="Freeform 81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7" name="Freeform 81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8" name="Freeform 81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99" name="Freeform 81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373" name="Group 817"/>
            <p:cNvGrpSpPr>
              <a:grpSpLocks/>
            </p:cNvGrpSpPr>
            <p:nvPr/>
          </p:nvGrpSpPr>
          <p:grpSpPr bwMode="auto">
            <a:xfrm rot="13883809" flipH="1">
              <a:off x="3050" y="2762"/>
              <a:ext cx="526" cy="384"/>
              <a:chOff x="2509" y="1576"/>
              <a:chExt cx="701" cy="508"/>
            </a:xfrm>
          </p:grpSpPr>
          <p:sp>
            <p:nvSpPr>
              <p:cNvPr id="374" name="Freeform 81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5" name="Freeform 81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376" name="Freeform 82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377" name="Group 821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378" name="Freeform 82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379" name="Group 823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380" name="Group 82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386" name="Freeform 82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387" name="Freeform 82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381" name="Freeform 82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2" name="Freeform 82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3" name="Freeform 82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4" name="Freeform 83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385" name="Freeform 83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grpSp>
        <p:nvGrpSpPr>
          <p:cNvPr id="458" name="Group 741"/>
          <p:cNvGrpSpPr>
            <a:grpSpLocks/>
          </p:cNvGrpSpPr>
          <p:nvPr/>
        </p:nvGrpSpPr>
        <p:grpSpPr bwMode="auto">
          <a:xfrm>
            <a:off x="10360438" y="1908758"/>
            <a:ext cx="992383" cy="740512"/>
            <a:chOff x="3121" y="2403"/>
            <a:chExt cx="1152" cy="953"/>
          </a:xfrm>
        </p:grpSpPr>
        <p:grpSp>
          <p:nvGrpSpPr>
            <p:cNvPr id="459" name="Group 742"/>
            <p:cNvGrpSpPr>
              <a:grpSpLocks/>
            </p:cNvGrpSpPr>
            <p:nvPr/>
          </p:nvGrpSpPr>
          <p:grpSpPr bwMode="auto">
            <a:xfrm rot="2664346">
              <a:off x="3219" y="2497"/>
              <a:ext cx="526" cy="384"/>
              <a:chOff x="2509" y="1576"/>
              <a:chExt cx="701" cy="508"/>
            </a:xfrm>
          </p:grpSpPr>
          <p:sp>
            <p:nvSpPr>
              <p:cNvPr id="535" name="Freeform 74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6" name="Freeform 74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37" name="Freeform 74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38" name="Group 74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539" name="Freeform 74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540" name="Group 74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541" name="Group 74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47" name="Freeform 75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548" name="Freeform 75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542" name="Freeform 75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3" name="Freeform 75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4" name="Freeform 75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5" name="Freeform 75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46" name="Freeform 75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60" name="Group 757"/>
            <p:cNvGrpSpPr>
              <a:grpSpLocks/>
            </p:cNvGrpSpPr>
            <p:nvPr/>
          </p:nvGrpSpPr>
          <p:grpSpPr bwMode="auto">
            <a:xfrm rot="-6442799">
              <a:off x="3433" y="2901"/>
              <a:ext cx="526" cy="384"/>
              <a:chOff x="2509" y="1576"/>
              <a:chExt cx="701" cy="508"/>
            </a:xfrm>
          </p:grpSpPr>
          <p:sp>
            <p:nvSpPr>
              <p:cNvPr id="521" name="Freeform 75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2" name="Freeform 75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23" name="Freeform 76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24" name="Group 761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525" name="Freeform 76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526" name="Group 763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527" name="Group 76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33" name="Freeform 76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534" name="Freeform 76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528" name="Freeform 76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29" name="Freeform 76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0" name="Freeform 76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1" name="Freeform 77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32" name="Freeform 77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61" name="Group 772"/>
            <p:cNvGrpSpPr>
              <a:grpSpLocks/>
            </p:cNvGrpSpPr>
            <p:nvPr/>
          </p:nvGrpSpPr>
          <p:grpSpPr bwMode="auto">
            <a:xfrm rot="7129702" flipH="1">
              <a:off x="3578" y="2854"/>
              <a:ext cx="526" cy="384"/>
              <a:chOff x="2509" y="1576"/>
              <a:chExt cx="701" cy="508"/>
            </a:xfrm>
          </p:grpSpPr>
          <p:sp>
            <p:nvSpPr>
              <p:cNvPr id="507" name="Freeform 77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08" name="Freeform 77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509" name="Freeform 77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510" name="Group 77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511" name="Freeform 77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512" name="Group 77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513" name="Group 77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19" name="Freeform 78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520" name="Freeform 78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514" name="Freeform 78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5" name="Freeform 78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6" name="Freeform 78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7" name="Freeform 78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18" name="Freeform 78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62" name="Group 787"/>
            <p:cNvGrpSpPr>
              <a:grpSpLocks/>
            </p:cNvGrpSpPr>
            <p:nvPr/>
          </p:nvGrpSpPr>
          <p:grpSpPr bwMode="auto">
            <a:xfrm rot="5400000">
              <a:off x="3482" y="2475"/>
              <a:ext cx="527" cy="384"/>
              <a:chOff x="2508" y="1576"/>
              <a:chExt cx="702" cy="508"/>
            </a:xfrm>
          </p:grpSpPr>
          <p:sp>
            <p:nvSpPr>
              <p:cNvPr id="493" name="Freeform 78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4" name="Freeform 78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95" name="Freeform 79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96" name="Group 791"/>
              <p:cNvGrpSpPr>
                <a:grpSpLocks/>
              </p:cNvGrpSpPr>
              <p:nvPr/>
            </p:nvGrpSpPr>
            <p:grpSpPr bwMode="auto">
              <a:xfrm>
                <a:off x="2508" y="1584"/>
                <a:ext cx="417" cy="251"/>
                <a:chOff x="2508" y="1584"/>
                <a:chExt cx="417" cy="251"/>
              </a:xfrm>
            </p:grpSpPr>
            <p:sp>
              <p:nvSpPr>
                <p:cNvPr id="497" name="Freeform 79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98" name="Group 793"/>
                <p:cNvGrpSpPr>
                  <a:grpSpLocks/>
                </p:cNvGrpSpPr>
                <p:nvPr/>
              </p:nvGrpSpPr>
              <p:grpSpPr bwMode="auto">
                <a:xfrm rot="-23852377">
                  <a:off x="2508" y="1654"/>
                  <a:ext cx="354" cy="181"/>
                  <a:chOff x="3142" y="3200"/>
                  <a:chExt cx="869" cy="627"/>
                </a:xfrm>
              </p:grpSpPr>
              <p:grpSp>
                <p:nvGrpSpPr>
                  <p:cNvPr id="49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3142" y="3200"/>
                    <a:ext cx="869" cy="627"/>
                    <a:chOff x="3142" y="3200"/>
                    <a:chExt cx="869" cy="627"/>
                  </a:xfrm>
                </p:grpSpPr>
                <p:sp>
                  <p:nvSpPr>
                    <p:cNvPr id="505" name="Freeform 795"/>
                    <p:cNvSpPr>
                      <a:spLocks/>
                    </p:cNvSpPr>
                    <p:nvPr/>
                  </p:nvSpPr>
                  <p:spPr bwMode="auto">
                    <a:xfrm>
                      <a:off x="3142" y="3200"/>
                      <a:ext cx="849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506" name="Freeform 79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500" name="Freeform 79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1" name="Freeform 79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2" name="Freeform 79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3" name="Freeform 80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504" name="Freeform 80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63" name="Group 802"/>
            <p:cNvGrpSpPr>
              <a:grpSpLocks/>
            </p:cNvGrpSpPr>
            <p:nvPr/>
          </p:nvGrpSpPr>
          <p:grpSpPr bwMode="auto">
            <a:xfrm rot="3649899">
              <a:off x="3818" y="2714"/>
              <a:ext cx="526" cy="384"/>
              <a:chOff x="2509" y="1576"/>
              <a:chExt cx="701" cy="508"/>
            </a:xfrm>
          </p:grpSpPr>
          <p:sp>
            <p:nvSpPr>
              <p:cNvPr id="479" name="Freeform 803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0" name="Freeform 804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81" name="Freeform 805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82" name="Group 806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483" name="Freeform 807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84" name="Group 808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485" name="Group 809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91" name="Freeform 810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92" name="Freeform 811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86" name="Freeform 812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7" name="Freeform 813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8" name="Freeform 814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89" name="Freeform 815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90" name="Freeform 816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  <p:grpSp>
          <p:nvGrpSpPr>
            <p:cNvPr id="464" name="Group 817"/>
            <p:cNvGrpSpPr>
              <a:grpSpLocks/>
            </p:cNvGrpSpPr>
            <p:nvPr/>
          </p:nvGrpSpPr>
          <p:grpSpPr bwMode="auto">
            <a:xfrm rot="13883809" flipH="1">
              <a:off x="3050" y="2762"/>
              <a:ext cx="526" cy="384"/>
              <a:chOff x="2509" y="1576"/>
              <a:chExt cx="701" cy="508"/>
            </a:xfrm>
          </p:grpSpPr>
          <p:sp>
            <p:nvSpPr>
              <p:cNvPr id="465" name="Freeform 818"/>
              <p:cNvSpPr>
                <a:spLocks/>
              </p:cNvSpPr>
              <p:nvPr/>
            </p:nvSpPr>
            <p:spPr bwMode="auto">
              <a:xfrm rot="17550579" flipH="1">
                <a:off x="2748" y="1622"/>
                <a:ext cx="508" cy="416"/>
              </a:xfrm>
              <a:custGeom>
                <a:avLst/>
                <a:gdLst/>
                <a:ahLst/>
                <a:cxnLst>
                  <a:cxn ang="0">
                    <a:pos x="17" y="112"/>
                  </a:cxn>
                  <a:cxn ang="0">
                    <a:pos x="35" y="265"/>
                  </a:cxn>
                  <a:cxn ang="0">
                    <a:pos x="227" y="400"/>
                  </a:cxn>
                  <a:cxn ang="0">
                    <a:pos x="293" y="361"/>
                  </a:cxn>
                  <a:cxn ang="0">
                    <a:pos x="404" y="358"/>
                  </a:cxn>
                  <a:cxn ang="0">
                    <a:pos x="508" y="140"/>
                  </a:cxn>
                  <a:cxn ang="0">
                    <a:pos x="407" y="22"/>
                  </a:cxn>
                  <a:cxn ang="0">
                    <a:pos x="281" y="10"/>
                  </a:cxn>
                  <a:cxn ang="0">
                    <a:pos x="206" y="43"/>
                  </a:cxn>
                  <a:cxn ang="0">
                    <a:pos x="110" y="19"/>
                  </a:cxn>
                  <a:cxn ang="0">
                    <a:pos x="17" y="112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6" name="Freeform 819"/>
              <p:cNvSpPr>
                <a:spLocks/>
              </p:cNvSpPr>
              <p:nvPr/>
            </p:nvSpPr>
            <p:spPr bwMode="auto">
              <a:xfrm rot="-25649421">
                <a:off x="2781" y="1747"/>
                <a:ext cx="296" cy="258"/>
              </a:xfrm>
              <a:custGeom>
                <a:avLst/>
                <a:gdLst/>
                <a:ahLst/>
                <a:cxnLst>
                  <a:cxn ang="0">
                    <a:pos x="188" y="41"/>
                  </a:cxn>
                  <a:cxn ang="0">
                    <a:pos x="44" y="9"/>
                  </a:cxn>
                  <a:cxn ang="0">
                    <a:pos x="4" y="97"/>
                  </a:cxn>
                  <a:cxn ang="0">
                    <a:pos x="68" y="193"/>
                  </a:cxn>
                  <a:cxn ang="0">
                    <a:pos x="252" y="209"/>
                  </a:cxn>
                  <a:cxn ang="0">
                    <a:pos x="284" y="137"/>
                  </a:cxn>
                  <a:cxn ang="0">
                    <a:pos x="188" y="41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noFill/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sp>
            <p:nvSpPr>
              <p:cNvPr id="467" name="Freeform 820"/>
              <p:cNvSpPr>
                <a:spLocks/>
              </p:cNvSpPr>
              <p:nvPr/>
            </p:nvSpPr>
            <p:spPr bwMode="auto">
              <a:xfrm rot="17550579" flipH="1">
                <a:off x="3117" y="1922"/>
                <a:ext cx="36" cy="1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21" y="18"/>
                  </a:cxn>
                  <a:cxn ang="0">
                    <a:pos x="36" y="0"/>
                  </a:cxn>
                  <a:cxn ang="0">
                    <a:pos x="0" y="9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 dirty="0"/>
              </a:p>
            </p:txBody>
          </p:sp>
          <p:grpSp>
            <p:nvGrpSpPr>
              <p:cNvPr id="468" name="Group 821"/>
              <p:cNvGrpSpPr>
                <a:grpSpLocks/>
              </p:cNvGrpSpPr>
              <p:nvPr/>
            </p:nvGrpSpPr>
            <p:grpSpPr bwMode="auto">
              <a:xfrm>
                <a:off x="2509" y="1584"/>
                <a:ext cx="416" cy="252"/>
                <a:chOff x="2509" y="1584"/>
                <a:chExt cx="416" cy="252"/>
              </a:xfrm>
            </p:grpSpPr>
            <p:sp>
              <p:nvSpPr>
                <p:cNvPr id="469" name="Freeform 822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48" y="48"/>
                    </a:cxn>
                    <a:cxn ang="0">
                      <a:pos x="144" y="0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</p:spPr>
              <p:txBody>
                <a:bodyPr/>
                <a:lstStyle/>
                <a:p>
                  <a:endParaRPr lang="ru-RU" dirty="0"/>
                </a:p>
              </p:txBody>
            </p:sp>
            <p:grpSp>
              <p:nvGrpSpPr>
                <p:cNvPr id="470" name="Group 823"/>
                <p:cNvGrpSpPr>
                  <a:grpSpLocks/>
                </p:cNvGrpSpPr>
                <p:nvPr/>
              </p:nvGrpSpPr>
              <p:grpSpPr bwMode="auto">
                <a:xfrm rot="-23852377">
                  <a:off x="2509" y="1656"/>
                  <a:ext cx="353" cy="180"/>
                  <a:chOff x="3144" y="3204"/>
                  <a:chExt cx="867" cy="623"/>
                </a:xfrm>
              </p:grpSpPr>
              <p:grpSp>
                <p:nvGrpSpPr>
                  <p:cNvPr id="471" name="Group 824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477" name="Freeform 825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/>
                      <a:ahLst/>
                      <a:cxnLst>
                        <a:cxn ang="0">
                          <a:pos x="848" y="300"/>
                        </a:cxn>
                        <a:cxn ang="0">
                          <a:pos x="704" y="76"/>
                        </a:cxn>
                        <a:cxn ang="0">
                          <a:pos x="576" y="4"/>
                        </a:cxn>
                        <a:cxn ang="0">
                          <a:pos x="376" y="52"/>
                        </a:cxn>
                        <a:cxn ang="0">
                          <a:pos x="0" y="308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  <p:sp>
                  <p:nvSpPr>
                    <p:cNvPr id="478" name="Freeform 826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92"/>
                        </a:cxn>
                        <a:cxn ang="0">
                          <a:pos x="552" y="380"/>
                        </a:cxn>
                        <a:cxn ang="0">
                          <a:pos x="832" y="252"/>
                        </a:cxn>
                        <a:cxn ang="0">
                          <a:pos x="760" y="28"/>
                        </a:cxn>
                        <a:cxn ang="0">
                          <a:pos x="232" y="84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ru-RU" dirty="0"/>
                    </a:p>
                  </p:txBody>
                </p:sp>
              </p:grpSp>
              <p:sp>
                <p:nvSpPr>
                  <p:cNvPr id="472" name="Freeform 827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3" name="Freeform 828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/>
                    <a:ahLst/>
                    <a:cxnLst>
                      <a:cxn ang="0">
                        <a:pos x="40" y="0"/>
                      </a:cxn>
                      <a:cxn ang="0">
                        <a:pos x="80" y="160"/>
                      </a:cxn>
                      <a:cxn ang="0">
                        <a:pos x="0" y="288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4" name="Freeform 829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64" y="120"/>
                      </a:cxn>
                      <a:cxn ang="0">
                        <a:pos x="0" y="184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5" name="Freeform 830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56" y="48"/>
                      </a:cxn>
                      <a:cxn ang="0">
                        <a:pos x="112" y="144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  <p:sp>
                <p:nvSpPr>
                  <p:cNvPr id="476" name="Freeform 831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2" y="72"/>
                      </a:cxn>
                      <a:cxn ang="0">
                        <a:pos x="120" y="160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ru-RU" dirty="0"/>
                  </a:p>
                </p:txBody>
              </p:sp>
            </p:grpSp>
          </p:grpSp>
        </p:grpSp>
      </p:grpSp>
      <p:sp>
        <p:nvSpPr>
          <p:cNvPr id="549" name="TextBox 548">
            <a:extLst>
              <a:ext uri="{FF2B5EF4-FFF2-40B4-BE49-F238E27FC236}">
                <a16:creationId xmlns="" xmlns:a16="http://schemas.microsoft.com/office/drawing/2014/main" id="{963BF8F7-C16E-4AB9-A410-66AD4082CE2B}"/>
              </a:ext>
            </a:extLst>
          </p:cNvPr>
          <p:cNvSpPr txBox="1"/>
          <p:nvPr/>
        </p:nvSpPr>
        <p:spPr>
          <a:xfrm>
            <a:off x="10044985" y="297194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="" xmlns:a16="http://schemas.microsoft.com/office/drawing/2014/main" id="{B819F0AD-A63F-477A-9FD3-CB9A6360E4EF}"/>
              </a:ext>
            </a:extLst>
          </p:cNvPr>
          <p:cNvSpPr txBox="1"/>
          <p:nvPr/>
        </p:nvSpPr>
        <p:spPr>
          <a:xfrm>
            <a:off x="7250657" y="3013760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3х</a:t>
            </a:r>
          </a:p>
        </p:txBody>
      </p:sp>
      <p:sp>
        <p:nvSpPr>
          <p:cNvPr id="551" name="TextBox 550"/>
          <p:cNvSpPr txBox="1"/>
          <p:nvPr/>
        </p:nvSpPr>
        <p:spPr>
          <a:xfrm>
            <a:off x="7862831" y="302337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- 8</a:t>
            </a:r>
          </a:p>
        </p:txBody>
      </p:sp>
      <p:sp>
        <p:nvSpPr>
          <p:cNvPr id="552" name="TextBox 551"/>
          <p:cNvSpPr txBox="1"/>
          <p:nvPr/>
        </p:nvSpPr>
        <p:spPr>
          <a:xfrm>
            <a:off x="10361841" y="3023370"/>
            <a:ext cx="1024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+ 14</a:t>
            </a:r>
          </a:p>
        </p:txBody>
      </p:sp>
      <p:sp>
        <p:nvSpPr>
          <p:cNvPr id="553" name="Овал 552"/>
          <p:cNvSpPr/>
          <p:nvPr/>
        </p:nvSpPr>
        <p:spPr>
          <a:xfrm>
            <a:off x="8696092" y="2920112"/>
            <a:ext cx="1214446" cy="771524"/>
          </a:xfrm>
          <a:prstGeom prst="ellipse">
            <a:avLst/>
          </a:prstGeom>
          <a:solidFill>
            <a:srgbClr val="33CCFF"/>
          </a:solidFill>
          <a:ln>
            <a:solidFill>
              <a:schemeClr val="bg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554" name="TextBox 553">
            <a:extLst>
              <a:ext uri="{FF2B5EF4-FFF2-40B4-BE49-F238E27FC236}">
                <a16:creationId xmlns="" xmlns:a16="http://schemas.microsoft.com/office/drawing/2014/main" id="{F9D0DE35-C267-4FE4-8876-2872B893716F}"/>
              </a:ext>
            </a:extLst>
          </p:cNvPr>
          <p:cNvSpPr txBox="1"/>
          <p:nvPr/>
        </p:nvSpPr>
        <p:spPr>
          <a:xfrm>
            <a:off x="56810" y="3618280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короткий запис до задачі</a:t>
            </a:r>
            <a:endParaRPr lang="x-none" sz="2000" b="1" i="1" dirty="0"/>
          </a:p>
        </p:txBody>
      </p:sp>
      <p:graphicFrame>
        <p:nvGraphicFramePr>
          <p:cNvPr id="555" name="Таблица 7">
            <a:extLst>
              <a:ext uri="{FF2B5EF4-FFF2-40B4-BE49-F238E27FC236}">
                <a16:creationId xmlns="" xmlns:a16="http://schemas.microsoft.com/office/drawing/2014/main" id="{04A43FCC-A80C-4CB5-839A-18919CEEB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550748"/>
              </p:ext>
            </p:extLst>
          </p:nvPr>
        </p:nvGraphicFramePr>
        <p:xfrm>
          <a:off x="56523" y="4084423"/>
          <a:ext cx="4794032" cy="400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9">
                  <a:extLst>
                    <a:ext uri="{9D8B030D-6E8A-4147-A177-3AD203B41FA5}">
                      <a16:colId xmlns="" xmlns:a16="http://schemas.microsoft.com/office/drawing/2014/main" val="993187718"/>
                    </a:ext>
                  </a:extLst>
                </a:gridCol>
                <a:gridCol w="1034497">
                  <a:extLst>
                    <a:ext uri="{9D8B030D-6E8A-4147-A177-3AD203B41FA5}">
                      <a16:colId xmlns="" xmlns:a16="http://schemas.microsoft.com/office/drawing/2014/main" val="3478853484"/>
                    </a:ext>
                  </a:extLst>
                </a:gridCol>
                <a:gridCol w="1557851">
                  <a:extLst>
                    <a:ext uri="{9D8B030D-6E8A-4147-A177-3AD203B41FA5}">
                      <a16:colId xmlns="" xmlns:a16="http://schemas.microsoft.com/office/drawing/2014/main" val="3026698638"/>
                    </a:ext>
                  </a:extLst>
                </a:gridCol>
                <a:gridCol w="1049555">
                  <a:extLst>
                    <a:ext uri="{9D8B030D-6E8A-4147-A177-3AD203B41FA5}">
                      <a16:colId xmlns="" xmlns:a16="http://schemas.microsoft.com/office/drawing/2014/main" val="111206714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Було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Стало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312852"/>
                  </a:ext>
                </a:extLst>
              </a:tr>
            </a:tbl>
          </a:graphicData>
        </a:graphic>
      </p:graphicFrame>
      <p:graphicFrame>
        <p:nvGraphicFramePr>
          <p:cNvPr id="556" name="Таблица 5">
            <a:extLst>
              <a:ext uri="{FF2B5EF4-FFF2-40B4-BE49-F238E27FC236}">
                <a16:creationId xmlns="" xmlns:a16="http://schemas.microsoft.com/office/drawing/2014/main" id="{A68BCB5D-8A54-4F1F-B780-7B9320A08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48860"/>
              </p:ext>
            </p:extLst>
          </p:nvPr>
        </p:nvGraphicFramePr>
        <p:xfrm>
          <a:off x="67098" y="4509000"/>
          <a:ext cx="4794031" cy="14020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7986">
                  <a:extLst>
                    <a:ext uri="{9D8B030D-6E8A-4147-A177-3AD203B41FA5}">
                      <a16:colId xmlns="" xmlns:a16="http://schemas.microsoft.com/office/drawing/2014/main" val="1118119978"/>
                    </a:ext>
                  </a:extLst>
                </a:gridCol>
                <a:gridCol w="1049261">
                  <a:extLst>
                    <a:ext uri="{9D8B030D-6E8A-4147-A177-3AD203B41FA5}">
                      <a16:colId xmlns="" xmlns:a16="http://schemas.microsoft.com/office/drawing/2014/main" val="131331137"/>
                    </a:ext>
                  </a:extLst>
                </a:gridCol>
                <a:gridCol w="1505161">
                  <a:extLst>
                    <a:ext uri="{9D8B030D-6E8A-4147-A177-3AD203B41FA5}">
                      <a16:colId xmlns="" xmlns:a16="http://schemas.microsoft.com/office/drawing/2014/main" val="3933242275"/>
                    </a:ext>
                  </a:extLst>
                </a:gridCol>
                <a:gridCol w="1121623">
                  <a:extLst>
                    <a:ext uri="{9D8B030D-6E8A-4147-A177-3AD203B41FA5}">
                      <a16:colId xmlns="" xmlns:a16="http://schemas.microsoft.com/office/drawing/2014/main" val="1080685041"/>
                    </a:ext>
                  </a:extLst>
                </a:gridCol>
              </a:tblGrid>
              <a:tr h="669896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      І </a:t>
                      </a:r>
                    </a:p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кошик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3х </a:t>
                      </a:r>
                      <a:r>
                        <a:rPr lang="uk-UA" sz="2000" b="1" i="1" dirty="0" err="1">
                          <a:latin typeface="Georgia" panose="02040502050405020303" pitchFamily="18" charset="0"/>
                        </a:rPr>
                        <a:t>яб</a:t>
                      </a:r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r>
                        <a:rPr lang="uk-UA" sz="2000" b="1" i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   ?</a:t>
                      </a:r>
                      <a:endParaRPr lang="x-none" sz="2000" b="1" i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(3х-8) </a:t>
                      </a:r>
                      <a:r>
                        <a:rPr lang="uk-UA" dirty="0" err="1">
                          <a:latin typeface="Georgia" panose="02040502050405020303" pitchFamily="18" charset="0"/>
                        </a:rPr>
                        <a:t>яб</a:t>
                      </a:r>
                      <a:r>
                        <a:rPr lang="uk-UA" dirty="0">
                          <a:latin typeface="Georgia" panose="02040502050405020303" pitchFamily="18" charset="0"/>
                        </a:rPr>
                        <a:t>.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49281"/>
                  </a:ext>
                </a:extLst>
              </a:tr>
              <a:tr h="626248">
                <a:tc>
                  <a:txBody>
                    <a:bodyPr/>
                    <a:lstStyle/>
                    <a:p>
                      <a:r>
                        <a:rPr lang="uk-UA" b="1" i="1" dirty="0" smtClean="0">
                          <a:latin typeface="Georgia" panose="02040502050405020303" pitchFamily="18" charset="0"/>
                        </a:rPr>
                        <a:t>    ІІ</a:t>
                      </a:r>
                      <a:endParaRPr lang="uk-UA" b="1" i="1" dirty="0">
                        <a:latin typeface="Georgia" panose="02040502050405020303" pitchFamily="18" charset="0"/>
                      </a:endParaRPr>
                    </a:p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кошик</a:t>
                      </a:r>
                      <a:endParaRPr lang="x-none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х </a:t>
                      </a:r>
                      <a:r>
                        <a:rPr lang="uk-UA" sz="2000" b="1" i="1" dirty="0" err="1">
                          <a:latin typeface="Georgia" panose="02040502050405020303" pitchFamily="18" charset="0"/>
                        </a:rPr>
                        <a:t>яб</a:t>
                      </a:r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.</a:t>
                      </a:r>
                    </a:p>
                    <a:p>
                      <a:r>
                        <a:rPr lang="uk-UA" sz="2000" b="1" i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  ?</a:t>
                      </a:r>
                      <a:endParaRPr lang="x-none" sz="2000" b="1" i="1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(х+14) </a:t>
                      </a:r>
                      <a:r>
                        <a:rPr lang="uk-UA" b="1" i="1" dirty="0" err="1">
                          <a:latin typeface="Georgia" panose="02040502050405020303" pitchFamily="18" charset="0"/>
                        </a:rPr>
                        <a:t>яб</a:t>
                      </a:r>
                      <a:r>
                        <a:rPr lang="uk-UA" dirty="0">
                          <a:latin typeface="Georgia" panose="02040502050405020303" pitchFamily="18" charset="0"/>
                        </a:rPr>
                        <a:t>.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259018"/>
                  </a:ext>
                </a:extLst>
              </a:tr>
            </a:tbl>
          </a:graphicData>
        </a:graphic>
      </p:graphicFrame>
      <p:grpSp>
        <p:nvGrpSpPr>
          <p:cNvPr id="557" name="Группа 556">
            <a:extLst>
              <a:ext uri="{FF2B5EF4-FFF2-40B4-BE49-F238E27FC236}">
                <a16:creationId xmlns="" xmlns:a16="http://schemas.microsoft.com/office/drawing/2014/main" id="{9EC49441-FCF9-4812-BA22-58B1C143F432}"/>
              </a:ext>
            </a:extLst>
          </p:cNvPr>
          <p:cNvGrpSpPr/>
          <p:nvPr/>
        </p:nvGrpSpPr>
        <p:grpSpPr>
          <a:xfrm>
            <a:off x="3396000" y="4914000"/>
            <a:ext cx="648072" cy="622941"/>
            <a:chOff x="5076056" y="3992730"/>
            <a:chExt cx="1584176" cy="1380486"/>
          </a:xfrm>
        </p:grpSpPr>
        <p:sp>
          <p:nvSpPr>
            <p:cNvPr id="558" name="Дуга 557">
              <a:extLst>
                <a:ext uri="{FF2B5EF4-FFF2-40B4-BE49-F238E27FC236}">
                  <a16:creationId xmlns="" xmlns:a16="http://schemas.microsoft.com/office/drawing/2014/main" id="{8E8DE1D4-7E8E-4BF5-B047-C41EBA78CCFE}"/>
                </a:ext>
              </a:extLst>
            </p:cNvPr>
            <p:cNvSpPr/>
            <p:nvPr/>
          </p:nvSpPr>
          <p:spPr>
            <a:xfrm>
              <a:off x="5076056" y="3992730"/>
              <a:ext cx="1584176" cy="1380486"/>
            </a:xfrm>
            <a:prstGeom prst="arc">
              <a:avLst>
                <a:gd name="adj1" fmla="val 17226571"/>
                <a:gd name="adj2" fmla="val 4327657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559" name="Группа 558">
              <a:extLst>
                <a:ext uri="{FF2B5EF4-FFF2-40B4-BE49-F238E27FC236}">
                  <a16:creationId xmlns="" xmlns:a16="http://schemas.microsoft.com/office/drawing/2014/main" id="{E4E59EFE-11B8-40D9-807B-FA8BBD7FD8E2}"/>
                </a:ext>
              </a:extLst>
            </p:cNvPr>
            <p:cNvGrpSpPr/>
            <p:nvPr/>
          </p:nvGrpSpPr>
          <p:grpSpPr>
            <a:xfrm>
              <a:off x="6073361" y="4016298"/>
              <a:ext cx="226831" cy="132782"/>
              <a:chOff x="6073361" y="4016298"/>
              <a:chExt cx="226831" cy="132782"/>
            </a:xfrm>
          </p:grpSpPr>
          <p:cxnSp>
            <p:nvCxnSpPr>
              <p:cNvPr id="563" name="Прямая соединительная линия 562">
                <a:extLst>
                  <a:ext uri="{FF2B5EF4-FFF2-40B4-BE49-F238E27FC236}">
                    <a16:creationId xmlns="" xmlns:a16="http://schemas.microsoft.com/office/drawing/2014/main" id="{A30E5FC1-CD3D-4223-B6D0-7AD2B4813E9D}"/>
                  </a:ext>
                </a:extLst>
              </p:cNvPr>
              <p:cNvCxnSpPr>
                <a:cxnSpLocks/>
                <a:stCxn id="558" idx="0"/>
              </p:cNvCxnSpPr>
              <p:nvPr/>
            </p:nvCxnSpPr>
            <p:spPr>
              <a:xfrm>
                <a:off x="6073361" y="4016298"/>
                <a:ext cx="154823" cy="13278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4" name="Прямая соединительная линия 563">
                <a:extLst>
                  <a:ext uri="{FF2B5EF4-FFF2-40B4-BE49-F238E27FC236}">
                    <a16:creationId xmlns="" xmlns:a16="http://schemas.microsoft.com/office/drawing/2014/main" id="{66697E62-DD90-46A4-9484-E2F6652AD65A}"/>
                  </a:ext>
                </a:extLst>
              </p:cNvPr>
              <p:cNvCxnSpPr>
                <a:cxnSpLocks/>
                <a:stCxn id="558" idx="0"/>
              </p:cNvCxnSpPr>
              <p:nvPr/>
            </p:nvCxnSpPr>
            <p:spPr>
              <a:xfrm>
                <a:off x="6073361" y="4016298"/>
                <a:ext cx="226831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60" name="Группа 559">
              <a:extLst>
                <a:ext uri="{FF2B5EF4-FFF2-40B4-BE49-F238E27FC236}">
                  <a16:creationId xmlns="" xmlns:a16="http://schemas.microsoft.com/office/drawing/2014/main" id="{1C63752B-7360-464E-A183-C5001285AD9F}"/>
                </a:ext>
              </a:extLst>
            </p:cNvPr>
            <p:cNvGrpSpPr/>
            <p:nvPr/>
          </p:nvGrpSpPr>
          <p:grpSpPr>
            <a:xfrm>
              <a:off x="6082420" y="5157192"/>
              <a:ext cx="217772" cy="202849"/>
              <a:chOff x="6082420" y="5157192"/>
              <a:chExt cx="217772" cy="202849"/>
            </a:xfrm>
          </p:grpSpPr>
          <p:cxnSp>
            <p:nvCxnSpPr>
              <p:cNvPr id="561" name="Прямая соединительная линия 560">
                <a:extLst>
                  <a:ext uri="{FF2B5EF4-FFF2-40B4-BE49-F238E27FC236}">
                    <a16:creationId xmlns="" xmlns:a16="http://schemas.microsoft.com/office/drawing/2014/main" id="{587052B9-C617-49CB-AF55-A6C75DA60513}"/>
                  </a:ext>
                </a:extLst>
              </p:cNvPr>
              <p:cNvCxnSpPr>
                <a:stCxn id="558" idx="2"/>
              </p:cNvCxnSpPr>
              <p:nvPr/>
            </p:nvCxnSpPr>
            <p:spPr>
              <a:xfrm flipV="1">
                <a:off x="6082420" y="5157192"/>
                <a:ext cx="145764" cy="1902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2" name="Прямая соединительная линия 561">
                <a:extLst>
                  <a:ext uri="{FF2B5EF4-FFF2-40B4-BE49-F238E27FC236}">
                    <a16:creationId xmlns="" xmlns:a16="http://schemas.microsoft.com/office/drawing/2014/main" id="{D0C43ADD-3425-4F46-B06D-35F5F6C81117}"/>
                  </a:ext>
                </a:extLst>
              </p:cNvPr>
              <p:cNvCxnSpPr>
                <a:stCxn id="558" idx="2"/>
              </p:cNvCxnSpPr>
              <p:nvPr/>
            </p:nvCxnSpPr>
            <p:spPr>
              <a:xfrm>
                <a:off x="6082420" y="5347480"/>
                <a:ext cx="217772" cy="1256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5" name="Овал 564">
            <a:extLst>
              <a:ext uri="{FF2B5EF4-FFF2-40B4-BE49-F238E27FC236}">
                <a16:creationId xmlns="" xmlns:a16="http://schemas.microsoft.com/office/drawing/2014/main" id="{84A60DFD-0380-4789-964A-03EF06AE81A9}"/>
              </a:ext>
            </a:extLst>
          </p:cNvPr>
          <p:cNvSpPr/>
          <p:nvPr/>
        </p:nvSpPr>
        <p:spPr>
          <a:xfrm>
            <a:off x="4202109" y="4984553"/>
            <a:ext cx="432048" cy="50405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i="1" dirty="0"/>
              <a:t>=</a:t>
            </a:r>
            <a:endParaRPr lang="x-none" sz="2000" b="1" i="1" dirty="0"/>
          </a:p>
        </p:txBody>
      </p:sp>
      <p:sp>
        <p:nvSpPr>
          <p:cNvPr id="566" name="TextBox 565">
            <a:extLst>
              <a:ext uri="{FF2B5EF4-FFF2-40B4-BE49-F238E27FC236}">
                <a16:creationId xmlns="" xmlns:a16="http://schemas.microsoft.com/office/drawing/2014/main" id="{7585EB9E-2BB6-4A60-9242-6942CEB43E0D}"/>
              </a:ext>
            </a:extLst>
          </p:cNvPr>
          <p:cNvSpPr txBox="1"/>
          <p:nvPr/>
        </p:nvSpPr>
        <p:spPr>
          <a:xfrm>
            <a:off x="5596953" y="4132425"/>
            <a:ext cx="2772964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рівняння</a:t>
            </a:r>
            <a:endParaRPr lang="x-none" sz="2000" b="1" i="1" dirty="0"/>
          </a:p>
        </p:txBody>
      </p:sp>
      <p:sp>
        <p:nvSpPr>
          <p:cNvPr id="567" name="TextBox 566">
            <a:extLst>
              <a:ext uri="{FF2B5EF4-FFF2-40B4-BE49-F238E27FC236}">
                <a16:creationId xmlns="" xmlns:a16="http://schemas.microsoft.com/office/drawing/2014/main" id="{5B269751-6692-4DA8-9FFA-62A5ED853539}"/>
              </a:ext>
            </a:extLst>
          </p:cNvPr>
          <p:cNvSpPr txBox="1"/>
          <p:nvPr/>
        </p:nvSpPr>
        <p:spPr>
          <a:xfrm>
            <a:off x="5496995" y="4506334"/>
            <a:ext cx="27965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Georgia" panose="02040502050405020303" pitchFamily="18" charset="0"/>
              </a:rPr>
              <a:t>3х-8=х+14;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3х-х=14+8;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2х=22;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х=22:2;</a:t>
            </a:r>
          </a:p>
          <a:p>
            <a:r>
              <a:rPr lang="uk-UA" sz="2000" i="1" dirty="0" smtClean="0">
                <a:latin typeface="Georgia" panose="02040502050405020303" pitchFamily="18" charset="0"/>
              </a:rPr>
              <a:t>х=11</a:t>
            </a:r>
            <a:endParaRPr lang="x-none" sz="1600" i="1" dirty="0">
              <a:latin typeface="Georgia" panose="02040502050405020303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7250656" y="4906444"/>
            <a:ext cx="4941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Georgia" panose="02040502050405020303" pitchFamily="18" charset="0"/>
              </a:rPr>
              <a:t>Повертаємося до позначень:</a:t>
            </a:r>
          </a:p>
          <a:p>
            <a:r>
              <a:rPr lang="uk-UA" sz="1600" dirty="0" smtClean="0">
                <a:latin typeface="Georgia" panose="02040502050405020303" pitchFamily="18" charset="0"/>
              </a:rPr>
              <a:t>Отже, у першому кошику спочатку було – 3х=3*11=33 яблука.</a:t>
            </a:r>
          </a:p>
          <a:p>
            <a:endParaRPr lang="uk-UA" sz="1600" dirty="0" smtClean="0">
              <a:latin typeface="Georgia" panose="02040502050405020303" pitchFamily="18" charset="0"/>
            </a:endParaRPr>
          </a:p>
          <a:p>
            <a:r>
              <a:rPr lang="uk-UA" sz="1600" dirty="0" smtClean="0">
                <a:latin typeface="Georgia" panose="02040502050405020303" pitchFamily="18" charset="0"/>
              </a:rPr>
              <a:t>а в другому – </a:t>
            </a:r>
            <a:r>
              <a:rPr lang="uk-UA" sz="1600" i="1" dirty="0" smtClean="0">
                <a:latin typeface="Georgia" panose="02040502050405020303" pitchFamily="18" charset="0"/>
              </a:rPr>
              <a:t>11 яблук</a:t>
            </a:r>
            <a:r>
              <a:rPr lang="uk-UA" sz="1600" dirty="0" smtClean="0">
                <a:latin typeface="Georgia" panose="02040502050405020303" pitchFamily="18" charset="0"/>
              </a:rPr>
              <a:t>.</a:t>
            </a:r>
          </a:p>
          <a:p>
            <a:r>
              <a:rPr lang="uk-UA" sz="1600" b="1" dirty="0" smtClean="0">
                <a:latin typeface="Georgia" panose="02040502050405020303" pitchFamily="18" charset="0"/>
              </a:rPr>
              <a:t>Відповідь:</a:t>
            </a:r>
            <a:r>
              <a:rPr lang="uk-UA" sz="1600" dirty="0" smtClean="0">
                <a:latin typeface="Georgia" panose="02040502050405020303" pitchFamily="18" charset="0"/>
              </a:rPr>
              <a:t> </a:t>
            </a:r>
            <a:r>
              <a:rPr lang="uk-UA" sz="1600" i="1" dirty="0" smtClean="0">
                <a:latin typeface="Georgia" panose="02040502050405020303" pitchFamily="18" charset="0"/>
              </a:rPr>
              <a:t>33 </a:t>
            </a:r>
            <a:r>
              <a:rPr lang="uk-UA" sz="1600" i="1" dirty="0" err="1" smtClean="0">
                <a:latin typeface="Georgia" panose="02040502050405020303" pitchFamily="18" charset="0"/>
              </a:rPr>
              <a:t>яб</a:t>
            </a:r>
            <a:r>
              <a:rPr lang="uk-UA" sz="1600" i="1" dirty="0" smtClean="0">
                <a:latin typeface="Georgia" panose="02040502050405020303" pitchFamily="18" charset="0"/>
              </a:rPr>
              <a:t>, 11 </a:t>
            </a:r>
            <a:r>
              <a:rPr lang="uk-UA" sz="1600" i="1" dirty="0" err="1" smtClean="0">
                <a:latin typeface="Georgia" panose="02040502050405020303" pitchFamily="18" charset="0"/>
              </a:rPr>
              <a:t>яб</a:t>
            </a:r>
            <a:r>
              <a:rPr lang="uk-UA" sz="1600" dirty="0" smtClean="0"/>
              <a:t>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79627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550" grpId="0"/>
      <p:bldP spid="551" grpId="0"/>
      <p:bldP spid="552" grpId="0"/>
      <p:bldP spid="553" grpId="0" animBg="1"/>
      <p:bldP spid="554" grpId="0" animBg="1"/>
      <p:bldP spid="5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3947"/>
            <a:ext cx="10342800" cy="132556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ПРАЦЮЄМО </a:t>
            </a:r>
            <a:r>
              <a:rPr lang="ru-RU" dirty="0" smtClean="0">
                <a:solidFill>
                  <a:schemeClr val="bg1"/>
                </a:solidFill>
              </a:rPr>
              <a:t>В ЗОШИТІ 	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95523"/>
            <a:ext cx="441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Задачі «Було-стало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3CD266C-C736-4634-B56B-3B709BCB1F98}"/>
              </a:ext>
            </a:extLst>
          </p:cNvPr>
          <p:cNvSpPr txBox="1"/>
          <p:nvPr/>
        </p:nvSpPr>
        <p:spPr>
          <a:xfrm>
            <a:off x="21019" y="1424374"/>
            <a:ext cx="5759981" cy="20005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>
                <a:solidFill>
                  <a:srgbClr val="C00000"/>
                </a:solidFill>
                <a:latin typeface="Georgia" panose="02040502050405020303" pitchFamily="18" charset="0"/>
              </a:rPr>
              <a:t>ЗАДАЧА </a:t>
            </a:r>
            <a:r>
              <a:rPr lang="uk-UA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3</a:t>
            </a:r>
            <a:endParaRPr lang="uk-UA" sz="2000" dirty="0" smtClean="0">
              <a:latin typeface="Georgia" panose="02040502050405020303" pitchFamily="18" charset="0"/>
            </a:endParaRPr>
          </a:p>
          <a:p>
            <a:pPr algn="just"/>
            <a:r>
              <a:rPr lang="uk-UA" sz="2000" dirty="0" smtClean="0">
                <a:latin typeface="Georgia" panose="02040502050405020303" pitchFamily="18" charset="0"/>
              </a:rPr>
              <a:t>В </a:t>
            </a:r>
            <a:r>
              <a:rPr lang="uk-UA" sz="2000" dirty="0">
                <a:latin typeface="Georgia" panose="02040502050405020303" pitchFamily="18" charset="0"/>
              </a:rPr>
              <a:t>першому бідоні було в 3 рази більше молока, ніж у другому. Коли з першого бідону перелили в другий 10л, то в другому бідоні стало молока в 2 рази більше, ніж в першому. Скільки літрів молока стало в кожному бідоні?</a:t>
            </a:r>
            <a:endParaRPr lang="x-none" sz="2000" dirty="0">
              <a:latin typeface="Georgia" panose="02040502050405020303" pitchFamily="18" charset="0"/>
            </a:endParaRPr>
          </a:p>
        </p:txBody>
      </p:sp>
      <p:graphicFrame>
        <p:nvGraphicFramePr>
          <p:cNvPr id="19" name="Object 43">
            <a:extLst>
              <a:ext uri="{FF2B5EF4-FFF2-40B4-BE49-F238E27FC236}">
                <a16:creationId xmlns="" xmlns:a16="http://schemas.microsoft.com/office/drawing/2014/main" id="{98E26251-9460-43DF-A82C-7253B313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267514"/>
              </p:ext>
            </p:extLst>
          </p:nvPr>
        </p:nvGraphicFramePr>
        <p:xfrm>
          <a:off x="6411000" y="1325563"/>
          <a:ext cx="1260000" cy="195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orelDRAW" r:id="rId3" imgW="1987225" imgH="3166814" progId="CorelDRAW.Graphic.13">
                  <p:embed/>
                </p:oleObj>
              </mc:Choice>
              <mc:Fallback>
                <p:oleObj name="CorelDRAW" r:id="rId3" imgW="1987225" imgH="316681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000" y="1325563"/>
                        <a:ext cx="1260000" cy="195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15">
            <a:extLst>
              <a:ext uri="{FF2B5EF4-FFF2-40B4-BE49-F238E27FC236}">
                <a16:creationId xmlns="" xmlns:a16="http://schemas.microsoft.com/office/drawing/2014/main" id="{83E031F4-F348-40AF-863B-644D5EE06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536" y="1533971"/>
            <a:ext cx="639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sz="7200" b="1" dirty="0">
                <a:solidFill>
                  <a:srgbClr val="000099"/>
                </a:solidFill>
              </a:rPr>
              <a:t>1</a:t>
            </a:r>
          </a:p>
        </p:txBody>
      </p:sp>
      <p:graphicFrame>
        <p:nvGraphicFramePr>
          <p:cNvPr id="22" name="Object 43">
            <a:extLst>
              <a:ext uri="{FF2B5EF4-FFF2-40B4-BE49-F238E27FC236}">
                <a16:creationId xmlns="" xmlns:a16="http://schemas.microsoft.com/office/drawing/2014/main" id="{98E26251-9460-43DF-A82C-7253B3133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225846"/>
              </p:ext>
            </p:extLst>
          </p:nvPr>
        </p:nvGraphicFramePr>
        <p:xfrm>
          <a:off x="8931000" y="1339053"/>
          <a:ext cx="1260000" cy="195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CorelDRAW" r:id="rId5" imgW="1987225" imgH="3166814" progId="CorelDRAW.Graphic.13">
                  <p:embed/>
                </p:oleObj>
              </mc:Choice>
              <mc:Fallback>
                <p:oleObj name="CorelDRAW" r:id="rId5" imgW="1987225" imgH="3166814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1000" y="1339053"/>
                        <a:ext cx="1260000" cy="195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17">
            <a:extLst>
              <a:ext uri="{FF2B5EF4-FFF2-40B4-BE49-F238E27FC236}">
                <a16:creationId xmlns="" xmlns:a16="http://schemas.microsoft.com/office/drawing/2014/main" id="{542C274C-A290-422F-9D39-9C5C3022A1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2035" y="1539000"/>
            <a:ext cx="9189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x-none" sz="7200" b="1" dirty="0">
                <a:solidFill>
                  <a:srgbClr val="000099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E057ACA-AC77-4BD3-8D64-EE89D16602D3}"/>
              </a:ext>
            </a:extLst>
          </p:cNvPr>
          <p:cNvSpPr txBox="1"/>
          <p:nvPr/>
        </p:nvSpPr>
        <p:spPr>
          <a:xfrm>
            <a:off x="6472893" y="2651126"/>
            <a:ext cx="56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Georgia" panose="02040502050405020303" pitchFamily="18" charset="0"/>
              </a:rPr>
              <a:t>3х</a:t>
            </a:r>
            <a:endParaRPr lang="x-none" sz="2400" b="1" i="1" dirty="0">
              <a:latin typeface="Georgia" panose="020405020504050203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1933EAD-EA78-4D3F-94CC-C3E41148A667}"/>
              </a:ext>
            </a:extLst>
          </p:cNvPr>
          <p:cNvSpPr txBox="1"/>
          <p:nvPr/>
        </p:nvSpPr>
        <p:spPr>
          <a:xfrm>
            <a:off x="9056011" y="2667270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Georgia" panose="02040502050405020303" pitchFamily="18" charset="0"/>
              </a:rPr>
              <a:t>х</a:t>
            </a:r>
            <a:endParaRPr lang="x-none" sz="2400" b="1" i="1" dirty="0">
              <a:latin typeface="Georgia" panose="020405020504050203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8FF2121-31C8-42F5-9A73-645421DE1311}"/>
              </a:ext>
            </a:extLst>
          </p:cNvPr>
          <p:cNvSpPr txBox="1"/>
          <p:nvPr/>
        </p:nvSpPr>
        <p:spPr>
          <a:xfrm>
            <a:off x="6889352" y="2663917"/>
            <a:ext cx="693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Georgia" panose="02040502050405020303" pitchFamily="18" charset="0"/>
              </a:rPr>
              <a:t>-10</a:t>
            </a:r>
            <a:endParaRPr lang="x-none" sz="2400" b="1" i="1" dirty="0">
              <a:latin typeface="Georgia" panose="02040502050405020303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C8E98CB-70D9-4194-903A-2AE09CC96EE4}"/>
              </a:ext>
            </a:extLst>
          </p:cNvPr>
          <p:cNvSpPr txBox="1"/>
          <p:nvPr/>
        </p:nvSpPr>
        <p:spPr>
          <a:xfrm>
            <a:off x="9272035" y="2680760"/>
            <a:ext cx="82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latin typeface="Georgia" panose="02040502050405020303" pitchFamily="18" charset="0"/>
              </a:rPr>
              <a:t>+10</a:t>
            </a:r>
            <a:endParaRPr lang="x-none" sz="2400" b="1" i="1" dirty="0">
              <a:latin typeface="Georgia" panose="02040502050405020303" pitchFamily="18" charset="0"/>
            </a:endParaRPr>
          </a:p>
        </p:txBody>
      </p:sp>
      <p:sp>
        <p:nvSpPr>
          <p:cNvPr id="27" name="Стрелка: изогнутая вниз 16">
            <a:extLst>
              <a:ext uri="{FF2B5EF4-FFF2-40B4-BE49-F238E27FC236}">
                <a16:creationId xmlns="" xmlns:a16="http://schemas.microsoft.com/office/drawing/2014/main" id="{7C1D367B-1097-42F0-90E0-8B988E457A11}"/>
              </a:ext>
            </a:extLst>
          </p:cNvPr>
          <p:cNvSpPr/>
          <p:nvPr/>
        </p:nvSpPr>
        <p:spPr>
          <a:xfrm>
            <a:off x="7385448" y="813813"/>
            <a:ext cx="2025001" cy="102349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57BD4F6D-DCC8-4B36-B935-060BB7790BF8}"/>
              </a:ext>
            </a:extLst>
          </p:cNvPr>
          <p:cNvSpPr/>
          <p:nvPr/>
        </p:nvSpPr>
        <p:spPr>
          <a:xfrm>
            <a:off x="7279152" y="1858657"/>
            <a:ext cx="585744" cy="49865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i="1" dirty="0">
                <a:latin typeface="Georgia" panose="02040502050405020303" pitchFamily="18" charset="0"/>
              </a:rPr>
              <a:t>10л</a:t>
            </a:r>
            <a:endParaRPr lang="x-none" sz="1400" b="1" i="1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D8E6A35F-705D-4778-859C-3AA2224E13B1}"/>
                  </a:ext>
                </a:extLst>
              </p:cNvPr>
              <p:cNvSpPr txBox="1"/>
              <p:nvPr/>
            </p:nvSpPr>
            <p:spPr>
              <a:xfrm>
                <a:off x="7356000" y="3021622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4400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uk-UA" sz="4400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в </m:t>
                      </m:r>
                      <m:r>
                        <a:rPr lang="uk-UA" sz="4400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uk-UA" sz="4400" b="1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рази</m:t>
                      </m:r>
                    </m:oMath>
                  </m:oMathPara>
                </a14:m>
                <a:endParaRPr lang="x-none" sz="4400" b="1" u="sng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E6A35F-705D-4778-859C-3AA2224E1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000" y="3021622"/>
                <a:ext cx="914400" cy="769441"/>
              </a:xfrm>
              <a:prstGeom prst="rect">
                <a:avLst/>
              </a:prstGeom>
              <a:blipFill rotWithShape="0">
                <a:blip r:embed="rId6"/>
                <a:stretch>
                  <a:fillRect r="-18266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9D0DE35-C267-4FE4-8876-2872B893716F}"/>
              </a:ext>
            </a:extLst>
          </p:cNvPr>
          <p:cNvSpPr txBox="1"/>
          <p:nvPr/>
        </p:nvSpPr>
        <p:spPr>
          <a:xfrm>
            <a:off x="164705" y="3441178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короткий запис до задачі</a:t>
            </a:r>
            <a:endParaRPr lang="x-none" sz="2000" b="1" i="1" dirty="0"/>
          </a:p>
        </p:txBody>
      </p:sp>
      <p:graphicFrame>
        <p:nvGraphicFramePr>
          <p:cNvPr id="32" name="Таблица 7">
            <a:extLst>
              <a:ext uri="{FF2B5EF4-FFF2-40B4-BE49-F238E27FC236}">
                <a16:creationId xmlns="" xmlns:a16="http://schemas.microsoft.com/office/drawing/2014/main" id="{04A43FCC-A80C-4CB5-839A-18919CEEB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438842"/>
              </p:ext>
            </p:extLst>
          </p:nvPr>
        </p:nvGraphicFramePr>
        <p:xfrm>
          <a:off x="179676" y="3924000"/>
          <a:ext cx="4794032" cy="400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9">
                  <a:extLst>
                    <a:ext uri="{9D8B030D-6E8A-4147-A177-3AD203B41FA5}">
                      <a16:colId xmlns="" xmlns:a16="http://schemas.microsoft.com/office/drawing/2014/main" val="993187718"/>
                    </a:ext>
                  </a:extLst>
                </a:gridCol>
                <a:gridCol w="1034497">
                  <a:extLst>
                    <a:ext uri="{9D8B030D-6E8A-4147-A177-3AD203B41FA5}">
                      <a16:colId xmlns="" xmlns:a16="http://schemas.microsoft.com/office/drawing/2014/main" val="3478853484"/>
                    </a:ext>
                  </a:extLst>
                </a:gridCol>
                <a:gridCol w="1404197">
                  <a:extLst>
                    <a:ext uri="{9D8B030D-6E8A-4147-A177-3AD203B41FA5}">
                      <a16:colId xmlns="" xmlns:a16="http://schemas.microsoft.com/office/drawing/2014/main" val="3026698638"/>
                    </a:ext>
                  </a:extLst>
                </a:gridCol>
                <a:gridCol w="1203209">
                  <a:extLst>
                    <a:ext uri="{9D8B030D-6E8A-4147-A177-3AD203B41FA5}">
                      <a16:colId xmlns="" xmlns:a16="http://schemas.microsoft.com/office/drawing/2014/main" val="1112067141"/>
                    </a:ext>
                  </a:extLst>
                </a:gridCol>
              </a:tblGrid>
              <a:tr h="400110"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Було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Стало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312852"/>
                  </a:ext>
                </a:extLst>
              </a:tr>
            </a:tbl>
          </a:graphicData>
        </a:graphic>
      </p:graphicFrame>
      <p:graphicFrame>
        <p:nvGraphicFramePr>
          <p:cNvPr id="33" name="Таблица 5">
            <a:extLst>
              <a:ext uri="{FF2B5EF4-FFF2-40B4-BE49-F238E27FC236}">
                <a16:creationId xmlns="" xmlns:a16="http://schemas.microsoft.com/office/drawing/2014/main" id="{A68BCB5D-8A54-4F1F-B780-7B9320A08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392383"/>
              </p:ext>
            </p:extLst>
          </p:nvPr>
        </p:nvGraphicFramePr>
        <p:xfrm>
          <a:off x="201424" y="4374000"/>
          <a:ext cx="4794031" cy="13099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7986">
                  <a:extLst>
                    <a:ext uri="{9D8B030D-6E8A-4147-A177-3AD203B41FA5}">
                      <a16:colId xmlns="" xmlns:a16="http://schemas.microsoft.com/office/drawing/2014/main" val="1118119978"/>
                    </a:ext>
                  </a:extLst>
                </a:gridCol>
                <a:gridCol w="1049261">
                  <a:extLst>
                    <a:ext uri="{9D8B030D-6E8A-4147-A177-3AD203B41FA5}">
                      <a16:colId xmlns="" xmlns:a16="http://schemas.microsoft.com/office/drawing/2014/main" val="131331137"/>
                    </a:ext>
                  </a:extLst>
                </a:gridCol>
                <a:gridCol w="1505161">
                  <a:extLst>
                    <a:ext uri="{9D8B030D-6E8A-4147-A177-3AD203B41FA5}">
                      <a16:colId xmlns="" xmlns:a16="http://schemas.microsoft.com/office/drawing/2014/main" val="3933242275"/>
                    </a:ext>
                  </a:extLst>
                </a:gridCol>
                <a:gridCol w="1121623">
                  <a:extLst>
                    <a:ext uri="{9D8B030D-6E8A-4147-A177-3AD203B41FA5}">
                      <a16:colId xmlns="" xmlns:a16="http://schemas.microsoft.com/office/drawing/2014/main" val="1080685041"/>
                    </a:ext>
                  </a:extLst>
                </a:gridCol>
              </a:tblGrid>
              <a:tr h="669896"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І </a:t>
                      </a:r>
                      <a:endParaRPr lang="uk-UA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uk-UA" dirty="0" smtClean="0">
                          <a:latin typeface="Georgia" panose="02040502050405020303" pitchFamily="18" charset="0"/>
                        </a:rPr>
                        <a:t>бідон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3х л</a:t>
                      </a:r>
                      <a:endParaRPr lang="x-none" sz="20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latin typeface="Georgia" panose="02040502050405020303" pitchFamily="18" charset="0"/>
                        </a:rPr>
                        <a:t>(3х-10) л   </a:t>
                      </a:r>
                      <a:r>
                        <a:rPr lang="uk-UA" dirty="0" smtClean="0">
                          <a:latin typeface="Georgia" panose="02040502050405020303" pitchFamily="18" charset="0"/>
                        </a:rPr>
                        <a:t>        </a:t>
                      </a:r>
                      <a:r>
                        <a:rPr lang="uk-UA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?</a:t>
                      </a:r>
                      <a:endParaRPr lang="x-none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49281"/>
                  </a:ext>
                </a:extLst>
              </a:tr>
              <a:tr h="626248">
                <a:tc>
                  <a:txBody>
                    <a:bodyPr/>
                    <a:lstStyle/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ІІ</a:t>
                      </a:r>
                    </a:p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бідон</a:t>
                      </a:r>
                      <a:endParaRPr lang="x-none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х л</a:t>
                      </a:r>
                      <a:endParaRPr lang="x-none" sz="20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(х+10) л</a:t>
                      </a:r>
                    </a:p>
                    <a:p>
                      <a:pPr algn="ctr"/>
                      <a:r>
                        <a:rPr lang="uk-UA" b="1" i="1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?</a:t>
                      </a:r>
                      <a:endParaRPr lang="x-none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      </a:t>
                      </a:r>
                    </a:p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в 2 рази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259018"/>
                  </a:ext>
                </a:extLst>
              </a:tr>
            </a:tbl>
          </a:graphicData>
        </a:graphic>
      </p:graphicFrame>
      <p:sp>
        <p:nvSpPr>
          <p:cNvPr id="34" name="Стрелка: изогнутая влево 5">
            <a:extLst>
              <a:ext uri="{FF2B5EF4-FFF2-40B4-BE49-F238E27FC236}">
                <a16:creationId xmlns="" xmlns:a16="http://schemas.microsoft.com/office/drawing/2014/main" id="{6B4C68AC-BCBB-4C15-A3A4-F2AEF0F4DE8B}"/>
              </a:ext>
            </a:extLst>
          </p:cNvPr>
          <p:cNvSpPr/>
          <p:nvPr/>
        </p:nvSpPr>
        <p:spPr>
          <a:xfrm flipV="1">
            <a:off x="3891000" y="4554000"/>
            <a:ext cx="432048" cy="793119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Овал 34">
                <a:extLst>
                  <a:ext uri="{FF2B5EF4-FFF2-40B4-BE49-F238E27FC236}">
                    <a16:creationId xmlns="" xmlns:a16="http://schemas.microsoft.com/office/drawing/2014/main" id="{84A60DFD-0380-4789-964A-03EF06AE81A9}"/>
                  </a:ext>
                </a:extLst>
              </p:cNvPr>
              <p:cNvSpPr/>
              <p:nvPr/>
            </p:nvSpPr>
            <p:spPr>
              <a:xfrm>
                <a:off x="4418133" y="4841848"/>
                <a:ext cx="432048" cy="50405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x-none" sz="2000" b="1" i="1" dirty="0"/>
              </a:p>
            </p:txBody>
          </p:sp>
        </mc:Choice>
        <mc:Fallback xmlns=""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A60DFD-0380-4789-964A-03EF06AE8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133" y="4841848"/>
                <a:ext cx="432048" cy="504056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585EB9E-2BB6-4A60-9242-6942CEB43E0D}"/>
              </a:ext>
            </a:extLst>
          </p:cNvPr>
          <p:cNvSpPr txBox="1"/>
          <p:nvPr/>
        </p:nvSpPr>
        <p:spPr>
          <a:xfrm>
            <a:off x="5916000" y="3869275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рівняння</a:t>
            </a:r>
            <a:endParaRPr lang="x-none" sz="2000" b="1" i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5B269751-6692-4DA8-9FFA-62A5ED853539}"/>
              </a:ext>
            </a:extLst>
          </p:cNvPr>
          <p:cNvSpPr txBox="1"/>
          <p:nvPr/>
        </p:nvSpPr>
        <p:spPr>
          <a:xfrm>
            <a:off x="5917107" y="4284396"/>
            <a:ext cx="39429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Georgia" panose="02040502050405020303" pitchFamily="18" charset="0"/>
              </a:rPr>
              <a:t>2(3х-10)=х+10;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6х-20=х+10;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6х-х=10+20;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5х=30;</a:t>
            </a:r>
          </a:p>
          <a:p>
            <a:r>
              <a:rPr lang="uk-UA" sz="2000" i="1" dirty="0" smtClean="0">
                <a:latin typeface="Georgia" panose="02040502050405020303" pitchFamily="18" charset="0"/>
              </a:rPr>
              <a:t>х=6</a:t>
            </a:r>
            <a:endParaRPr lang="x-none" sz="1600" i="1" dirty="0">
              <a:latin typeface="Georgia" panose="02040502050405020303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0C2770D-BD13-46D1-9DB7-198EA7926327}"/>
              </a:ext>
            </a:extLst>
          </p:cNvPr>
          <p:cNvSpPr txBox="1"/>
          <p:nvPr/>
        </p:nvSpPr>
        <p:spPr>
          <a:xfrm>
            <a:off x="7715921" y="5093876"/>
            <a:ext cx="475252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Повернемося до позначень:</a:t>
            </a:r>
          </a:p>
          <a:p>
            <a:r>
              <a:rPr lang="uk-UA" dirty="0" smtClean="0">
                <a:latin typeface="Georgia" panose="02040502050405020303" pitchFamily="18" charset="0"/>
              </a:rPr>
              <a:t>Отже у кожному бідоні стало молока</a:t>
            </a:r>
            <a:r>
              <a:rPr lang="uk-UA" i="1" dirty="0" smtClean="0">
                <a:latin typeface="Georgia" panose="02040502050405020303" pitchFamily="18" charset="0"/>
              </a:rPr>
              <a:t>:</a:t>
            </a:r>
          </a:p>
          <a:p>
            <a:r>
              <a:rPr lang="uk-UA" i="1" dirty="0" smtClean="0">
                <a:latin typeface="Georgia" panose="02040502050405020303" pitchFamily="18" charset="0"/>
              </a:rPr>
              <a:t>2</a:t>
            </a:r>
            <a:r>
              <a:rPr lang="uk-UA" i="1" dirty="0">
                <a:latin typeface="Georgia" panose="02040502050405020303" pitchFamily="18" charset="0"/>
              </a:rPr>
              <a:t>) 3·6-10=8 (л)- </a:t>
            </a:r>
            <a:r>
              <a:rPr lang="uk-UA" sz="1600" dirty="0" smtClean="0">
                <a:latin typeface="Georgia" panose="02040502050405020303" pitchFamily="18" charset="0"/>
              </a:rPr>
              <a:t>у </a:t>
            </a:r>
            <a:r>
              <a:rPr lang="uk-UA" sz="1600" dirty="0">
                <a:latin typeface="Georgia" panose="02040502050405020303" pitchFamily="18" charset="0"/>
              </a:rPr>
              <a:t>І бідоні</a:t>
            </a:r>
          </a:p>
          <a:p>
            <a:r>
              <a:rPr lang="uk-UA" sz="1600" i="1" dirty="0">
                <a:latin typeface="Georgia" panose="02040502050405020303" pitchFamily="18" charset="0"/>
              </a:rPr>
              <a:t>3)6+10=16(л) </a:t>
            </a:r>
            <a:r>
              <a:rPr lang="uk-UA" sz="1600" i="1" dirty="0" smtClean="0">
                <a:latin typeface="Georgia" panose="02040502050405020303" pitchFamily="18" charset="0"/>
              </a:rPr>
              <a:t>–</a:t>
            </a:r>
            <a:r>
              <a:rPr lang="uk-UA" sz="1600" dirty="0" smtClean="0">
                <a:latin typeface="Georgia" panose="02040502050405020303" pitchFamily="18" charset="0"/>
              </a:rPr>
              <a:t>у </a:t>
            </a:r>
            <a:r>
              <a:rPr lang="uk-UA" sz="1600" dirty="0">
                <a:latin typeface="Georgia" panose="02040502050405020303" pitchFamily="18" charset="0"/>
              </a:rPr>
              <a:t>ІІ бідоні</a:t>
            </a:r>
          </a:p>
          <a:p>
            <a:r>
              <a:rPr lang="uk-UA" sz="2000" b="1" i="1" dirty="0">
                <a:latin typeface="Georgia" panose="02040502050405020303" pitchFamily="18" charset="0"/>
              </a:rPr>
              <a:t>Відповідь</a:t>
            </a:r>
            <a:r>
              <a:rPr lang="uk-UA" sz="2000" i="1" dirty="0">
                <a:latin typeface="Georgia" panose="02040502050405020303" pitchFamily="18" charset="0"/>
              </a:rPr>
              <a:t>: 8 і 16 літрів</a:t>
            </a:r>
          </a:p>
          <a:p>
            <a:endParaRPr lang="x-none" sz="2000" b="1" i="1" dirty="0"/>
          </a:p>
        </p:txBody>
      </p:sp>
    </p:spTree>
    <p:extLst>
      <p:ext uri="{BB962C8B-B14F-4D97-AF65-F5344CB8AC3E}">
        <p14:creationId xmlns:p14="http://schemas.microsoft.com/office/powerpoint/2010/main" val="8331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162 L -3.54167E-6 -0.00139 C 0.00039 -0.02801 -0.00026 -0.00417 0.00078 -0.02269 C 0.00092 -0.02431 0.00092 -0.02593 0.00105 -0.02755 C 0.00131 -0.02917 0.00157 -0.0301 0.0017 -0.03148 C 0.00196 -0.03403 0.00196 -0.03704 0.00235 -0.03935 C 0.00274 -0.0419 0.00313 -0.04491 0.00365 -0.04699 C 0.00417 -0.04931 0.00495 -0.05162 0.00547 -0.05463 C 0.00625 -0.05996 0.00573 -0.05764 0.00703 -0.06111 C 0.00717 -0.0625 0.00717 -0.06389 0.0073 -0.06505 C 0.00795 -0.06922 0.00834 -0.06875 0.00925 -0.0713 C 0.00951 -0.07269 0.00977 -0.07408 0.01016 -0.07523 C 0.01042 -0.07639 0.01081 -0.07685 0.01107 -0.07778 C 0.01146 -0.07917 0.01185 -0.08056 0.01237 -0.08172 C 0.01302 -0.08357 0.01355 -0.08519 0.0142 -0.08704 C 0.01459 -0.08797 0.01472 -0.08889 0.01511 -0.08959 L 0.01602 -0.09097 C 0.01667 -0.09306 0.01732 -0.0956 0.01784 -0.09838 C 0.01823 -0.1007 0.01862 -0.10301 0.01914 -0.10486 C 0.0198 -0.10764 0.02045 -0.10972 0.02097 -0.11273 C 0.02123 -0.11412 0.02136 -0.11528 0.02162 -0.11644 C 0.02266 -0.12084 0.02318 -0.12408 0.02435 -0.12685 C 0.02474 -0.12778 0.02526 -0.12847 0.02565 -0.1294 C 0.02578 -0.13079 0.02605 -0.13241 0.02631 -0.13334 C 0.02761 -0.13797 0.02787 -0.13773 0.02917 -0.13959 C 0.02917 -0.14005 0.03086 -0.14537 0.03125 -0.14607 C 0.03164 -0.14676 0.03203 -0.14699 0.03243 -0.14746 C 0.03295 -0.14861 0.03334 -0.15023 0.03373 -0.15139 C 0.03464 -0.15324 0.03581 -0.15394 0.03685 -0.15533 C 0.03802 -0.15648 0.03881 -0.1588 0.04024 -0.15926 L 0.04519 -0.15996 C 0.05131 -0.1581 0.0556 -0.1588 0.06107 -0.15139 C 0.06511 -0.14584 0.06498 -0.14398 0.06823 -0.13727 C 0.0698 -0.1338 0.07136 -0.13195 0.07292 -0.12824 C 0.07357 -0.12662 0.07409 -0.12454 0.07474 -0.12292 C 0.07513 -0.12199 0.07552 -0.1213 0.07605 -0.12037 C 0.07631 -0.11968 0.07657 -0.11852 0.07696 -0.1176 C 0.07969 -0.11135 0.07683 -0.11898 0.07904 -0.11273 C 0.08203 -0.12199 0.07839 -0.11135 0.0819 -0.11898 C 0.08256 -0.12037 0.08308 -0.12338 0.08373 -0.12431 L 0.08568 -0.12685 L 0.08659 -0.12824 C 0.08868 -0.12778 0.09063 -0.12801 0.09284 -0.12685 C 0.09336 -0.12662 0.09401 -0.125 0.09453 -0.12431 C 0.09688 -0.12107 0.09401 -0.12477 0.09675 -0.12153 C 0.09987 -0.11783 0.09506 -0.12315 0.09896 -0.11898 C 0.09922 -0.1176 0.09948 -0.11621 0.09987 -0.11505 C 0.10013 -0.11459 0.10052 -0.11482 0.10078 -0.11412 C 0.10105 -0.11297 0.10118 -0.11111 0.10144 -0.11019 C 0.1017 -0.10926 0.10209 -0.10949 0.10248 -0.1088 C 0.10482 -0.10394 0.10196 -0.10834 0.1043 -0.10486 C 0.10482 -0.10324 0.10547 -0.1007 0.10612 -0.09977 C 0.10638 -0.09931 0.10677 -0.09908 0.10703 -0.09838 C 0.10769 -0.09676 0.10821 -0.09422 0.10886 -0.09306 C 0.11068 -0.09121 0.10912 -0.09329 0.11081 -0.08959 C 0.11172 -0.08727 0.11211 -0.08727 0.11289 -0.08449 C 0.11368 -0.08218 0.11394 -0.07917 0.11485 -0.07778 C 0.11563 -0.07685 0.11732 -0.07523 0.11732 -0.075 C 0.11758 -0.07431 0.11784 -0.07315 0.11823 -0.07269 C 0.11888 -0.07153 0.11953 -0.07153 0.12006 -0.06991 C 0.12136 -0.0669 0.12071 -0.06829 0.12201 -0.06644 C 0.12227 -0.06551 0.12253 -0.06459 0.12292 -0.06389 C 0.12318 -0.0632 0.12357 -0.0632 0.12383 -0.0625 C 0.12448 -0.06111 0.125 -0.05834 0.12565 -0.05718 C 0.12605 -0.05695 0.12631 -0.05672 0.1267 -0.05602 C 0.12735 -0.0544 0.12774 -0.05185 0.12852 -0.0507 C 0.12982 -0.04908 0.12917 -0.05023 0.13034 -0.04699 C 0.13047 -0.04584 0.1306 -0.04468 0.13073 -0.04329 C 0.13073 -0.04144 0.13073 -0.03935 0.13099 -0.03797 C 0.13112 -0.03727 0.13138 -0.03797 0.13164 -0.03797 L 0.13203 -0.03287 L 0.13203 -0.03264 " pathEditMode="relative" rAng="0" ptsTypes="AAAAAAAAAAAAAAAAAAAAAAAAAAAAAAAAAAAAAAAAAAAAAAAAAAAAAAAAAAAAAAAAAAAAAA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-79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 animBg="1"/>
      <p:bldP spid="28" grpId="0" animBg="1"/>
      <p:bldP spid="28" grpId="1" animBg="1"/>
      <p:bldP spid="29" grpId="0"/>
      <p:bldP spid="30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1000"/>
            <a:ext cx="103428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ПРАЦЮЄМО В ЗОШИТІ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D4A7AD-6297-4632-9EF1-57ED507565F2}"/>
              </a:ext>
            </a:extLst>
          </p:cNvPr>
          <p:cNvSpPr txBox="1"/>
          <p:nvPr/>
        </p:nvSpPr>
        <p:spPr>
          <a:xfrm>
            <a:off x="111000" y="1404000"/>
            <a:ext cx="5850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C00000"/>
                </a:solidFill>
                <a:latin typeface="Georgia" panose="02040502050405020303" pitchFamily="18" charset="0"/>
              </a:rPr>
              <a:t>ЗАДАЧА 4</a:t>
            </a:r>
            <a:endParaRPr lang="ru-RU" dirty="0" smtClean="0">
              <a:latin typeface="Georgia" panose="02040502050405020303" pitchFamily="18" charset="0"/>
            </a:endParaRPr>
          </a:p>
          <a:p>
            <a:pPr algn="just"/>
            <a:r>
              <a:rPr lang="ru-RU" dirty="0" smtClean="0">
                <a:latin typeface="Georgia" panose="02040502050405020303" pitchFamily="18" charset="0"/>
              </a:rPr>
              <a:t>Кожного </a:t>
            </a:r>
            <a:r>
              <a:rPr lang="ru-RU" dirty="0">
                <a:latin typeface="Georgia" panose="02040502050405020303" pitchFamily="18" charset="0"/>
              </a:rPr>
              <a:t>дня Олег </a:t>
            </a:r>
            <a:r>
              <a:rPr lang="uk-UA" dirty="0">
                <a:latin typeface="Georgia" panose="02040502050405020303" pitchFamily="18" charset="0"/>
              </a:rPr>
              <a:t>Іванович зранку слухає новини. Сьогодні добрих новин він почув у 3 рази більше, ніж поганих. Ввечері знову слухав новини і почув ще  5 добрих новини і 2 сумні. Олег Іванович мав гарний настрій, так як гарних новин за день виявилось на 11 більше, ніж поганих. Скільки добрих новин почув за день Олег Іванович?</a:t>
            </a:r>
            <a:endParaRPr lang="x-none" dirty="0">
              <a:latin typeface="Georgia" panose="02040502050405020303" pitchFamily="18" charset="0"/>
            </a:endParaRPr>
          </a:p>
        </p:txBody>
      </p:sp>
      <p:pic>
        <p:nvPicPr>
          <p:cNvPr id="7" name="Picture 2" descr="Cartoon man wathing television and. Cartoon illustration of a man ...">
            <a:extLst>
              <a:ext uri="{FF2B5EF4-FFF2-40B4-BE49-F238E27FC236}">
                <a16:creationId xmlns="" xmlns:a16="http://schemas.microsoft.com/office/drawing/2014/main" id="{79AB6174-0BC6-4D7A-9235-7414AD113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" b="6476"/>
          <a:stretch/>
        </p:blipFill>
        <p:spPr bwMode="auto">
          <a:xfrm>
            <a:off x="8031000" y="2079000"/>
            <a:ext cx="1676367" cy="134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Колобок (+смайлики) | Смайлики, Школьные идеи и Школьные темы">
            <a:extLst>
              <a:ext uri="{FF2B5EF4-FFF2-40B4-BE49-F238E27FC236}">
                <a16:creationId xmlns="" xmlns:a16="http://schemas.microsoft.com/office/drawing/2014/main" id="{62A5B674-7015-46C1-BBBB-3223F059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588" y="2242063"/>
            <a:ext cx="399600" cy="4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ng Картинки Смайлики">
            <a:extLst>
              <a:ext uri="{FF2B5EF4-FFF2-40B4-BE49-F238E27FC236}">
                <a16:creationId xmlns="" xmlns:a16="http://schemas.microsoft.com/office/drawing/2014/main" id="{A59BC830-5ED4-4AAB-9E3A-081031394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936" y="1860684"/>
            <a:ext cx="445881" cy="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Колобок (+смайлики) | Смайлики, Школьные идеи и Школьные темы">
            <a:extLst>
              <a:ext uri="{FF2B5EF4-FFF2-40B4-BE49-F238E27FC236}">
                <a16:creationId xmlns="" xmlns:a16="http://schemas.microsoft.com/office/drawing/2014/main" id="{B86F2102-1F73-449D-A369-5BC2B2DE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496" y="1612867"/>
            <a:ext cx="376133" cy="3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Photo from album &quot;Колобок (+смайлики)&quot; on | Смайлики, Смешные ...">
            <a:extLst>
              <a:ext uri="{FF2B5EF4-FFF2-40B4-BE49-F238E27FC236}">
                <a16:creationId xmlns="" xmlns:a16="http://schemas.microsoft.com/office/drawing/2014/main" id="{922411B4-A54F-4284-B5F7-15958EB3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76" y="1818333"/>
            <a:ext cx="453828" cy="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hoto from album &quot;Колобок (+смайлики)&quot; on | Смайлики, Смешные ...">
            <a:extLst>
              <a:ext uri="{FF2B5EF4-FFF2-40B4-BE49-F238E27FC236}">
                <a16:creationId xmlns="" xmlns:a16="http://schemas.microsoft.com/office/drawing/2014/main" id="{F15902CF-D0C2-44D2-AE6E-E54A7CB48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22" y="1663501"/>
            <a:ext cx="405948" cy="4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Как почистить клавиатуру bloody?">
            <a:extLst>
              <a:ext uri="{FF2B5EF4-FFF2-40B4-BE49-F238E27FC236}">
                <a16:creationId xmlns="" xmlns:a16="http://schemas.microsoft.com/office/drawing/2014/main" id="{FC52ACF4-9476-4685-9A77-45532BC99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25507" y="2038615"/>
            <a:ext cx="405948" cy="40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Колобок (+смайлики) | Смайлики, Школьные идеи и Школьные темы">
            <a:extLst>
              <a:ext uri="{FF2B5EF4-FFF2-40B4-BE49-F238E27FC236}">
                <a16:creationId xmlns="" xmlns:a16="http://schemas.microsoft.com/office/drawing/2014/main" id="{62A5B674-7015-46C1-BBBB-3223F0590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35" y="1994348"/>
            <a:ext cx="376133" cy="38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Png Картинки Смайлики">
            <a:extLst>
              <a:ext uri="{FF2B5EF4-FFF2-40B4-BE49-F238E27FC236}">
                <a16:creationId xmlns="" xmlns:a16="http://schemas.microsoft.com/office/drawing/2014/main" id="{F0757C65-9C0E-42F1-8B49-5B3116B42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753" y="1305998"/>
            <a:ext cx="445881" cy="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Photo from album &quot;Колобок (+смайлики)&quot; on | Смайлики, Смешные ...">
            <a:extLst>
              <a:ext uri="{FF2B5EF4-FFF2-40B4-BE49-F238E27FC236}">
                <a16:creationId xmlns="" xmlns:a16="http://schemas.microsoft.com/office/drawing/2014/main" id="{35774C8A-51F3-415E-B1BD-A14751E9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130" y="2112086"/>
            <a:ext cx="405948" cy="4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77E0D1C-430E-4609-8F9A-5C9589CB4C7B}"/>
              </a:ext>
            </a:extLst>
          </p:cNvPr>
          <p:cNvSpPr txBox="1"/>
          <p:nvPr/>
        </p:nvSpPr>
        <p:spPr>
          <a:xfrm>
            <a:off x="7718717" y="1464736"/>
            <a:ext cx="675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Georgia" panose="02040502050405020303" pitchFamily="18" charset="0"/>
              </a:rPr>
              <a:t>+5</a:t>
            </a:r>
            <a:endParaRPr lang="x-none" sz="2000" b="1" i="1" dirty="0">
              <a:latin typeface="Georgia" panose="020405020504050203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C528831-3D9B-40E1-A5DA-B14FEF24E73A}"/>
              </a:ext>
            </a:extLst>
          </p:cNvPr>
          <p:cNvSpPr txBox="1"/>
          <p:nvPr/>
        </p:nvSpPr>
        <p:spPr>
          <a:xfrm>
            <a:off x="8890727" y="1422480"/>
            <a:ext cx="5019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Georgia" panose="02040502050405020303" pitchFamily="18" charset="0"/>
              </a:rPr>
              <a:t>х</a:t>
            </a:r>
            <a:endParaRPr lang="x-none" sz="2400" b="1" i="1" dirty="0"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55D700AB-02AC-4AD1-A9CE-DFFF4F79DB1C}"/>
              </a:ext>
            </a:extLst>
          </p:cNvPr>
          <p:cNvSpPr txBox="1"/>
          <p:nvPr/>
        </p:nvSpPr>
        <p:spPr>
          <a:xfrm>
            <a:off x="9071743" y="1472662"/>
            <a:ext cx="59164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Georgia" panose="02040502050405020303" pitchFamily="18" charset="0"/>
              </a:rPr>
              <a:t>+2</a:t>
            </a:r>
            <a:endParaRPr lang="x-none" sz="2000" b="1" i="1" dirty="0">
              <a:latin typeface="Georgia" panose="02040502050405020303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18DC3B6-8D8F-4088-AF36-ED205E36B527}"/>
              </a:ext>
            </a:extLst>
          </p:cNvPr>
          <p:cNvSpPr txBox="1"/>
          <p:nvPr/>
        </p:nvSpPr>
        <p:spPr>
          <a:xfrm>
            <a:off x="7393033" y="1463446"/>
            <a:ext cx="6300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Georgia" panose="02040502050405020303" pitchFamily="18" charset="0"/>
              </a:rPr>
              <a:t>3х</a:t>
            </a:r>
            <a:endParaRPr lang="x-none" sz="2000" b="1" i="1" dirty="0">
              <a:latin typeface="Georgia" panose="020405020504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D4FE900-A368-4DB0-8EF5-9F365C901B7C}"/>
              </a:ext>
            </a:extLst>
          </p:cNvPr>
          <p:cNvSpPr txBox="1"/>
          <p:nvPr/>
        </p:nvSpPr>
        <p:spPr>
          <a:xfrm>
            <a:off x="7937534" y="847748"/>
            <a:ext cx="144156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Georgia" panose="02040502050405020303" pitchFamily="18" charset="0"/>
              </a:rPr>
              <a:t>&gt;на 11</a:t>
            </a:r>
            <a:endParaRPr lang="x-none" sz="2000" b="1" i="1" dirty="0">
              <a:latin typeface="Georgia" panose="02040502050405020303" pitchFamily="18" charset="0"/>
            </a:endParaRPr>
          </a:p>
        </p:txBody>
      </p:sp>
      <p:sp>
        <p:nvSpPr>
          <p:cNvPr id="23" name="Стрелка: изогнутая вверх 5">
            <a:extLst>
              <a:ext uri="{FF2B5EF4-FFF2-40B4-BE49-F238E27FC236}">
                <a16:creationId xmlns="" xmlns:a16="http://schemas.microsoft.com/office/drawing/2014/main" id="{EA99348D-50BC-494D-9315-DBE368B9BABD}"/>
              </a:ext>
            </a:extLst>
          </p:cNvPr>
          <p:cNvSpPr/>
          <p:nvPr/>
        </p:nvSpPr>
        <p:spPr>
          <a:xfrm flipH="1" flipV="1">
            <a:off x="7927971" y="1221110"/>
            <a:ext cx="1064592" cy="296889"/>
          </a:xfrm>
          <a:prstGeom prst="curved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pic>
        <p:nvPicPr>
          <p:cNvPr id="24" name="Picture 8" descr="Photo from album &quot;Колобок (+смайлики)&quot; on | Смайлики, Смешные ...">
            <a:extLst>
              <a:ext uri="{FF2B5EF4-FFF2-40B4-BE49-F238E27FC236}">
                <a16:creationId xmlns="" xmlns:a16="http://schemas.microsoft.com/office/drawing/2014/main" id="{922411B4-A54F-4284-B5F7-15958EB3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593" y="1305997"/>
            <a:ext cx="453828" cy="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Photo from album &quot;Колобок (+смайлики)&quot; on | Смайлики, Смешные ...">
            <a:extLst>
              <a:ext uri="{FF2B5EF4-FFF2-40B4-BE49-F238E27FC236}">
                <a16:creationId xmlns="" xmlns:a16="http://schemas.microsoft.com/office/drawing/2014/main" id="{922411B4-A54F-4284-B5F7-15958EB3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102" y="2444563"/>
            <a:ext cx="453828" cy="4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9D0DE35-C267-4FE4-8876-2872B893716F}"/>
              </a:ext>
            </a:extLst>
          </p:cNvPr>
          <p:cNvSpPr txBox="1"/>
          <p:nvPr/>
        </p:nvSpPr>
        <p:spPr>
          <a:xfrm>
            <a:off x="127936" y="3712324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короткий запис до задачі</a:t>
            </a:r>
            <a:endParaRPr lang="x-none" sz="2000" b="1" i="1" dirty="0"/>
          </a:p>
        </p:txBody>
      </p:sp>
      <p:graphicFrame>
        <p:nvGraphicFramePr>
          <p:cNvPr id="27" name="Таблица 7">
            <a:extLst>
              <a:ext uri="{FF2B5EF4-FFF2-40B4-BE49-F238E27FC236}">
                <a16:creationId xmlns="" xmlns:a16="http://schemas.microsoft.com/office/drawing/2014/main" id="{04A43FCC-A80C-4CB5-839A-18919CEEBD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36275"/>
              </p:ext>
            </p:extLst>
          </p:nvPr>
        </p:nvGraphicFramePr>
        <p:xfrm>
          <a:off x="103059" y="4239000"/>
          <a:ext cx="4794032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2129">
                  <a:extLst>
                    <a:ext uri="{9D8B030D-6E8A-4147-A177-3AD203B41FA5}">
                      <a16:colId xmlns="" xmlns:a16="http://schemas.microsoft.com/office/drawing/2014/main" val="993187718"/>
                    </a:ext>
                  </a:extLst>
                </a:gridCol>
                <a:gridCol w="1034497">
                  <a:extLst>
                    <a:ext uri="{9D8B030D-6E8A-4147-A177-3AD203B41FA5}">
                      <a16:colId xmlns="" xmlns:a16="http://schemas.microsoft.com/office/drawing/2014/main" val="3478853484"/>
                    </a:ext>
                  </a:extLst>
                </a:gridCol>
                <a:gridCol w="1404197">
                  <a:extLst>
                    <a:ext uri="{9D8B030D-6E8A-4147-A177-3AD203B41FA5}">
                      <a16:colId xmlns="" xmlns:a16="http://schemas.microsoft.com/office/drawing/2014/main" val="3026698638"/>
                    </a:ext>
                  </a:extLst>
                </a:gridCol>
                <a:gridCol w="1203209">
                  <a:extLst>
                    <a:ext uri="{9D8B030D-6E8A-4147-A177-3AD203B41FA5}">
                      <a16:colId xmlns="" xmlns:a16="http://schemas.microsoft.com/office/drawing/2014/main" val="1112067141"/>
                    </a:ext>
                  </a:extLst>
                </a:gridCol>
              </a:tblGrid>
              <a:tr h="119988"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Було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Стало</a:t>
                      </a:r>
                      <a:endParaRPr lang="x-none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93312852"/>
                  </a:ext>
                </a:extLst>
              </a:tr>
            </a:tbl>
          </a:graphicData>
        </a:graphic>
      </p:graphicFrame>
      <p:graphicFrame>
        <p:nvGraphicFramePr>
          <p:cNvPr id="28" name="Таблица 5">
            <a:extLst>
              <a:ext uri="{FF2B5EF4-FFF2-40B4-BE49-F238E27FC236}">
                <a16:creationId xmlns="" xmlns:a16="http://schemas.microsoft.com/office/drawing/2014/main" id="{A68BCB5D-8A54-4F1F-B780-7B9320A08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273226"/>
              </p:ext>
            </p:extLst>
          </p:nvPr>
        </p:nvGraphicFramePr>
        <p:xfrm>
          <a:off x="127936" y="4599000"/>
          <a:ext cx="4794031" cy="13099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17986">
                  <a:extLst>
                    <a:ext uri="{9D8B030D-6E8A-4147-A177-3AD203B41FA5}">
                      <a16:colId xmlns="" xmlns:a16="http://schemas.microsoft.com/office/drawing/2014/main" val="1118119978"/>
                    </a:ext>
                  </a:extLst>
                </a:gridCol>
                <a:gridCol w="1049261">
                  <a:extLst>
                    <a:ext uri="{9D8B030D-6E8A-4147-A177-3AD203B41FA5}">
                      <a16:colId xmlns="" xmlns:a16="http://schemas.microsoft.com/office/drawing/2014/main" val="131331137"/>
                    </a:ext>
                  </a:extLst>
                </a:gridCol>
                <a:gridCol w="1505161">
                  <a:extLst>
                    <a:ext uri="{9D8B030D-6E8A-4147-A177-3AD203B41FA5}">
                      <a16:colId xmlns="" xmlns:a16="http://schemas.microsoft.com/office/drawing/2014/main" val="3933242275"/>
                    </a:ext>
                  </a:extLst>
                </a:gridCol>
                <a:gridCol w="1121623">
                  <a:extLst>
                    <a:ext uri="{9D8B030D-6E8A-4147-A177-3AD203B41FA5}">
                      <a16:colId xmlns="" xmlns:a16="http://schemas.microsoft.com/office/drawing/2014/main" val="1080685041"/>
                    </a:ext>
                  </a:extLst>
                </a:gridCol>
              </a:tblGrid>
              <a:tr h="669896"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Добрі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3х  н</a:t>
                      </a:r>
                      <a:endParaRPr lang="x-none" sz="2000" b="1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(3х+5) н  </a:t>
                      </a:r>
                      <a:r>
                        <a:rPr lang="uk-UA" dirty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?</a:t>
                      </a:r>
                      <a:endParaRPr lang="x-none" dirty="0">
                        <a:solidFill>
                          <a:srgbClr val="FF0000"/>
                        </a:solidFill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                        </a:t>
                      </a:r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18949281"/>
                  </a:ext>
                </a:extLst>
              </a:tr>
              <a:tr h="626248">
                <a:tc>
                  <a:txBody>
                    <a:bodyPr/>
                    <a:lstStyle/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Погані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b="1" i="1" dirty="0">
                          <a:latin typeface="Georgia" panose="02040502050405020303" pitchFamily="18" charset="0"/>
                        </a:rPr>
                        <a:t>х  н</a:t>
                      </a:r>
                      <a:endParaRPr lang="x-none" sz="2000" b="1" i="1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b="1" i="1" dirty="0">
                          <a:latin typeface="Georgia" panose="02040502050405020303" pitchFamily="18" charset="0"/>
                        </a:rPr>
                        <a:t>(х+2) н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latin typeface="Georgia" panose="02040502050405020303" pitchFamily="18" charset="0"/>
                        </a:rPr>
                        <a:t>      </a:t>
                      </a:r>
                    </a:p>
                    <a:p>
                      <a:endParaRPr lang="x-none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60259018"/>
                  </a:ext>
                </a:extLst>
              </a:tr>
            </a:tbl>
          </a:graphicData>
        </a:graphic>
      </p:graphicFrame>
      <p:sp>
        <p:nvSpPr>
          <p:cNvPr id="29" name="Стрелка: изогнутая влево 5">
            <a:extLst>
              <a:ext uri="{FF2B5EF4-FFF2-40B4-BE49-F238E27FC236}">
                <a16:creationId xmlns="" xmlns:a16="http://schemas.microsoft.com/office/drawing/2014/main" id="{6B4C68AC-BCBB-4C15-A3A4-F2AEF0F4DE8B}"/>
              </a:ext>
            </a:extLst>
          </p:cNvPr>
          <p:cNvSpPr/>
          <p:nvPr/>
        </p:nvSpPr>
        <p:spPr>
          <a:xfrm>
            <a:off x="3891000" y="4824000"/>
            <a:ext cx="432048" cy="793119"/>
          </a:xfrm>
          <a:prstGeom prst="curved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A33910BF-4747-4FAF-9067-C938C4B9DF11}"/>
              </a:ext>
            </a:extLst>
          </p:cNvPr>
          <p:cNvSpPr txBox="1"/>
          <p:nvPr/>
        </p:nvSpPr>
        <p:spPr>
          <a:xfrm>
            <a:off x="4323048" y="5209223"/>
            <a:ext cx="104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Georgia" panose="02040502050405020303" pitchFamily="18" charset="0"/>
              </a:rPr>
              <a:t>на 11 н.</a:t>
            </a:r>
            <a:endParaRPr lang="x-none" dirty="0"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вал 30">
                <a:extLst>
                  <a:ext uri="{FF2B5EF4-FFF2-40B4-BE49-F238E27FC236}">
                    <a16:creationId xmlns="" xmlns:a16="http://schemas.microsoft.com/office/drawing/2014/main" id="{84A60DFD-0380-4789-964A-03EF06AE81A9}"/>
                  </a:ext>
                </a:extLst>
              </p:cNvPr>
              <p:cNvSpPr/>
              <p:nvPr/>
            </p:nvSpPr>
            <p:spPr>
              <a:xfrm>
                <a:off x="4380237" y="4663523"/>
                <a:ext cx="432048" cy="50405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x-none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x-none" sz="2000" b="1" i="1" dirty="0"/>
              </a:p>
            </p:txBody>
          </p:sp>
        </mc:Choice>
        <mc:Fallback xmlns=""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A60DFD-0380-4789-964A-03EF06AE8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237" y="4663523"/>
                <a:ext cx="432048" cy="504056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585EB9E-2BB6-4A60-9242-6942CEB43E0D}"/>
              </a:ext>
            </a:extLst>
          </p:cNvPr>
          <p:cNvSpPr txBox="1"/>
          <p:nvPr/>
        </p:nvSpPr>
        <p:spPr>
          <a:xfrm>
            <a:off x="6405411" y="3712324"/>
            <a:ext cx="5472608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000" b="1" i="1" dirty="0"/>
              <a:t>Складаємо рівняння</a:t>
            </a:r>
            <a:endParaRPr lang="x-none" sz="2000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B269751-6692-4DA8-9FFA-62A5ED853539}"/>
              </a:ext>
            </a:extLst>
          </p:cNvPr>
          <p:cNvSpPr txBox="1"/>
          <p:nvPr/>
        </p:nvSpPr>
        <p:spPr>
          <a:xfrm>
            <a:off x="5974781" y="4155333"/>
            <a:ext cx="43204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latin typeface="Georgia" panose="02040502050405020303" pitchFamily="18" charset="0"/>
              </a:rPr>
              <a:t>(3х+5)-(х+2)=11;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3х+5-х-2=11;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3х-х=11-5+2;</a:t>
            </a:r>
          </a:p>
          <a:p>
            <a:r>
              <a:rPr lang="uk-UA" sz="2000" i="1" dirty="0">
                <a:latin typeface="Georgia" panose="02040502050405020303" pitchFamily="18" charset="0"/>
              </a:rPr>
              <a:t>2х=8;</a:t>
            </a:r>
          </a:p>
          <a:p>
            <a:r>
              <a:rPr lang="uk-UA" sz="2000" i="1" dirty="0" smtClean="0">
                <a:latin typeface="Georgia" panose="02040502050405020303" pitchFamily="18" charset="0"/>
              </a:rPr>
              <a:t>х=4</a:t>
            </a:r>
            <a:endParaRPr lang="x-none" sz="1600" i="1" dirty="0">
              <a:latin typeface="Georgia" panose="02040502050405020303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F0C2770D-BD13-46D1-9DB7-198EA7926327}"/>
              </a:ext>
            </a:extLst>
          </p:cNvPr>
          <p:cNvSpPr txBox="1"/>
          <p:nvPr/>
        </p:nvSpPr>
        <p:spPr>
          <a:xfrm>
            <a:off x="7996137" y="5092324"/>
            <a:ext cx="5112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Повернемося до позначень:</a:t>
            </a:r>
          </a:p>
          <a:p>
            <a:r>
              <a:rPr lang="uk-UA" dirty="0" smtClean="0">
                <a:latin typeface="Georgia" panose="02040502050405020303" pitchFamily="18" charset="0"/>
              </a:rPr>
              <a:t>Отже, за день Олег Іванович почув </a:t>
            </a:r>
          </a:p>
          <a:p>
            <a:r>
              <a:rPr lang="uk-UA" dirty="0" smtClean="0">
                <a:latin typeface="Georgia" panose="02040502050405020303" pitchFamily="18" charset="0"/>
              </a:rPr>
              <a:t> </a:t>
            </a:r>
            <a:r>
              <a:rPr lang="uk-UA" dirty="0">
                <a:latin typeface="Georgia" panose="02040502050405020303" pitchFamily="18" charset="0"/>
              </a:rPr>
              <a:t>3·4+5=17 (н)- </a:t>
            </a:r>
            <a:r>
              <a:rPr lang="uk-UA" sz="1600" dirty="0">
                <a:latin typeface="Georgia" panose="02040502050405020303" pitchFamily="18" charset="0"/>
              </a:rPr>
              <a:t>добрих новин за день</a:t>
            </a:r>
          </a:p>
          <a:p>
            <a:endParaRPr lang="uk-UA" b="1" dirty="0" smtClean="0">
              <a:latin typeface="Georgia" panose="02040502050405020303" pitchFamily="18" charset="0"/>
            </a:endParaRPr>
          </a:p>
          <a:p>
            <a:r>
              <a:rPr lang="uk-UA" b="1" dirty="0" smtClean="0">
                <a:latin typeface="Georgia" panose="02040502050405020303" pitchFamily="18" charset="0"/>
              </a:rPr>
              <a:t>Відповідь</a:t>
            </a:r>
            <a:r>
              <a:rPr lang="uk-UA" b="1" dirty="0">
                <a:latin typeface="Georgia" panose="02040502050405020303" pitchFamily="18" charset="0"/>
              </a:rPr>
              <a:t>:</a:t>
            </a:r>
            <a:r>
              <a:rPr lang="uk-UA" dirty="0">
                <a:latin typeface="Georgia" panose="02040502050405020303" pitchFamily="18" charset="0"/>
              </a:rPr>
              <a:t> 17 добрих новин</a:t>
            </a:r>
          </a:p>
          <a:p>
            <a:endParaRPr lang="x-none" sz="2000" b="1" i="1" dirty="0"/>
          </a:p>
        </p:txBody>
      </p:sp>
    </p:spTree>
    <p:extLst>
      <p:ext uri="{BB962C8B-B14F-4D97-AF65-F5344CB8AC3E}">
        <p14:creationId xmlns:p14="http://schemas.microsoft.com/office/powerpoint/2010/main" val="258459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 animBg="1"/>
      <p:bldP spid="26" grpId="0" animBg="1"/>
      <p:bldP spid="29" grpId="0" animBg="1"/>
      <p:bldP spid="30" grpId="0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50ECA6-2C10-42CC-8823-AE34210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ДОМАШНЄ ЗАВДАННЯ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B1522E7-4FB0-4F0C-9D9B-F70FFE5922EA}"/>
              </a:ext>
            </a:extLst>
          </p:cNvPr>
          <p:cNvSpPr/>
          <p:nvPr/>
        </p:nvSpPr>
        <p:spPr>
          <a:xfrm>
            <a:off x="3216000" y="1394578"/>
            <a:ext cx="6264696" cy="1262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одній садовій ділянці в 5 разів більше кущів малини, ніж на іншій. Після того як з першої ділянки пересадили на другу 32 кущі, на обох ділянках кущів малини стало порівну. Скільки кущів малини було на кожній дільниці?</a:t>
            </a: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0F68DF6C-578F-4C6B-A3C7-5B7BC8F6EFA0}"/>
              </a:ext>
            </a:extLst>
          </p:cNvPr>
          <p:cNvSpPr/>
          <p:nvPr/>
        </p:nvSpPr>
        <p:spPr>
          <a:xfrm>
            <a:off x="3224952" y="3114000"/>
            <a:ext cx="6261552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двох братів порівну горіхів. Якщо старший брат віддасть молодшому 10 горіхів, то горіхів у нього стане в 5 разів менше, ніж у молодшого. Скільки горіхів у кожного брата?</a:t>
            </a:r>
            <a:endPara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E53CE2-5BA2-474F-AE91-1BA2096274BE}"/>
              </a:ext>
            </a:extLst>
          </p:cNvPr>
          <p:cNvSpPr txBox="1"/>
          <p:nvPr/>
        </p:nvSpPr>
        <p:spPr>
          <a:xfrm>
            <a:off x="3216000" y="4779000"/>
            <a:ext cx="5477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 на повторення</a:t>
            </a:r>
          </a:p>
          <a:p>
            <a:pPr marL="342900" indent="-342900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6-3(х+1)=7-х</a:t>
            </a:r>
          </a:p>
          <a:p>
            <a:pPr marL="342900" indent="-342900">
              <a:buAutoNum type="arabicParenR"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5(х-12)=6(х-10)-х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ED53DE2C-D525-4E2C-9950-F9457B98C1AB}"/>
              </a:ext>
            </a:extLst>
          </p:cNvPr>
          <p:cNvSpPr/>
          <p:nvPr/>
        </p:nvSpPr>
        <p:spPr>
          <a:xfrm>
            <a:off x="1584175" y="1539000"/>
            <a:ext cx="957442" cy="93848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/>
              <a:t>1</a:t>
            </a:r>
            <a:endParaRPr lang="x-none" sz="4000" b="1" i="1" dirty="0"/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16BA9FF6-5DA1-4F17-888C-9FAAEDC4F37A}"/>
              </a:ext>
            </a:extLst>
          </p:cNvPr>
          <p:cNvSpPr/>
          <p:nvPr/>
        </p:nvSpPr>
        <p:spPr>
          <a:xfrm>
            <a:off x="1560214" y="3121365"/>
            <a:ext cx="1038530" cy="95411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/>
              <a:t>2</a:t>
            </a:r>
            <a:endParaRPr lang="x-none" sz="4000" b="1" i="1" dirty="0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F9CD43C-3BF5-47B7-8AF7-80381DD11048}"/>
              </a:ext>
            </a:extLst>
          </p:cNvPr>
          <p:cNvSpPr/>
          <p:nvPr/>
        </p:nvSpPr>
        <p:spPr>
          <a:xfrm>
            <a:off x="1501013" y="4779000"/>
            <a:ext cx="1046338" cy="92094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i="1" dirty="0"/>
              <a:t>3</a:t>
            </a:r>
            <a:endParaRPr lang="x-none" sz="40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31A016-41BC-4013-BDCF-0E4B371BD067}"/>
              </a:ext>
            </a:extLst>
          </p:cNvPr>
          <p:cNvSpPr txBox="1"/>
          <p:nvPr/>
        </p:nvSpPr>
        <p:spPr>
          <a:xfrm>
            <a:off x="5106000" y="5796200"/>
            <a:ext cx="6632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b="1" dirty="0">
                <a:solidFill>
                  <a:srgbClr val="33565D"/>
                </a:solidFill>
                <a:latin typeface="Segoe Print" pitchFamily="2" charset="0"/>
                <a:cs typeface="Times New Roman" pitchFamily="18" charset="0"/>
              </a:rPr>
              <a:t>Бажаю творчих 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271950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291C9CB-97EF-4869-9943-D47D8C1392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3521" y="5559966"/>
            <a:ext cx="476176" cy="47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90E789E-9521-4149-8E06-223B8EDFEF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66000" y="5559966"/>
            <a:ext cx="476176" cy="4761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901D014-EF1E-43AF-92AE-4BF16EB410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76000" y="5559966"/>
            <a:ext cx="476176" cy="4761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DC8E9F6-ED53-4B6A-8979-B6CF3385A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86000" y="5559966"/>
            <a:ext cx="476176" cy="476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D7062D2-87BA-47CB-AA8D-848BE686EE02}"/>
              </a:ext>
            </a:extLst>
          </p:cNvPr>
          <p:cNvSpPr txBox="1"/>
          <p:nvPr/>
        </p:nvSpPr>
        <p:spPr>
          <a:xfrm>
            <a:off x="1821000" y="4059000"/>
            <a:ext cx="8391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ДЯКУЮ ВАМ ЗА УРОК!</a:t>
            </a:r>
            <a:endParaRPr lang="ru-RU" sz="6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82" name="Picture 10" descr="джаз руки, смайлики, смайлик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875" y="191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659</Words>
  <Application>Microsoft Office PowerPoint</Application>
  <PresentationFormat>Широкоэкранный</PresentationFormat>
  <Paragraphs>160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Georgia</vt:lpstr>
      <vt:lpstr>Segoe Print</vt:lpstr>
      <vt:lpstr>Times New Roman</vt:lpstr>
      <vt:lpstr>Тема Office</vt:lpstr>
      <vt:lpstr>CorelDRAW</vt:lpstr>
      <vt:lpstr>МАТЕМАТИКА</vt:lpstr>
      <vt:lpstr>ТЕМА  УРОКУ</vt:lpstr>
      <vt:lpstr>ПРАЦЮЄМО УСНО</vt:lpstr>
      <vt:lpstr>ПРАЦЮЄМО В ЗОШИТІ</vt:lpstr>
      <vt:lpstr>ПРАЦЮЄМО В ЗОШИТІ  </vt:lpstr>
      <vt:lpstr>ПРАЦЮЄМО В ЗОШИТІ  </vt:lpstr>
      <vt:lpstr>ПРАЦЮЄМО В ЗОШИТІ</vt:lpstr>
      <vt:lpstr>ДОМАШНЄ ЗАВДАННЯ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Марічка</cp:lastModifiedBy>
  <cp:revision>148</cp:revision>
  <dcterms:created xsi:type="dcterms:W3CDTF">2020-07-05T17:04:43Z</dcterms:created>
  <dcterms:modified xsi:type="dcterms:W3CDTF">2022-05-17T17:21:34Z</dcterms:modified>
</cp:coreProperties>
</file>