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70" r:id="rId4"/>
    <p:sldId id="268" r:id="rId5"/>
    <p:sldId id="277" r:id="rId6"/>
    <p:sldId id="271" r:id="rId7"/>
    <p:sldId id="276" r:id="rId8"/>
    <p:sldId id="278" r:id="rId9"/>
    <p:sldId id="279" r:id="rId10"/>
    <p:sldId id="272" r:id="rId11"/>
    <p:sldId id="261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5" autoAdjust="0"/>
    <p:restoredTop sz="93922" autoAdjust="0"/>
  </p:normalViewPr>
  <p:slideViewPr>
    <p:cSldViewPr>
      <p:cViewPr varScale="1">
        <p:scale>
          <a:sx n="83" d="100"/>
          <a:sy n="83" d="100"/>
        </p:scale>
        <p:origin x="653" y="7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49" d="100"/>
          <a:sy n="49" d="100"/>
        </p:scale>
        <p:origin x="1842" y="60"/>
      </p:cViewPr>
      <p:guideLst/>
    </p:cSldViewPr>
  </p:notes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64841CAF-A07E-41D8-BD8F-52F73295D5F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0188BD95-FBAB-4D16-BD86-CE51C950709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A3847C-6236-49F0-8959-82DC0EBC11ED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F7E1B677-B06C-4E64-BFEC-82AE7D552DC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9768CD68-BDDA-40E2-B24A-A8ACE53D9EB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08E3F0-51D1-4467-BF31-1BD72ECE43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18021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A1B12B-D0C3-4536-B54A-035AE7289689}" type="datetimeFigureOut">
              <a:rPr lang="uk-UA" smtClean="0"/>
              <a:t>18.04.2022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229210-5312-4203-90A3-519649580EB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22472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29210-5312-4203-90A3-519649580EB4}" type="slidenum">
              <a:rPr lang="uk-UA" smtClean="0"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03332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4EEB5F3-46D5-4827-9176-87B3ED408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E9C46714-EA01-4BA8-B3F4-1804E1ADDE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FFA0AC6-9EBA-40E1-BBC8-87B9F008B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BDAAFA1-B9E1-4CF6-9E6D-876137767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2847870-C82B-4F62-91CF-02C2A8DE6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900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4F60D616-074D-47B4-B726-E9928A98B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89EA2C6B-320E-404F-B8A0-821D10932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ABFE942B-7393-4B73-A8D9-DB6C12184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3425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87CEB6D-ED6D-4526-81A8-6B48D4500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752732C-DB42-4FF4-B63F-BDB95C239D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D427B4B-0BA1-4E32-AC35-3A7656175D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8EFE849-CF36-4DF7-B3AA-B5613D278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0B612AF-149D-40FD-81B8-0BEF0CA21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186FBBA-6EDD-41C1-83F2-A92D6A1E1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242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4E0E3E9-2EA0-4F93-ACF3-69B3BFD81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28FF30DC-8368-4617-B796-6D8CD1AA93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90E88DC-1E9E-475D-B470-7C75BF6F8A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7651535-13B0-4736-B6E0-8114A25C3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85029B0-26CA-4FD7-8F74-A59107346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CFDCF4F-29F3-434F-93BF-7145496CA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6503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5119624-59D1-41E3-AEA2-748028B57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B761F556-4960-4FFB-84B0-6DD9DECFF6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F3852AA-44AB-40DE-ABB5-D989F49F6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FF99121-21B5-44CE-A3CC-FB750D001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BA2C88A-CBD1-4F5D-AFDA-B87C66F4D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633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29D2C97F-DA00-4FE0-831A-7C4145CC87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69E203A0-4947-4CC0-B314-D5F901EC7B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39999C7-CA6F-4918-9A59-E4F9979B2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7F7D328-60F9-4536-BF6F-A15329120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C5CB392-EC5F-4163-9BD2-AD0959FD7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8441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BCF96D8-8510-4EF3-B422-332DC57E5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B3007763-0BB5-4DD5-BC47-1C50AB65A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1048DF2C-669A-4DCA-8793-1F7410D7F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5933E309-0F6F-484F-98FA-46AB4551E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063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4EEB5F3-46D5-4827-9176-87B3ED408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000" y="4464000"/>
            <a:ext cx="9144000" cy="1305000"/>
          </a:xfrm>
        </p:spPr>
        <p:txBody>
          <a:bodyPr anchor="b"/>
          <a:lstStyle>
            <a:lvl1pPr algn="ctr">
              <a:defRPr sz="6000" b="1">
                <a:solidFill>
                  <a:schemeClr val="accent2"/>
                </a:solidFill>
                <a:effectLst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904648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BD4EC29-EC9D-4966-9B2F-5A81BAAA1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000" y="63255"/>
            <a:ext cx="10342800" cy="1325563"/>
          </a:xfrm>
        </p:spPr>
        <p:txBody>
          <a:bodyPr>
            <a:normAutofit/>
          </a:bodyPr>
          <a:lstStyle>
            <a:lvl1pPr>
              <a:defRPr sz="6000" b="1">
                <a:solidFill>
                  <a:schemeClr val="bg2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2AF823D-AA6C-41CE-8369-D43088671A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1000" y="2034000"/>
            <a:ext cx="10515600" cy="40979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733795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9687A894-023D-4237-87D6-74D11C874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000" y="63255"/>
            <a:ext cx="10342800" cy="1325563"/>
          </a:xfrm>
        </p:spPr>
        <p:txBody>
          <a:bodyPr>
            <a:normAutofit/>
          </a:bodyPr>
          <a:lstStyle>
            <a:lvl1pPr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1703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278A106-66FA-4DD6-BAB3-B8D8393A6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C6B7C11-BF9E-408C-887F-6B9BC18637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579E133-BC16-4FB3-9BC0-B6A568D98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95CB5E0-055B-4886-BB25-0C7618D30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410B8AC-7215-4E96-8E27-FC440628E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9502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B456F72-33A8-4910-A853-F0EF915F0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3EF7DE8-23CA-4D99-8CC9-4903DDD552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38C177F8-D6AF-47A0-B490-1B3CDFEE6E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B72E65B-AF1C-4F65-9941-D855AC96A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08AAEDA-38B0-46A7-BB17-DB378E2D8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07335DD-857A-49BC-BF94-7878B3D9B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499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27FFB23-FD3E-408F-A23F-485521549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557B89F-6135-4F2B-893F-E89610007D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995CA68-6719-40C1-95A2-F647EA7FA4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2A4B353A-0A39-4E56-A1C1-2DDA22C594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B2A394CB-908A-4E67-874E-EA58FD2B22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DA4D78FF-9BDC-47EE-AD08-F85FEF056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8B64B697-85E0-44B7-99FA-9C7AC6859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32D574AC-5168-4E22-8835-2D38CC2BB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35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E9317D4-8ACB-498D-8524-425777540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358D9979-8217-47E8-9E8D-B2D0F8032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987BFD1B-2793-4D83-B874-8CE6EE8A1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5293DF3D-5BBD-49D4-B217-881FB1389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233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97ACF60-303D-438B-ADDF-FD8A00C5B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D57D61A-5D1E-48D1-8F9F-72DCC6131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6FE97FC-8D71-4940-B6BB-6862C76594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9DCA0-1BB0-4A78-B9FD-CBA4791AF177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5017A4A-6BE4-47CB-9CD4-A285E2D43D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9B2747D-D825-4A66-8A60-C4EE4BC746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251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62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11" Type="http://schemas.microsoft.com/office/2007/relationships/hdphoto" Target="../media/hdphoto2.wdp"/><Relationship Id="rId5" Type="http://schemas.openxmlformats.org/officeDocument/2006/relationships/image" Target="../media/image15.svg"/><Relationship Id="rId10" Type="http://schemas.openxmlformats.org/officeDocument/2006/relationships/image" Target="../media/image23.png"/><Relationship Id="rId4" Type="http://schemas.openxmlformats.org/officeDocument/2006/relationships/image" Target="../media/image20.png"/><Relationship Id="rId9" Type="http://schemas.openxmlformats.org/officeDocument/2006/relationships/image" Target="../media/image19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6.svg"/><Relationship Id="rId4" Type="http://schemas.openxmlformats.org/officeDocument/2006/relationships/image" Target="../media/image4.png"/><Relationship Id="rId9" Type="http://schemas.openxmlformats.org/officeDocument/2006/relationships/image" Target="../media/image10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svg"/><Relationship Id="rId11" Type="http://schemas.openxmlformats.org/officeDocument/2006/relationships/image" Target="../media/image8.pn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4.svg"/><Relationship Id="rId9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49DE0BE0-A2C4-4428-86D8-D9DE377D54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000" y="4464000"/>
            <a:ext cx="7650000" cy="1305000"/>
          </a:xfrm>
        </p:spPr>
        <p:txBody>
          <a:bodyPr>
            <a:normAutofit/>
          </a:bodyPr>
          <a:lstStyle/>
          <a:p>
            <a:r>
              <a:rPr lang="ru-RU" sz="8000" dirty="0" smtClean="0"/>
              <a:t>МАТЕМАТИКА</a:t>
            </a:r>
            <a:endParaRPr lang="ru-RU" sz="8000" dirty="0"/>
          </a:p>
        </p:txBody>
      </p:sp>
      <p:sp>
        <p:nvSpPr>
          <p:cNvPr id="3" name="Заголовок 3">
            <a:extLst>
              <a:ext uri="{FF2B5EF4-FFF2-40B4-BE49-F238E27FC236}">
                <a16:creationId xmlns:a16="http://schemas.microsoft.com/office/drawing/2014/main" xmlns="" id="{49DE0BE0-A2C4-4428-86D8-D9DE377D5404}"/>
              </a:ext>
            </a:extLst>
          </p:cNvPr>
          <p:cNvSpPr txBox="1">
            <a:spLocks/>
          </p:cNvSpPr>
          <p:nvPr/>
        </p:nvSpPr>
        <p:spPr>
          <a:xfrm>
            <a:off x="-69000" y="3339000"/>
            <a:ext cx="7650000" cy="1305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accent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z="8000" dirty="0" smtClean="0"/>
              <a:t>6 КЛАС</a:t>
            </a: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1117844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550ECA6-2C10-42CC-8823-AE3421095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ДОМАШНЄ ЗАВДАННЯ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00" y="1719000"/>
            <a:ext cx="11535615" cy="2745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1000" y="4644000"/>
            <a:ext cx="114456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Задача. </a:t>
            </a: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заводі в трьох цехах працює 626 чоловік.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першому цеху працює у 2 рази більше людей, ніж у другому,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третьому – на 142 чоловіка більше, ніж у другому.  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Скільки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чоловік працює у кожному цеху? 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597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291C9CB-97EF-4869-9943-D47D8C13926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643521" y="5559966"/>
            <a:ext cx="476176" cy="47617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F90E789E-9521-4149-8E06-223B8EDFEFF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5466000" y="5559966"/>
            <a:ext cx="476176" cy="47617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6901D014-EF1E-43AF-92AE-4BF16EB4108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6276000" y="5559966"/>
            <a:ext cx="476176" cy="47617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FDC8E9F6-ED53-4B6A-8979-B6CF3385AB4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/>
        </p:blipFill>
        <p:spPr>
          <a:xfrm>
            <a:off x="7086000" y="5559966"/>
            <a:ext cx="476176" cy="4761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D7062D2-87BA-47CB-AA8D-848BE686EE02}"/>
              </a:ext>
            </a:extLst>
          </p:cNvPr>
          <p:cNvSpPr txBox="1"/>
          <p:nvPr/>
        </p:nvSpPr>
        <p:spPr>
          <a:xfrm>
            <a:off x="1821000" y="4059000"/>
            <a:ext cx="839108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solidFill>
                  <a:schemeClr val="accent1">
                    <a:lumMod val="75000"/>
                  </a:schemeClr>
                </a:solidFill>
              </a:rPr>
              <a:t>ДЯКУЮ ВАМ ЗА УРОК!</a:t>
            </a:r>
            <a:endParaRPr lang="ru-RU" sz="6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082" name="Picture 10" descr="джаз руки, смайлики, смайлик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89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875" y="191587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648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C60F4178-6426-4622-9522-43826F96CF54}"/>
              </a:ext>
            </a:extLst>
          </p:cNvPr>
          <p:cNvSpPr txBox="1"/>
          <p:nvPr/>
        </p:nvSpPr>
        <p:spPr>
          <a:xfrm>
            <a:off x="4247935" y="3061911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2015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4D180843-7FBF-4691-B34B-59512CE3A474}"/>
              </a:ext>
            </a:extLst>
          </p:cNvPr>
          <p:cNvSpPr txBox="1"/>
          <p:nvPr/>
        </p:nvSpPr>
        <p:spPr>
          <a:xfrm>
            <a:off x="7175375" y="2568167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2020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448FD914-AE6F-463C-A045-02FFA962142E}"/>
              </a:ext>
            </a:extLst>
          </p:cNvPr>
          <p:cNvSpPr txBox="1"/>
          <p:nvPr/>
        </p:nvSpPr>
        <p:spPr>
          <a:xfrm>
            <a:off x="10102134" y="2073168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2025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D60C65D1-41FA-4A55-AD14-C385D923D5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667100" y="4236252"/>
            <a:ext cx="432000" cy="4320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AC3C22AE-6121-49D1-9BD1-B3E87BC97B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3688846" y="3732626"/>
            <a:ext cx="432000" cy="43200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D60F84A1-6BF8-47EA-95CB-734BFBD3A66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6547836" y="3246750"/>
            <a:ext cx="432000" cy="4320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AB38B191-52F0-4D55-8A06-7DFBCE2E6BB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9525143" y="2769750"/>
            <a:ext cx="396000" cy="39600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44417080-A692-44A8-B1BB-FAA635371D19}"/>
              </a:ext>
            </a:extLst>
          </p:cNvPr>
          <p:cNvSpPr txBox="1"/>
          <p:nvPr/>
        </p:nvSpPr>
        <p:spPr>
          <a:xfrm>
            <a:off x="1323616" y="3600817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2010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D40883D-ACBF-462A-8056-050E3BA47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ТЕМА  УРОКУ</a:t>
            </a:r>
            <a:endParaRPr lang="ru-RU" dirty="0"/>
          </a:p>
        </p:txBody>
      </p:sp>
      <p:sp>
        <p:nvSpPr>
          <p:cNvPr id="34" name="Заголовок 3">
            <a:extLst>
              <a:ext uri="{FF2B5EF4-FFF2-40B4-BE49-F238E27FC236}">
                <a16:creationId xmlns:a16="http://schemas.microsoft.com/office/drawing/2014/main" xmlns="" id="{49DE0BE0-A2C4-4428-86D8-D9DE377D5404}"/>
              </a:ext>
            </a:extLst>
          </p:cNvPr>
          <p:cNvSpPr txBox="1">
            <a:spLocks/>
          </p:cNvSpPr>
          <p:nvPr/>
        </p:nvSpPr>
        <p:spPr>
          <a:xfrm>
            <a:off x="0" y="1754324"/>
            <a:ext cx="12192000" cy="41546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8800" dirty="0" smtClean="0">
                <a:solidFill>
                  <a:schemeClr val="tx2">
                    <a:lumMod val="75000"/>
                  </a:schemeClr>
                </a:solidFill>
              </a:rPr>
              <a:t>РОЗВ</a:t>
            </a:r>
            <a:r>
              <a:rPr lang="en-US" sz="8800" dirty="0" smtClean="0">
                <a:solidFill>
                  <a:schemeClr val="tx2">
                    <a:lumMod val="75000"/>
                  </a:schemeClr>
                </a:solidFill>
              </a:rPr>
              <a:t>’</a:t>
            </a:r>
            <a:r>
              <a:rPr lang="uk-UA" sz="8800" dirty="0" smtClean="0">
                <a:solidFill>
                  <a:schemeClr val="tx2">
                    <a:lumMod val="75000"/>
                  </a:schemeClr>
                </a:solidFill>
              </a:rPr>
              <a:t>ЯЗУВАННЯ </a:t>
            </a:r>
            <a:endParaRPr lang="en-US" sz="88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uk-UA" sz="8800" dirty="0" smtClean="0">
                <a:solidFill>
                  <a:schemeClr val="tx2">
                    <a:lumMod val="75000"/>
                  </a:schemeClr>
                </a:solidFill>
              </a:rPr>
              <a:t>РІВНЯНЬ ТА ЗАДАЧ ЗА ДОПОМОГОЮ РІВНЯНЬ</a:t>
            </a:r>
            <a:endParaRPr lang="ru-RU" sz="8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654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D60C65D1-41FA-4A55-AD14-C385D923D5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667100" y="4236252"/>
            <a:ext cx="432000" cy="4320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AC3C22AE-6121-49D1-9BD1-B3E87BC97B4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3688846" y="3732626"/>
            <a:ext cx="432000" cy="4320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AB38B191-52F0-4D55-8A06-7DFBCE2E6BB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9525143" y="2769750"/>
            <a:ext cx="396000" cy="396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D40883D-ACBF-462A-8056-050E3BA47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РОЗВ</a:t>
            </a:r>
            <a:r>
              <a:rPr lang="en-US" dirty="0" smtClean="0"/>
              <a:t>’</a:t>
            </a:r>
            <a:r>
              <a:rPr lang="uk-UA" dirty="0" smtClean="0"/>
              <a:t>ЯЖЕМО РІВНЯННЯ</a:t>
            </a:r>
            <a:endParaRPr lang="ru-RU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78A6FDA4-C411-43D1-A28C-CC1E4952BA0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1930" y="1388818"/>
            <a:ext cx="6833831" cy="520412"/>
          </a:xfrm>
          <a:prstGeom prst="rect">
            <a:avLst/>
          </a:prstGeom>
        </p:spPr>
      </p:pic>
      <p:sp>
        <p:nvSpPr>
          <p:cNvPr id="5" name="AutoShape 2" descr="70508-03 Клітинка / Тканина для дитячої постільної білизни ш.150см /  Каталог / ВАТ &quot;ТЕКСТЕРНО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grpSp>
        <p:nvGrpSpPr>
          <p:cNvPr id="10" name="Группа 9"/>
          <p:cNvGrpSpPr/>
          <p:nvPr/>
        </p:nvGrpSpPr>
        <p:grpSpPr>
          <a:xfrm>
            <a:off x="-32625" y="1899000"/>
            <a:ext cx="11976525" cy="4657545"/>
            <a:chOff x="-32625" y="1899000"/>
            <a:chExt cx="11976525" cy="4657545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981000" y="1917870"/>
              <a:ext cx="7962900" cy="4638675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-32625" y="1899000"/>
              <a:ext cx="4238625" cy="46101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1626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сылка" hidden="1">
            <a:extLst>
              <a:ext uri="{FF2B5EF4-FFF2-40B4-BE49-F238E27FC236}">
                <a16:creationId xmlns:a16="http://schemas.microsoft.com/office/drawing/2014/main" xmlns="" id="{AC0CBA2E-A8EE-4ED1-AF1C-FFE1E5F45D11}"/>
              </a:ext>
            </a:extLst>
          </p:cNvPr>
          <p:cNvSpPr/>
          <p:nvPr/>
        </p:nvSpPr>
        <p:spPr>
          <a:xfrm>
            <a:off x="3168650" y="501650"/>
            <a:ext cx="5854700" cy="5854700"/>
          </a:xfrm>
          <a:custGeom>
            <a:avLst/>
            <a:gdLst>
              <a:gd name="connsiteX0" fmla="*/ 2927350 w 5854700"/>
              <a:gd name="connsiteY0" fmla="*/ 1442350 h 5854700"/>
              <a:gd name="connsiteX1" fmla="*/ 1442350 w 5854700"/>
              <a:gd name="connsiteY1" fmla="*/ 2927350 h 5854700"/>
              <a:gd name="connsiteX2" fmla="*/ 2927350 w 5854700"/>
              <a:gd name="connsiteY2" fmla="*/ 4412350 h 5854700"/>
              <a:gd name="connsiteX3" fmla="*/ 4412350 w 5854700"/>
              <a:gd name="connsiteY3" fmla="*/ 2927350 h 5854700"/>
              <a:gd name="connsiteX4" fmla="*/ 2927350 w 5854700"/>
              <a:gd name="connsiteY4" fmla="*/ 1442350 h 5854700"/>
              <a:gd name="connsiteX5" fmla="*/ 2927350 w 5854700"/>
              <a:gd name="connsiteY5" fmla="*/ 0 h 5854700"/>
              <a:gd name="connsiteX6" fmla="*/ 5854700 w 5854700"/>
              <a:gd name="connsiteY6" fmla="*/ 2927350 h 5854700"/>
              <a:gd name="connsiteX7" fmla="*/ 2927350 w 5854700"/>
              <a:gd name="connsiteY7" fmla="*/ 5854700 h 5854700"/>
              <a:gd name="connsiteX8" fmla="*/ 0 w 5854700"/>
              <a:gd name="connsiteY8" fmla="*/ 2927350 h 5854700"/>
              <a:gd name="connsiteX9" fmla="*/ 2927350 w 5854700"/>
              <a:gd name="connsiteY9" fmla="*/ 0 h 5854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54700" h="5854700">
                <a:moveTo>
                  <a:pt x="2927350" y="1442350"/>
                </a:moveTo>
                <a:cubicBezTo>
                  <a:pt x="2107207" y="1442350"/>
                  <a:pt x="1442350" y="2107207"/>
                  <a:pt x="1442350" y="2927350"/>
                </a:cubicBezTo>
                <a:cubicBezTo>
                  <a:pt x="1442350" y="3747493"/>
                  <a:pt x="2107207" y="4412350"/>
                  <a:pt x="2927350" y="4412350"/>
                </a:cubicBezTo>
                <a:cubicBezTo>
                  <a:pt x="3747493" y="4412350"/>
                  <a:pt x="4412350" y="3747493"/>
                  <a:pt x="4412350" y="2927350"/>
                </a:cubicBezTo>
                <a:cubicBezTo>
                  <a:pt x="4412350" y="2107207"/>
                  <a:pt x="3747493" y="1442350"/>
                  <a:pt x="2927350" y="1442350"/>
                </a:cubicBezTo>
                <a:close/>
                <a:moveTo>
                  <a:pt x="2927350" y="0"/>
                </a:moveTo>
                <a:cubicBezTo>
                  <a:pt x="4544081" y="0"/>
                  <a:pt x="5854700" y="1310619"/>
                  <a:pt x="5854700" y="2927350"/>
                </a:cubicBezTo>
                <a:cubicBezTo>
                  <a:pt x="5854700" y="4544081"/>
                  <a:pt x="4544081" y="5854700"/>
                  <a:pt x="2927350" y="5854700"/>
                </a:cubicBezTo>
                <a:cubicBezTo>
                  <a:pt x="1310619" y="5854700"/>
                  <a:pt x="0" y="4544081"/>
                  <a:pt x="0" y="2927350"/>
                </a:cubicBezTo>
                <a:cubicBezTo>
                  <a:pt x="0" y="1310619"/>
                  <a:pt x="1310619" y="0"/>
                  <a:pt x="29273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22" name="Овал 21" hidden="1">
            <a:extLst>
              <a:ext uri="{FF2B5EF4-FFF2-40B4-BE49-F238E27FC236}">
                <a16:creationId xmlns:a16="http://schemas.microsoft.com/office/drawing/2014/main" xmlns="" id="{222C5F0B-6EFC-4407-96C1-A95810130485}"/>
              </a:ext>
            </a:extLst>
          </p:cNvPr>
          <p:cNvSpPr/>
          <p:nvPr/>
        </p:nvSpPr>
        <p:spPr>
          <a:xfrm>
            <a:off x="5239105" y="2187426"/>
            <a:ext cx="2475000" cy="2475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Заголовок 3">
            <a:extLst>
              <a:ext uri="{FF2B5EF4-FFF2-40B4-BE49-F238E27FC236}">
                <a16:creationId xmlns:a16="http://schemas.microsoft.com/office/drawing/2014/main" xmlns="" id="{CE4A6286-6A7E-499F-B178-8E6794579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000" y="0"/>
            <a:ext cx="10342800" cy="1325563"/>
          </a:xfrm>
        </p:spPr>
        <p:txBody>
          <a:bodyPr/>
          <a:lstStyle/>
          <a:p>
            <a:r>
              <a:rPr lang="uk-UA" dirty="0"/>
              <a:t>РОЗВ</a:t>
            </a:r>
            <a:r>
              <a:rPr lang="en-US" dirty="0"/>
              <a:t>’</a:t>
            </a:r>
            <a:r>
              <a:rPr lang="uk-UA" dirty="0"/>
              <a:t>ЯЖЕМО РІВНЯННЯ</a:t>
            </a:r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-32625" y="1899000"/>
            <a:ext cx="11976525" cy="4657545"/>
            <a:chOff x="-32625" y="1899000"/>
            <a:chExt cx="11976525" cy="4657545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81000" y="1917870"/>
              <a:ext cx="7962900" cy="4638675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32625" y="1899000"/>
              <a:ext cx="4238625" cy="4610100"/>
            </a:xfrm>
            <a:prstGeom prst="rect">
              <a:avLst/>
            </a:prstGeom>
          </p:spPr>
        </p:pic>
      </p:grp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85D32B18-413E-4F69-9BAE-AA897BCCF8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2625" y="1325563"/>
            <a:ext cx="8477250" cy="70485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4D404719-72D8-4FF9-A9AD-B1F09607A7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2078243"/>
            <a:ext cx="2452833" cy="105121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5A9585D9-BCE2-4855-BB60-C5E2FA5B1A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0816" y="2049283"/>
            <a:ext cx="4517618" cy="952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375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сылка" hidden="1">
            <a:extLst>
              <a:ext uri="{FF2B5EF4-FFF2-40B4-BE49-F238E27FC236}">
                <a16:creationId xmlns:a16="http://schemas.microsoft.com/office/drawing/2014/main" xmlns="" id="{AC0CBA2E-A8EE-4ED1-AF1C-FFE1E5F45D11}"/>
              </a:ext>
            </a:extLst>
          </p:cNvPr>
          <p:cNvSpPr/>
          <p:nvPr/>
        </p:nvSpPr>
        <p:spPr>
          <a:xfrm>
            <a:off x="3168650" y="501650"/>
            <a:ext cx="5854700" cy="5854700"/>
          </a:xfrm>
          <a:custGeom>
            <a:avLst/>
            <a:gdLst>
              <a:gd name="connsiteX0" fmla="*/ 2927350 w 5854700"/>
              <a:gd name="connsiteY0" fmla="*/ 1442350 h 5854700"/>
              <a:gd name="connsiteX1" fmla="*/ 1442350 w 5854700"/>
              <a:gd name="connsiteY1" fmla="*/ 2927350 h 5854700"/>
              <a:gd name="connsiteX2" fmla="*/ 2927350 w 5854700"/>
              <a:gd name="connsiteY2" fmla="*/ 4412350 h 5854700"/>
              <a:gd name="connsiteX3" fmla="*/ 4412350 w 5854700"/>
              <a:gd name="connsiteY3" fmla="*/ 2927350 h 5854700"/>
              <a:gd name="connsiteX4" fmla="*/ 2927350 w 5854700"/>
              <a:gd name="connsiteY4" fmla="*/ 1442350 h 5854700"/>
              <a:gd name="connsiteX5" fmla="*/ 2927350 w 5854700"/>
              <a:gd name="connsiteY5" fmla="*/ 0 h 5854700"/>
              <a:gd name="connsiteX6" fmla="*/ 5854700 w 5854700"/>
              <a:gd name="connsiteY6" fmla="*/ 2927350 h 5854700"/>
              <a:gd name="connsiteX7" fmla="*/ 2927350 w 5854700"/>
              <a:gd name="connsiteY7" fmla="*/ 5854700 h 5854700"/>
              <a:gd name="connsiteX8" fmla="*/ 0 w 5854700"/>
              <a:gd name="connsiteY8" fmla="*/ 2927350 h 5854700"/>
              <a:gd name="connsiteX9" fmla="*/ 2927350 w 5854700"/>
              <a:gd name="connsiteY9" fmla="*/ 0 h 5854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54700" h="5854700">
                <a:moveTo>
                  <a:pt x="2927350" y="1442350"/>
                </a:moveTo>
                <a:cubicBezTo>
                  <a:pt x="2107207" y="1442350"/>
                  <a:pt x="1442350" y="2107207"/>
                  <a:pt x="1442350" y="2927350"/>
                </a:cubicBezTo>
                <a:cubicBezTo>
                  <a:pt x="1442350" y="3747493"/>
                  <a:pt x="2107207" y="4412350"/>
                  <a:pt x="2927350" y="4412350"/>
                </a:cubicBezTo>
                <a:cubicBezTo>
                  <a:pt x="3747493" y="4412350"/>
                  <a:pt x="4412350" y="3747493"/>
                  <a:pt x="4412350" y="2927350"/>
                </a:cubicBezTo>
                <a:cubicBezTo>
                  <a:pt x="4412350" y="2107207"/>
                  <a:pt x="3747493" y="1442350"/>
                  <a:pt x="2927350" y="1442350"/>
                </a:cubicBezTo>
                <a:close/>
                <a:moveTo>
                  <a:pt x="2927350" y="0"/>
                </a:moveTo>
                <a:cubicBezTo>
                  <a:pt x="4544081" y="0"/>
                  <a:pt x="5854700" y="1310619"/>
                  <a:pt x="5854700" y="2927350"/>
                </a:cubicBezTo>
                <a:cubicBezTo>
                  <a:pt x="5854700" y="4544081"/>
                  <a:pt x="4544081" y="5854700"/>
                  <a:pt x="2927350" y="5854700"/>
                </a:cubicBezTo>
                <a:cubicBezTo>
                  <a:pt x="1310619" y="5854700"/>
                  <a:pt x="0" y="4544081"/>
                  <a:pt x="0" y="2927350"/>
                </a:cubicBezTo>
                <a:cubicBezTo>
                  <a:pt x="0" y="1310619"/>
                  <a:pt x="1310619" y="0"/>
                  <a:pt x="29273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22" name="Овал 21" hidden="1">
            <a:extLst>
              <a:ext uri="{FF2B5EF4-FFF2-40B4-BE49-F238E27FC236}">
                <a16:creationId xmlns:a16="http://schemas.microsoft.com/office/drawing/2014/main" xmlns="" id="{222C5F0B-6EFC-4407-96C1-A95810130485}"/>
              </a:ext>
            </a:extLst>
          </p:cNvPr>
          <p:cNvSpPr/>
          <p:nvPr/>
        </p:nvSpPr>
        <p:spPr>
          <a:xfrm>
            <a:off x="5239105" y="2187426"/>
            <a:ext cx="2475000" cy="2475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Заголовок 3">
            <a:extLst>
              <a:ext uri="{FF2B5EF4-FFF2-40B4-BE49-F238E27FC236}">
                <a16:creationId xmlns:a16="http://schemas.microsoft.com/office/drawing/2014/main" xmlns="" id="{CE4A6286-6A7E-499F-B178-8E6794579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000" y="0"/>
            <a:ext cx="10342800" cy="1325563"/>
          </a:xfrm>
        </p:spPr>
        <p:txBody>
          <a:bodyPr/>
          <a:lstStyle/>
          <a:p>
            <a:r>
              <a:rPr lang="uk-UA" dirty="0" smtClean="0"/>
              <a:t>ВАЖЛИВО ЗНАТИ</a:t>
            </a:r>
            <a:endParaRPr lang="ru-RU" dirty="0"/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0" y="1337227"/>
            <a:ext cx="11721000" cy="74177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</a:t>
            </a:r>
            <a:r>
              <a:rPr lang="uk-UA" sz="3200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200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РОЗВ’ЯЗУВАННЯ ЗАДАЧ ЗА ДОПОМОГОЮ РІВНЯНЬ</a:t>
            </a:r>
            <a:r>
              <a:rPr lang="uk-UA" sz="3200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3200" dirty="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6000" y="2214000"/>
            <a:ext cx="11766000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Уважно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декілька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вивчити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умову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задачі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Зробити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скорочений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запис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умови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задачі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Позначити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 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 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одну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невідомих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величин (</a:t>
            </a:r>
            <a:r>
              <a:rPr lang="ru-RU" sz="2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меншу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виходячи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запитання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endParaRPr lang="ru-RU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Виразити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невідомі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величини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через 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endParaRPr lang="ru-RU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Скласти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рівняння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endParaRPr lang="ru-RU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Розв'язати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рівняння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перевірити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знайдені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корені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рівняння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умові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задачі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повертаємось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позначених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невідомих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величин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342900" indent="-342900">
              <a:buFont typeface="+mj-lt"/>
              <a:buAutoNum type="arabicPeriod"/>
            </a:pPr>
            <a:endParaRPr lang="ru-RU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Записати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задачі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34813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550ECA6-2C10-42CC-8823-AE3421095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342800" cy="1325563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ПРИКЛАД. ЗАПИШІТЬ В ЗОШИТ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325563"/>
            <a:ext cx="11080631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№ 1</a:t>
            </a:r>
          </a:p>
          <a:p>
            <a:r>
              <a:rPr lang="uk-UA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кошику було на 2 кг помідорів більше, ніж у ящику. Скільки помідорів у кошику, якщо всього було 18 кг помідорів?</a:t>
            </a:r>
          </a:p>
          <a:p>
            <a:endParaRPr lang="uk-UA" sz="2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Розв’язання:</a:t>
            </a:r>
          </a:p>
          <a:p>
            <a:r>
              <a:rPr lang="uk-UA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Кошик: ?, на 2 кг більше, ніж                            </a:t>
            </a:r>
          </a:p>
          <a:p>
            <a:r>
              <a:rPr lang="uk-UA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Ящик: ?</a:t>
            </a:r>
          </a:p>
          <a:p>
            <a:endParaRPr lang="uk-UA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Найменше помідорів було у ящику, тому:</a:t>
            </a:r>
          </a:p>
          <a:p>
            <a:r>
              <a:rPr lang="uk-UA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нехай </a:t>
            </a:r>
            <a:r>
              <a:rPr lang="uk-UA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uk-UA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кг</a:t>
            </a:r>
            <a:r>
              <a:rPr lang="uk-UA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це вага помідорів у ящику, тоді (</a:t>
            </a:r>
            <a:r>
              <a:rPr lang="uk-UA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 + 2</a:t>
            </a:r>
            <a:r>
              <a:rPr lang="uk-UA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uk-UA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кг</a:t>
            </a:r>
            <a:r>
              <a:rPr lang="uk-UA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вага помідорів у кошику.</a:t>
            </a:r>
          </a:p>
          <a:p>
            <a:r>
              <a:rPr lang="uk-UA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Маємо рівняння:</a:t>
            </a:r>
          </a:p>
          <a:p>
            <a:r>
              <a:rPr lang="uk-UA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   +   х + 2 = 18</a:t>
            </a:r>
          </a:p>
          <a:p>
            <a:r>
              <a:rPr lang="uk-UA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2х + 2 = 18</a:t>
            </a:r>
          </a:p>
          <a:p>
            <a:r>
              <a:rPr lang="uk-UA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2х = 18 – 2</a:t>
            </a:r>
          </a:p>
          <a:p>
            <a:r>
              <a:rPr lang="uk-UA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2х = 16</a:t>
            </a:r>
          </a:p>
          <a:p>
            <a:r>
              <a:rPr lang="uk-UA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uk-UA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16 : 2</a:t>
            </a:r>
          </a:p>
          <a:p>
            <a:r>
              <a:rPr lang="uk-UA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uk-UA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8</a:t>
            </a:r>
          </a:p>
          <a:p>
            <a:endParaRPr lang="uk-UA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2462843" y="3330569"/>
            <a:ext cx="2277374" cy="431320"/>
            <a:chOff x="3347049" y="2242869"/>
            <a:chExt cx="2277374" cy="431320"/>
          </a:xfrm>
        </p:grpSpPr>
        <p:cxnSp>
          <p:nvCxnSpPr>
            <p:cNvPr id="10" name="Прямая соединительная линия 9"/>
            <p:cNvCxnSpPr/>
            <p:nvPr/>
          </p:nvCxnSpPr>
          <p:spPr>
            <a:xfrm>
              <a:off x="4796287" y="2242869"/>
              <a:ext cx="828136" cy="862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Прямая со стрелкой 11"/>
            <p:cNvCxnSpPr/>
            <p:nvPr/>
          </p:nvCxnSpPr>
          <p:spPr>
            <a:xfrm flipH="1" flipV="1">
              <a:off x="3347049" y="2665563"/>
              <a:ext cx="2277374" cy="8626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>
              <a:off x="5624423" y="2251495"/>
              <a:ext cx="0" cy="42269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Правая фигурная скобка 13"/>
          <p:cNvSpPr/>
          <p:nvPr/>
        </p:nvSpPr>
        <p:spPr>
          <a:xfrm>
            <a:off x="4932876" y="3039124"/>
            <a:ext cx="371785" cy="875581"/>
          </a:xfrm>
          <a:prstGeom prst="rightBrac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5421000" y="3284668"/>
            <a:ext cx="1086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 кг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40315" y="4874441"/>
            <a:ext cx="6340414" cy="1477328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Повертаємося до позначень:</a:t>
            </a:r>
          </a:p>
          <a:p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це вага помідорів у ящику, тому у ящику було 8 </a:t>
            </a: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кг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помідорів;</a:t>
            </a:r>
          </a:p>
          <a:p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+ 2 = 8 + 2 = 10 </a:t>
            </a: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кг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отже 10 </a:t>
            </a: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кг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помідорів у кошику.</a:t>
            </a:r>
          </a:p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Відповідь: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кг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помідорів було у кошику.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4" name="Picture 6" descr="Ящик для помидор на 6-7 кг — Купити в Києві на Flagma.ua #493033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6596" y="3198972"/>
            <a:ext cx="1646266" cy="1125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UTC Jos Tomatoes (Full Basket) – Shop on Clic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241" b="92963" l="5741" r="9657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6596" y="1885686"/>
            <a:ext cx="1492431" cy="1492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6270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550ECA6-2C10-42CC-8823-AE3421095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ПРАЦЮЄМО В ЗОШИТІ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388818"/>
            <a:ext cx="1108063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№ 2 </a:t>
            </a: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Батько із сином посадили 108 кущів помідорів, причому батько посадив у 2 рази більше, ніж син. Скільки кущів помідорів посадив син?</a:t>
            </a:r>
          </a:p>
          <a:p>
            <a:endParaRPr lang="uk-UA" sz="2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Розв’язання:</a:t>
            </a: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Батько: ?, у 2 рази більше, ніж                            </a:t>
            </a: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Син: ?</a:t>
            </a:r>
          </a:p>
          <a:p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Найменше кущів посадив син, тому: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нехай </a:t>
            </a: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це кількість кущів, які посадив син, тоді </a:t>
            </a: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2∙х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кількість кущів, які посадив батько.</a:t>
            </a:r>
          </a:p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Маємо рівняння:</a:t>
            </a:r>
          </a:p>
          <a:p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   +   2х = 108</a:t>
            </a:r>
          </a:p>
          <a:p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  = 108</a:t>
            </a:r>
          </a:p>
          <a:p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 = 108 : 3</a:t>
            </a:r>
          </a:p>
          <a:p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 = 36</a:t>
            </a:r>
          </a:p>
          <a:p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авая фигурная скобка 8"/>
          <p:cNvSpPr/>
          <p:nvPr/>
        </p:nvSpPr>
        <p:spPr>
          <a:xfrm>
            <a:off x="5138497" y="3125628"/>
            <a:ext cx="371785" cy="875581"/>
          </a:xfrm>
          <a:prstGeom prst="rightBrac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" name="Группа 9"/>
          <p:cNvGrpSpPr/>
          <p:nvPr/>
        </p:nvGrpSpPr>
        <p:grpSpPr>
          <a:xfrm>
            <a:off x="2735198" y="3366857"/>
            <a:ext cx="2277374" cy="431320"/>
            <a:chOff x="3347049" y="2242869"/>
            <a:chExt cx="2277374" cy="431320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>
              <a:off x="4796287" y="2242869"/>
              <a:ext cx="828136" cy="862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Прямая со стрелкой 11"/>
            <p:cNvCxnSpPr/>
            <p:nvPr/>
          </p:nvCxnSpPr>
          <p:spPr>
            <a:xfrm flipH="1" flipV="1">
              <a:off x="3347049" y="2665563"/>
              <a:ext cx="2277374" cy="8626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>
              <a:off x="5624423" y="2251495"/>
              <a:ext cx="0" cy="42269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5540315" y="3378752"/>
            <a:ext cx="2206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108 кущів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96000" y="5037567"/>
            <a:ext cx="6340414" cy="1477328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Повертаємося до позначень: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Отже син посадив 36 кущів, 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 батько: 2 ∙ </a:t>
            </a: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2 ∙ 36 = 72 кущі</a:t>
            </a:r>
          </a:p>
          <a:p>
            <a:endPara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Відповідь: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син посадив 36 кущів помідорів.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Помидоры: советы по уходу и решению проблем | Огород | Дача | Аргументы и  Факт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329" y="2109965"/>
            <a:ext cx="2628900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6794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550ECA6-2C10-42CC-8823-AE3421095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ПРАЦЮЄМО В ЗОШИТІ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32" y="1253810"/>
            <a:ext cx="12081000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№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Валентин подарував Валентині троянди й орхідеї, причому орхідей було в 4 рази менше, ніж троянд. Скільки троянд подарував Валентин, якщо відомо, що їх було на 51 більше, ніж орхідей?</a:t>
            </a:r>
          </a:p>
          <a:p>
            <a:endParaRPr lang="uk-UA" sz="1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Розв’язання:</a:t>
            </a: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Троянди: ?,                             </a:t>
            </a: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Орхідеї: ?, у 4 рази менше, ніж </a:t>
            </a:r>
          </a:p>
          <a:p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Найменше було орхідей, тому: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нехай </a:t>
            </a: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це кількість орхідей, яких у 4 рази менше, отже троянд у 4 рази більше,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тоді 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∙х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кількість троянд. Оскільки за умовою задачі троянд на 51 більше, ніж орхідей.</a:t>
            </a:r>
          </a:p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аємо рівняння:</a:t>
            </a:r>
          </a:p>
          <a:p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4х   -   х = 51</a:t>
            </a:r>
          </a:p>
          <a:p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  = 51</a:t>
            </a:r>
          </a:p>
          <a:p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 = 51 : 3</a:t>
            </a:r>
          </a:p>
          <a:p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 = 17</a:t>
            </a:r>
          </a:p>
          <a:p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 flipV="1">
            <a:off x="2729118" y="3431111"/>
            <a:ext cx="2424022" cy="474453"/>
            <a:chOff x="3347049" y="2242869"/>
            <a:chExt cx="2277374" cy="431320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>
              <a:off x="4796287" y="2242869"/>
              <a:ext cx="828136" cy="862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Прямая со стрелкой 5"/>
            <p:cNvCxnSpPr/>
            <p:nvPr/>
          </p:nvCxnSpPr>
          <p:spPr>
            <a:xfrm flipH="1" flipV="1">
              <a:off x="3347049" y="2665563"/>
              <a:ext cx="2277374" cy="8626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>
              <a:off x="5624423" y="2251495"/>
              <a:ext cx="0" cy="42269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>
          <a:xfrm>
            <a:off x="5739737" y="3360011"/>
            <a:ext cx="2544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51  більше  троянд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89239" y="5170484"/>
            <a:ext cx="6340414" cy="1200329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Повертаємося до позначень: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Отже орхідей було 17, 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 троянд:  4 ∙ х = 4 ∙ 17 = 68.</a:t>
            </a:r>
          </a:p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Відповідь: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Валентин подарував 68 троянд.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4566544" y="2987653"/>
            <a:ext cx="1173193" cy="1086929"/>
            <a:chOff x="5193102" y="1897811"/>
            <a:chExt cx="1181819" cy="1182022"/>
          </a:xfrm>
        </p:grpSpPr>
        <p:sp>
          <p:nvSpPr>
            <p:cNvPr id="11" name="Дуга 10"/>
            <p:cNvSpPr/>
            <p:nvPr/>
          </p:nvSpPr>
          <p:spPr>
            <a:xfrm>
              <a:off x="5193102" y="1966823"/>
              <a:ext cx="1181819" cy="1073490"/>
            </a:xfrm>
            <a:prstGeom prst="arc">
              <a:avLst/>
            </a:prstGeom>
            <a:ln>
              <a:headEnd type="arrow" w="med" len="med"/>
              <a:tailEnd type="none" w="med" len="med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Дуга 11"/>
            <p:cNvSpPr/>
            <p:nvPr/>
          </p:nvSpPr>
          <p:spPr>
            <a:xfrm flipV="1">
              <a:off x="5661804" y="1897811"/>
              <a:ext cx="713117" cy="1182022"/>
            </a:xfrm>
            <a:prstGeom prst="arc">
              <a:avLst/>
            </a:prstGeom>
            <a:ln>
              <a:headEnd type="arrow" w="med" len="med"/>
              <a:tailEnd type="none" w="med" len="med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6146" name="Picture 2" descr="Які квіти і якого кольору краще дарувати? Дізнайтеся, що кожна квітка може  цікавого розповісти за себе – Особлив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2471" y="2246607"/>
            <a:ext cx="3224825" cy="2146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2619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3787" y="2107753"/>
            <a:ext cx="2838450" cy="160972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550ECA6-2C10-42CC-8823-AE3421095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9883"/>
            <a:ext cx="10342800" cy="1325563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ПРАЦЮЄМО В ЗОШИТІ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296" y="1269000"/>
            <a:ext cx="11080631" cy="415498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№ 4 </a:t>
            </a:r>
          </a:p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Зібрали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762 кг 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овочів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картоплі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капусти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моркви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причому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картоплі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зібрали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рази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ніж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моркви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капусти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на 177 кг 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ніж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моркви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Скільки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зібрали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кілограмів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овочів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кожного   виду? </a:t>
            </a:r>
          </a:p>
          <a:p>
            <a:endParaRPr lang="uk-UA" sz="2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РОЗВ’ЯЗАННЯ:</a:t>
            </a:r>
            <a:endParaRPr lang="uk-UA" sz="2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картопля -  ?,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3 рази більше, ніж </a:t>
            </a:r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моркви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 </a:t>
            </a:r>
            <a:endParaRPr lang="uk-UA" sz="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капуста -   ?,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177 кг більше, ніж</a:t>
            </a:r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моркви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uk-UA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морква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  ?,   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71466" y="4841450"/>
            <a:ext cx="6484534" cy="646331"/>
          </a:xfrm>
          <a:prstGeom prst="rect">
            <a:avLst/>
          </a:prstGeom>
          <a:noFill/>
          <a:ln>
            <a:solidFill>
              <a:schemeClr val="bg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Повертаємося до позначень:</a:t>
            </a:r>
          </a:p>
          <a:p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Отже 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якщо ми приймали за х - моркву, </a:t>
            </a:r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 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її вага буде 117 кг. </a:t>
            </a:r>
            <a:endParaRPr lang="uk-UA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001" y="4780659"/>
            <a:ext cx="410870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Маємо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рівняння:</a:t>
            </a:r>
          </a:p>
          <a:p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3х   +   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 </a:t>
            </a: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+ 177   +  х  = 762</a:t>
            </a:r>
            <a:endParaRPr lang="uk-UA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5х  + 177 = 762</a:t>
            </a:r>
            <a:endParaRPr lang="uk-UA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5х 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762 - 177</a:t>
            </a:r>
            <a:endParaRPr lang="uk-UA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5х 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585</a:t>
            </a:r>
          </a:p>
          <a:p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585 : 5          х = 117</a:t>
            </a:r>
            <a:endParaRPr lang="uk-UA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6" name="Правая фигурная скобка 5"/>
          <p:cNvSpPr/>
          <p:nvPr/>
        </p:nvSpPr>
        <p:spPr>
          <a:xfrm>
            <a:off x="6456000" y="3519000"/>
            <a:ext cx="653450" cy="121500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371466" y="5407464"/>
            <a:ext cx="720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Обчислюємо картоплю і капусту: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arenR"/>
            </a:pP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3х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3 · 117 = 351 (кг) картоплі;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     </a:t>
            </a:r>
            <a:r>
              <a:rPr lang="uk-UA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+ 177 = 117 + 177 = 294 (кг) капусти.</a:t>
            </a:r>
          </a:p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Відповідь: 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117 кг моркви, 351 кг картоплі, </a:t>
            </a:r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294 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кг капусти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91000" y="3464613"/>
            <a:ext cx="63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∙ </a:t>
            </a:r>
            <a:r>
              <a:rPr lang="uk-U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48453" y="3833945"/>
            <a:ext cx="99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 +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177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02290" y="3941834"/>
            <a:ext cx="99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762 кг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06000" y="4167518"/>
            <a:ext cx="3384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  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(так, як її зібрали найменше)</a:t>
            </a:r>
          </a:p>
        </p:txBody>
      </p:sp>
      <p:sp>
        <p:nvSpPr>
          <p:cNvPr id="12" name="AutoShape 2" descr="Картопя, капуста та морква подешевшал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1256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Тема Office">
  <a:themeElements>
    <a:clrScheme name="Другая 2">
      <a:dk1>
        <a:sysClr val="windowText" lastClr="000000"/>
      </a:dk1>
      <a:lt1>
        <a:sysClr val="window" lastClr="FFFFFF"/>
      </a:lt1>
      <a:dk2>
        <a:srgbClr val="025373"/>
      </a:dk2>
      <a:lt2>
        <a:srgbClr val="E7E6E6"/>
      </a:lt2>
      <a:accent1>
        <a:srgbClr val="025373"/>
      </a:accent1>
      <a:accent2>
        <a:srgbClr val="0378A6"/>
      </a:accent2>
      <a:accent3>
        <a:srgbClr val="F2CB05"/>
      </a:accent3>
      <a:accent4>
        <a:srgbClr val="D6D6D6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611</Words>
  <Application>Microsoft Office PowerPoint</Application>
  <PresentationFormat>Широкоэкранный</PresentationFormat>
  <Paragraphs>125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Тема Office</vt:lpstr>
      <vt:lpstr>МАТЕМАТИКА</vt:lpstr>
      <vt:lpstr>ТЕМА  УРОКУ</vt:lpstr>
      <vt:lpstr>РОЗВ’ЯЖЕМО РІВНЯННЯ</vt:lpstr>
      <vt:lpstr>РОЗВ’ЯЖЕМО РІВНЯННЯ</vt:lpstr>
      <vt:lpstr>ВАЖЛИВО ЗНАТИ</vt:lpstr>
      <vt:lpstr>ПРИКЛАД. ЗАПИШІТЬ В ЗОШИТ</vt:lpstr>
      <vt:lpstr>ПРАЦЮЄМО В ЗОШИТІ</vt:lpstr>
      <vt:lpstr>ПРАЦЮЄМО В ЗОШИТІ</vt:lpstr>
      <vt:lpstr>ПРАЦЮЄМО В ЗОШИТІ</vt:lpstr>
      <vt:lpstr>ДОМАШНЄ ЗАВДАННЯ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Козырев</dc:creator>
  <cp:lastModifiedBy>Марічка</cp:lastModifiedBy>
  <cp:revision>96</cp:revision>
  <dcterms:created xsi:type="dcterms:W3CDTF">2020-07-05T17:04:43Z</dcterms:created>
  <dcterms:modified xsi:type="dcterms:W3CDTF">2022-04-18T15:25:05Z</dcterms:modified>
</cp:coreProperties>
</file>