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3" r:id="rId4"/>
    <p:sldId id="264" r:id="rId5"/>
    <p:sldId id="261" r:id="rId6"/>
    <p:sldId id="276" r:id="rId7"/>
    <p:sldId id="260" r:id="rId8"/>
    <p:sldId id="259" r:id="rId9"/>
    <p:sldId id="262" r:id="rId10"/>
    <p:sldId id="257" r:id="rId11"/>
    <p:sldId id="265" r:id="rId12"/>
    <p:sldId id="266" r:id="rId13"/>
    <p:sldId id="268" r:id="rId14"/>
    <p:sldId id="278" r:id="rId15"/>
    <p:sldId id="267" r:id="rId16"/>
    <p:sldId id="279" r:id="rId17"/>
    <p:sldId id="269" r:id="rId18"/>
    <p:sldId id="270" r:id="rId19"/>
    <p:sldId id="271" r:id="rId20"/>
    <p:sldId id="272" r:id="rId21"/>
    <p:sldId id="273" r:id="rId22"/>
    <p:sldId id="280" r:id="rId23"/>
    <p:sldId id="275" r:id="rId24"/>
    <p:sldId id="274" r:id="rId25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F608301-5A39-4674-88F7-62523F4FA47B}">
          <p14:sldIdLst>
            <p14:sldId id="256"/>
            <p14:sldId id="277"/>
            <p14:sldId id="263"/>
            <p14:sldId id="264"/>
            <p14:sldId id="261"/>
            <p14:sldId id="276"/>
            <p14:sldId id="260"/>
            <p14:sldId id="259"/>
            <p14:sldId id="262"/>
            <p14:sldId id="257"/>
            <p14:sldId id="265"/>
            <p14:sldId id="266"/>
            <p14:sldId id="268"/>
          </p14:sldIdLst>
        </p14:section>
        <p14:section name="Раздел без заголовка" id="{C9554C76-D7F1-49D8-9AB0-6F5D238ECA6D}">
          <p14:sldIdLst>
            <p14:sldId id="278"/>
            <p14:sldId id="267"/>
            <p14:sldId id="279"/>
            <p14:sldId id="269"/>
            <p14:sldId id="270"/>
            <p14:sldId id="271"/>
            <p14:sldId id="272"/>
            <p14:sldId id="273"/>
            <p14:sldId id="280"/>
            <p14:sldId id="275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E4C3E"/>
    <a:srgbClr val="66FF66"/>
    <a:srgbClr val="4B3601"/>
    <a:srgbClr val="5EA278"/>
    <a:srgbClr val="9999FF"/>
    <a:srgbClr val="6F929D"/>
    <a:srgbClr val="8DA468"/>
    <a:srgbClr val="83838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206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030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19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566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02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84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936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02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18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652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C66-9595-4BC5-9D91-7BAD86B16149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D1393-DD06-4108-80B6-128CB82C0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68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22C66-9595-4BC5-9D91-7BAD86B16149}" type="datetimeFigureOut">
              <a:rPr lang="ru-RU" smtClean="0"/>
              <a:t>13.03.2021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D1393-DD06-4108-80B6-128CB82C08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505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s://www.youtube.com/watch?v=8G87kg9s1HM&amp;ab_channel=CreativeTeacher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https://lh3.googleusercontent.com/proxy/BnpT3bunuVoRfJU4kqQHNsGJh3tsyVBm3YxchNktRLKgzONiMM3ZMWwcCt5Pbf_MWxNe7IGh-e5OEIgPvnYnHsNxzy6Z4LwC_xiE2QsPZmrN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emf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7808" y="2420888"/>
            <a:ext cx="7772400" cy="208823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3366CC"/>
                </a:solidFill>
                <a:latin typeface="Georgia" panose="02040502050405020303" pitchFamily="18" charset="0"/>
              </a:rPr>
              <a:t>УРОК ГЕОМЕТРІЇ</a:t>
            </a:r>
            <a:endParaRPr lang="ru-RU" sz="4800" dirty="0">
              <a:solidFill>
                <a:srgbClr val="3366CC"/>
              </a:solidFill>
              <a:latin typeface="Georgia" panose="02040502050405020303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63888" y="4698001"/>
            <a:ext cx="2304256" cy="7200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3635896" y="477175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8 КЛАС</a:t>
            </a:r>
            <a:endParaRPr lang="uk-UA" sz="3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260648"/>
            <a:ext cx="424847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Те,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times new roman"/>
              </a:rPr>
              <a:t>що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я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встиг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пізнати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, -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times new roman"/>
              </a:rPr>
              <a:t>чудово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.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</a:b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times new roman"/>
              </a:rPr>
              <a:t>Сподіваюся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,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times new roman"/>
              </a:rPr>
              <a:t>таке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ж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times new roman"/>
              </a:rPr>
              <a:t>чудове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те,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</a:b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times new roman"/>
              </a:rPr>
              <a:t>Що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мені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times new roman"/>
              </a:rPr>
              <a:t>ще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доведеться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пізнати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.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times new roman"/>
              </a:rPr>
              <a:t>  </a:t>
            </a:r>
            <a:endParaRPr lang="ru-RU" b="1" i="1" dirty="0" smtClean="0">
              <a:solidFill>
                <a:schemeClr val="bg2">
                  <a:lumMod val="50000"/>
                </a:schemeClr>
              </a:solidFill>
              <a:latin typeface="times new roman"/>
            </a:endParaRPr>
          </a:p>
          <a:p>
            <a:r>
              <a:rPr lang="ru-RU" b="1" i="1" dirty="0">
                <a:latin typeface="times new roman"/>
              </a:rPr>
              <a:t> </a:t>
            </a:r>
            <a:r>
              <a:rPr lang="ru-RU" b="1" i="1" dirty="0" smtClean="0">
                <a:latin typeface="times new roman"/>
              </a:rPr>
              <a:t>                                           </a:t>
            </a:r>
            <a:r>
              <a:rPr lang="en-US" b="1" i="1" dirty="0" smtClean="0">
                <a:latin typeface="times new roman"/>
              </a:rPr>
              <a:t>           </a:t>
            </a:r>
            <a:r>
              <a:rPr lang="ru-RU" b="1" i="1" dirty="0" smtClean="0">
                <a:latin typeface="times new roman"/>
              </a:rPr>
              <a:t>Сократ</a:t>
            </a:r>
            <a:endParaRPr lang="uk-UA" b="1" i="1" dirty="0"/>
          </a:p>
        </p:txBody>
      </p:sp>
    </p:spTree>
    <p:extLst>
      <p:ext uri="{BB962C8B-B14F-4D97-AF65-F5344CB8AC3E}">
        <p14:creationId xmlns:p14="http://schemas.microsoft.com/office/powerpoint/2010/main" val="290252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4987" y="1246659"/>
            <a:ext cx="6953250" cy="1576660"/>
            <a:chOff x="-4987" y="1246659"/>
            <a:chExt cx="6953250" cy="1576660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987" y="1246659"/>
              <a:ext cx="6953250" cy="1576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Прямая соединительная линия 4"/>
            <p:cNvCxnSpPr/>
            <p:nvPr/>
          </p:nvCxnSpPr>
          <p:spPr>
            <a:xfrm>
              <a:off x="0" y="1556792"/>
              <a:ext cx="6891337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52" name="Text Box 6"/>
          <p:cNvSpPr txBox="1">
            <a:spLocks noChangeArrowheads="1"/>
          </p:cNvSpPr>
          <p:nvPr/>
        </p:nvSpPr>
        <p:spPr bwMode="gray">
          <a:xfrm>
            <a:off x="1042301" y="5394702"/>
            <a:ext cx="601448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20</a:t>
            </a:r>
            <a:r>
              <a:rPr lang="ru-RU" sz="1600" dirty="0" smtClean="0">
                <a:solidFill>
                  <a:srgbClr val="FFFFFF"/>
                </a:solidFill>
              </a:rPr>
              <a:t>10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76" name="Text Box 30"/>
          <p:cNvSpPr txBox="1">
            <a:spLocks noChangeArrowheads="1"/>
          </p:cNvSpPr>
          <p:nvPr/>
        </p:nvSpPr>
        <p:spPr bwMode="gray">
          <a:xfrm>
            <a:off x="3956952" y="5394702"/>
            <a:ext cx="60144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20</a:t>
            </a:r>
            <a:r>
              <a:rPr lang="ru-RU" sz="1600" dirty="0" smtClean="0">
                <a:solidFill>
                  <a:srgbClr val="FFFFFF"/>
                </a:solidFill>
              </a:rPr>
              <a:t>1</a:t>
            </a:r>
            <a:r>
              <a:rPr lang="en-US" sz="1600" dirty="0" smtClean="0">
                <a:solidFill>
                  <a:srgbClr val="FFFFFF"/>
                </a:solidFill>
              </a:rPr>
              <a:t>5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77" name="Text Box 31"/>
          <p:cNvSpPr txBox="1">
            <a:spLocks noChangeArrowheads="1"/>
          </p:cNvSpPr>
          <p:nvPr/>
        </p:nvSpPr>
        <p:spPr bwMode="gray">
          <a:xfrm>
            <a:off x="6590614" y="5394702"/>
            <a:ext cx="60144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20</a:t>
            </a:r>
            <a:r>
              <a:rPr lang="ru-RU" sz="1600" dirty="0" smtClean="0">
                <a:solidFill>
                  <a:srgbClr val="FFFFFF"/>
                </a:solidFill>
              </a:rPr>
              <a:t>20</a:t>
            </a:r>
            <a:endParaRPr lang="en-US" sz="1600" dirty="0">
              <a:solidFill>
                <a:srgbClr val="FFFFFF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861520" y="260648"/>
            <a:ext cx="4283968" cy="908720"/>
            <a:chOff x="4861520" y="260648"/>
            <a:chExt cx="4283968" cy="908720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4861520" y="260648"/>
              <a:ext cx="4283968" cy="9087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861520" y="407546"/>
              <a:ext cx="42824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>
                  <a:solidFill>
                    <a:schemeClr val="accent5">
                      <a:lumMod val="50000"/>
                    </a:schemeClr>
                  </a:solidFill>
                  <a:latin typeface="Georgia" panose="02040502050405020303" pitchFamily="18" charset="0"/>
                </a:rPr>
                <a:t>ЗАПАМ</a:t>
              </a:r>
              <a:r>
                <a:rPr lang="en-US" sz="3200" b="1" dirty="0">
                  <a:solidFill>
                    <a:schemeClr val="accent5">
                      <a:lumMod val="50000"/>
                    </a:schemeClr>
                  </a:solidFill>
                  <a:latin typeface="Georgia" panose="02040502050405020303" pitchFamily="18" charset="0"/>
                </a:rPr>
                <a:t>’</a:t>
              </a:r>
              <a:r>
                <a:rPr lang="uk-UA" sz="3200" b="1" dirty="0" smtClean="0">
                  <a:solidFill>
                    <a:schemeClr val="accent5">
                      <a:lumMod val="50000"/>
                    </a:schemeClr>
                  </a:solidFill>
                  <a:latin typeface="Georgia" panose="02040502050405020303" pitchFamily="18" charset="0"/>
                </a:rPr>
                <a:t>ЯТАЙТЕ!</a:t>
              </a:r>
              <a:endParaRPr lang="uk-UA" sz="32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endParaRPr>
            </a:p>
          </p:txBody>
        </p:sp>
      </p:grp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467" y="1556792"/>
            <a:ext cx="207803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Дуга 86"/>
          <p:cNvSpPr/>
          <p:nvPr/>
        </p:nvSpPr>
        <p:spPr>
          <a:xfrm>
            <a:off x="2159732" y="3905340"/>
            <a:ext cx="792088" cy="792088"/>
          </a:xfrm>
          <a:prstGeom prst="arc">
            <a:avLst>
              <a:gd name="adj1" fmla="val 1364219"/>
              <a:gd name="adj2" fmla="val 18890574"/>
            </a:avLst>
          </a:prstGeom>
          <a:solidFill>
            <a:srgbClr val="6699FF"/>
          </a:solidFill>
          <a:ln w="76200" cap="flat" cmpd="dbl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Дуга 87"/>
          <p:cNvSpPr/>
          <p:nvPr/>
        </p:nvSpPr>
        <p:spPr>
          <a:xfrm>
            <a:off x="2080124" y="3776266"/>
            <a:ext cx="1008112" cy="1008112"/>
          </a:xfrm>
          <a:prstGeom prst="arc">
            <a:avLst>
              <a:gd name="adj1" fmla="val 19200546"/>
              <a:gd name="adj2" fmla="val 1070735"/>
            </a:avLst>
          </a:prstGeom>
          <a:solidFill>
            <a:srgbClr val="FF0000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1331640" y="3071813"/>
            <a:ext cx="2448272" cy="2448272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Овал 89"/>
          <p:cNvSpPr/>
          <p:nvPr/>
        </p:nvSpPr>
        <p:spPr>
          <a:xfrm>
            <a:off x="2537730" y="4246646"/>
            <a:ext cx="92901" cy="92901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1" name="Прямая соединительная линия 90"/>
          <p:cNvCxnSpPr>
            <a:stCxn id="90" idx="2"/>
          </p:cNvCxnSpPr>
          <p:nvPr/>
        </p:nvCxnSpPr>
        <p:spPr>
          <a:xfrm flipV="1">
            <a:off x="2537730" y="3041250"/>
            <a:ext cx="1419222" cy="1251847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92" name="Прямая соединительная линия 91"/>
          <p:cNvCxnSpPr>
            <a:stCxn id="90" idx="2"/>
          </p:cNvCxnSpPr>
          <p:nvPr/>
        </p:nvCxnSpPr>
        <p:spPr>
          <a:xfrm>
            <a:off x="2537730" y="4293097"/>
            <a:ext cx="1746238" cy="576063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93" name="Дуга 92"/>
          <p:cNvSpPr/>
          <p:nvPr/>
        </p:nvSpPr>
        <p:spPr>
          <a:xfrm>
            <a:off x="1350105" y="3068960"/>
            <a:ext cx="2458211" cy="2448272"/>
          </a:xfrm>
          <a:prstGeom prst="arc">
            <a:avLst>
              <a:gd name="adj1" fmla="val 19180146"/>
              <a:gd name="adj2" fmla="val 1197426"/>
            </a:avLst>
          </a:prstGeom>
          <a:noFill/>
          <a:ln w="57150" cap="flat" cmpd="sng" algn="ctr">
            <a:solidFill>
              <a:srgbClr val="FF006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Дуга 93"/>
          <p:cNvSpPr/>
          <p:nvPr/>
        </p:nvSpPr>
        <p:spPr>
          <a:xfrm>
            <a:off x="1350104" y="3056186"/>
            <a:ext cx="2458211" cy="2448272"/>
          </a:xfrm>
          <a:prstGeom prst="arc">
            <a:avLst>
              <a:gd name="adj1" fmla="val 1251566"/>
              <a:gd name="adj2" fmla="val 19071144"/>
            </a:avLst>
          </a:prstGeom>
          <a:noFill/>
          <a:ln w="5715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195736" y="404745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О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376268" y="291013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А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707904" y="4797153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</a:t>
            </a:r>
          </a:p>
        </p:txBody>
      </p:sp>
      <p:sp>
        <p:nvSpPr>
          <p:cNvPr id="98" name="Овал 97"/>
          <p:cNvSpPr/>
          <p:nvPr/>
        </p:nvSpPr>
        <p:spPr>
          <a:xfrm>
            <a:off x="1998185" y="3164279"/>
            <a:ext cx="72000" cy="720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691680" y="282331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М</a:t>
            </a:r>
          </a:p>
        </p:txBody>
      </p:sp>
      <p:cxnSp>
        <p:nvCxnSpPr>
          <p:cNvPr id="100" name="Прямая соединительная линия 99"/>
          <p:cNvCxnSpPr>
            <a:stCxn id="93" idx="0"/>
            <a:endCxn id="93" idx="2"/>
          </p:cNvCxnSpPr>
          <p:nvPr/>
        </p:nvCxnSpPr>
        <p:spPr>
          <a:xfrm>
            <a:off x="3514589" y="3498970"/>
            <a:ext cx="219370" cy="1213441"/>
          </a:xfrm>
          <a:prstGeom prst="line">
            <a:avLst/>
          </a:prstGeom>
          <a:noFill/>
          <a:ln w="28575" cap="flat" cmpd="sng" algn="ctr">
            <a:solidFill>
              <a:schemeClr val="bg2">
                <a:lumMod val="50000"/>
              </a:schemeClr>
            </a:solidFill>
            <a:prstDash val="solid"/>
          </a:ln>
          <a:effectLst/>
        </p:spPr>
      </p:cxnSp>
      <p:sp>
        <p:nvSpPr>
          <p:cNvPr id="101" name="TextBox 100"/>
          <p:cNvSpPr txBox="1"/>
          <p:nvPr/>
        </p:nvSpPr>
        <p:spPr>
          <a:xfrm>
            <a:off x="3956952" y="3070701"/>
            <a:ext cx="5091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sym typeface="Symbol"/>
              </a:rPr>
              <a:t>АОВ </a:t>
            </a:r>
            <a:r>
              <a:rPr kumimoji="0" lang="uk-UA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sym typeface="Symbol"/>
              </a:rPr>
              <a:t>– центральний;</a:t>
            </a:r>
          </a:p>
          <a:p>
            <a:pPr lvl="0" algn="just"/>
            <a:r>
              <a:rPr kumimoji="0" lang="uk-UA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sym typeface="Symbol"/>
              </a:rPr>
              <a:t>АОВ спирається на АВ</a:t>
            </a:r>
            <a:r>
              <a:rPr lang="uk-UA" kern="0" dirty="0">
                <a:solidFill>
                  <a:prstClr val="black"/>
                </a:solidFill>
                <a:latin typeface="Georgia" panose="02040502050405020303" pitchFamily="18" charset="0"/>
                <a:sym typeface="Symbol"/>
              </a:rPr>
              <a:t>, </a:t>
            </a:r>
            <a:r>
              <a:rPr lang="uk-UA" b="1" kern="0" dirty="0">
                <a:solidFill>
                  <a:prstClr val="black"/>
                </a:solidFill>
                <a:latin typeface="Georgia" panose="02040502050405020303" pitchFamily="18" charset="0"/>
                <a:sym typeface="Symbol"/>
              </a:rPr>
              <a:t> </a:t>
            </a:r>
            <a:r>
              <a:rPr lang="ru-RU" b="1" dirty="0" smtClean="0">
                <a:latin typeface="Georgia" panose="02040502050405020303" pitchFamily="18" charset="0"/>
              </a:rPr>
              <a:t>АВ </a:t>
            </a:r>
            <a:r>
              <a:rPr lang="ru-RU" b="1" dirty="0">
                <a:latin typeface="Georgia" panose="02040502050405020303" pitchFamily="18" charset="0"/>
              </a:rPr>
              <a:t>– дуга АВ</a:t>
            </a:r>
            <a:endParaRPr kumimoji="0" lang="uk-UA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820669" y="3729806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sym typeface="Symbol"/>
              </a:rPr>
              <a:t>Градусну міру всього кола вважають рівною 360.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sym typeface="Symbol"/>
              </a:rPr>
              <a:t>АВ+АМВ=360.</a:t>
            </a:r>
            <a:endParaRPr kumimoji="0" lang="uk-UA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832920" y="4676943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sym typeface="Symbol"/>
              </a:rPr>
              <a:t>Градусна міра дуги дорівнює градусній мірі відповідного центрального кута.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sym typeface="Symbol"/>
              </a:rPr>
              <a:t>АВ=АОВ.</a:t>
            </a:r>
            <a:endParaRPr kumimoji="0" lang="uk-UA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707904" y="579597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sym typeface="Symbol"/>
              </a:rPr>
              <a:t>Хорда АВ стягує АВ.</a:t>
            </a:r>
            <a:endParaRPr kumimoji="0" lang="uk-UA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979712" y="6209729"/>
            <a:ext cx="505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sym typeface="Symbol"/>
              </a:rPr>
              <a:t>Будь-яка хорда АВ стягує дві дуги, сума градусних мір яких дорівнює 360.</a:t>
            </a:r>
            <a:endParaRPr kumimoji="0" lang="uk-UA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4987" y="1556792"/>
            <a:ext cx="6953251" cy="113877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Georgia" panose="02040502050405020303" pitchFamily="18" charset="0"/>
              </a:rPr>
              <a:t>Центральним кутом 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(CENTRAL CORNER)</a:t>
            </a:r>
          </a:p>
          <a:p>
            <a:r>
              <a:rPr lang="uk-UA" sz="2000" dirty="0" smtClean="0">
                <a:latin typeface="Georgia" panose="02040502050405020303" pitchFamily="18" charset="0"/>
              </a:rPr>
              <a:t>називають кут  з вершиною в центрі кола</a:t>
            </a:r>
            <a:r>
              <a:rPr lang="uk-UA" sz="2000" dirty="0" smtClean="0"/>
              <a:t>, </a:t>
            </a:r>
            <a:r>
              <a:rPr lang="uk-UA" sz="2000" dirty="0" smtClean="0">
                <a:latin typeface="Georgia" panose="02040502050405020303" pitchFamily="18" charset="0"/>
              </a:rPr>
              <a:t>а сторони перетинають коло.</a:t>
            </a:r>
            <a:endParaRPr lang="uk-UA" sz="800" dirty="0">
              <a:latin typeface="Georgia" panose="02040502050405020303" pitchFamily="18" charset="0"/>
            </a:endParaRPr>
          </a:p>
          <a:p>
            <a:endParaRPr lang="uk-UA" sz="8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72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9" grpId="0" animBg="1"/>
      <p:bldP spid="93" grpId="0" animBg="1"/>
      <p:bldP spid="94" grpId="0" animBg="1"/>
      <p:bldP spid="95" grpId="0"/>
      <p:bldP spid="96" grpId="0"/>
      <p:bldP spid="97" grpId="0"/>
      <p:bldP spid="98" grpId="0" animBg="1"/>
      <p:bldP spid="99" grpId="0"/>
      <p:bldP spid="101" grpId="0"/>
      <p:bldP spid="103" grpId="0"/>
      <p:bldP spid="104" grpId="0"/>
      <p:bldP spid="1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452255" y="511232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" name="Группа 4"/>
          <p:cNvGrpSpPr/>
          <p:nvPr/>
        </p:nvGrpSpPr>
        <p:grpSpPr>
          <a:xfrm>
            <a:off x="4861520" y="260648"/>
            <a:ext cx="4283968" cy="908720"/>
            <a:chOff x="4861520" y="260648"/>
            <a:chExt cx="4283968" cy="90872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861520" y="260648"/>
              <a:ext cx="4283968" cy="9087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61520" y="407546"/>
              <a:ext cx="4282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>
                  <a:solidFill>
                    <a:schemeClr val="accent5">
                      <a:lumMod val="50000"/>
                    </a:schemeClr>
                  </a:solidFill>
                  <a:latin typeface="Georgia" panose="02040502050405020303" pitchFamily="18" charset="0"/>
                </a:rPr>
                <a:t>ЗАПАМ</a:t>
              </a:r>
              <a:r>
                <a:rPr lang="en-US" sz="3600" b="1" dirty="0">
                  <a:solidFill>
                    <a:schemeClr val="accent5">
                      <a:lumMod val="50000"/>
                    </a:schemeClr>
                  </a:solidFill>
                  <a:latin typeface="Georgia" panose="02040502050405020303" pitchFamily="18" charset="0"/>
                </a:rPr>
                <a:t>’</a:t>
              </a:r>
              <a:r>
                <a:rPr lang="uk-UA" sz="3600" b="1" dirty="0">
                  <a:solidFill>
                    <a:schemeClr val="accent5">
                      <a:lumMod val="50000"/>
                    </a:schemeClr>
                  </a:solidFill>
                  <a:latin typeface="Georgia" panose="02040502050405020303" pitchFamily="18" charset="0"/>
                </a:rPr>
                <a:t>ЯТАЙ</a:t>
              </a:r>
              <a:r>
                <a:rPr lang="uk-UA" sz="3600" b="1" dirty="0" smtClean="0">
                  <a:solidFill>
                    <a:schemeClr val="accent5">
                      <a:lumMod val="50000"/>
                    </a:schemeClr>
                  </a:solidFill>
                  <a:latin typeface="Georgia" panose="02040502050405020303" pitchFamily="18" charset="0"/>
                </a:rPr>
                <a:t>!</a:t>
              </a:r>
              <a:endParaRPr lang="uk-UA" sz="36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10" name="Дуга 9"/>
          <p:cNvSpPr/>
          <p:nvPr/>
        </p:nvSpPr>
        <p:spPr>
          <a:xfrm>
            <a:off x="2475758" y="2852936"/>
            <a:ext cx="720080" cy="720080"/>
          </a:xfrm>
          <a:prstGeom prst="arc">
            <a:avLst>
              <a:gd name="adj1" fmla="val 4268669"/>
              <a:gd name="adj2" fmla="val 8158266"/>
            </a:avLst>
          </a:prstGeom>
          <a:solidFill>
            <a:srgbClr val="FF0000"/>
          </a:solidFill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275991" y="3234339"/>
            <a:ext cx="3168352" cy="3168352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843808" y="4581128"/>
            <a:ext cx="72008" cy="72008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Прямая соединительная линия 12"/>
          <p:cNvCxnSpPr>
            <a:stCxn id="11" idx="0"/>
          </p:cNvCxnSpPr>
          <p:nvPr/>
        </p:nvCxnSpPr>
        <p:spPr>
          <a:xfrm flipH="1">
            <a:off x="693199" y="3234339"/>
            <a:ext cx="2166968" cy="214568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4" name="Прямая соединительная линия 13"/>
          <p:cNvCxnSpPr>
            <a:stCxn id="11" idx="0"/>
          </p:cNvCxnSpPr>
          <p:nvPr/>
        </p:nvCxnSpPr>
        <p:spPr>
          <a:xfrm>
            <a:off x="2860167" y="3234339"/>
            <a:ext cx="1025479" cy="3384376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5" name="Дуга 14"/>
          <p:cNvSpPr/>
          <p:nvPr/>
        </p:nvSpPr>
        <p:spPr>
          <a:xfrm>
            <a:off x="1287533" y="3183315"/>
            <a:ext cx="3198013" cy="3198013"/>
          </a:xfrm>
          <a:prstGeom prst="arc">
            <a:avLst>
              <a:gd name="adj1" fmla="val 3513937"/>
              <a:gd name="adj2" fmla="val 10778189"/>
            </a:avLst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/>
          <p:cNvCxnSpPr>
            <a:stCxn id="11" idx="2"/>
            <a:endCxn id="15" idx="0"/>
          </p:cNvCxnSpPr>
          <p:nvPr/>
        </p:nvCxnSpPr>
        <p:spPr>
          <a:xfrm>
            <a:off x="1275991" y="4818515"/>
            <a:ext cx="2444465" cy="1328140"/>
          </a:xfrm>
          <a:prstGeom prst="line">
            <a:avLst/>
          </a:prstGeom>
          <a:noFill/>
          <a:ln w="38100" cap="flat" cmpd="sng" algn="ctr">
            <a:solidFill>
              <a:srgbClr val="4F81BD"/>
            </a:solidFill>
            <a:prstDash val="soli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827584" y="414908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</a:t>
            </a:r>
            <a:endParaRPr kumimoji="0" lang="uk-UA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27784" y="422108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</a:t>
            </a:r>
            <a:endParaRPr kumimoji="0" lang="uk-UA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9" name="Прямая соединительная линия 18"/>
          <p:cNvCxnSpPr>
            <a:endCxn id="11" idx="2"/>
          </p:cNvCxnSpPr>
          <p:nvPr/>
        </p:nvCxnSpPr>
        <p:spPr>
          <a:xfrm flipH="1">
            <a:off x="1275991" y="4610745"/>
            <a:ext cx="1610548" cy="20777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0" name="Прямая соединительная линия 19"/>
          <p:cNvCxnSpPr/>
          <p:nvPr/>
        </p:nvCxnSpPr>
        <p:spPr>
          <a:xfrm>
            <a:off x="2915816" y="4610745"/>
            <a:ext cx="815361" cy="1562034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669622" y="5991671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</a:t>
            </a:r>
            <a:endParaRPr kumimoji="0" lang="uk-UA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99792" y="2780928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</a:t>
            </a:r>
            <a:endParaRPr kumimoji="0" lang="uk-UA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86300" y="4307179"/>
            <a:ext cx="4067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sym typeface="Symbo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sym typeface="Symbol"/>
              </a:rPr>
              <a:t>ABC спирається на хорду АС;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sym typeface="Symbo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sym typeface="Symbol"/>
              </a:rPr>
              <a:t>AОC відповідає ABC </a:t>
            </a: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Symbol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06369" y="3436257"/>
            <a:ext cx="35426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uk-UA" sz="2000" kern="0" dirty="0">
                <a:solidFill>
                  <a:prstClr val="black"/>
                </a:solidFill>
                <a:sym typeface="Symbol"/>
              </a:rPr>
              <a:t></a:t>
            </a:r>
            <a:r>
              <a:rPr lang="uk-UA" sz="2000" kern="0" dirty="0">
                <a:solidFill>
                  <a:prstClr val="black"/>
                </a:solidFill>
                <a:latin typeface="Georgia" panose="02040502050405020303" pitchFamily="18" charset="0"/>
                <a:sym typeface="Symbol"/>
              </a:rPr>
              <a:t>ABC – </a:t>
            </a:r>
            <a:r>
              <a:rPr lang="uk-UA" sz="2000" b="1" kern="0" dirty="0">
                <a:solidFill>
                  <a:prstClr val="black"/>
                </a:solidFill>
                <a:latin typeface="Georgia" panose="02040502050405020303" pitchFamily="18" charset="0"/>
                <a:sym typeface="Symbol"/>
              </a:rPr>
              <a:t>вписаний</a:t>
            </a:r>
            <a:r>
              <a:rPr lang="uk-UA" sz="2000" kern="0" dirty="0">
                <a:solidFill>
                  <a:prstClr val="black"/>
                </a:solidFill>
                <a:latin typeface="Georgia" panose="02040502050405020303" pitchFamily="18" charset="0"/>
                <a:sym typeface="Symbol"/>
              </a:rPr>
              <a:t>;</a:t>
            </a:r>
          </a:p>
          <a:p>
            <a:pPr lvl="0">
              <a:defRPr/>
            </a:pPr>
            <a:endParaRPr lang="uk-UA" sz="2000" kern="0" dirty="0">
              <a:solidFill>
                <a:prstClr val="black"/>
              </a:solidFill>
              <a:latin typeface="Georgia" panose="02040502050405020303" pitchFamily="18" charset="0"/>
              <a:sym typeface="Symbol"/>
            </a:endParaRPr>
          </a:p>
          <a:p>
            <a:pPr lvl="0">
              <a:defRPr/>
            </a:pPr>
            <a:r>
              <a:rPr lang="uk-UA" sz="2000" kern="0" dirty="0">
                <a:solidFill>
                  <a:prstClr val="black"/>
                </a:solidFill>
                <a:latin typeface="Georgia" panose="02040502050405020303" pitchFamily="18" charset="0"/>
                <a:sym typeface="Symbol"/>
              </a:rPr>
              <a:t>ABC  спирається на АС;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16768" y="1196155"/>
            <a:ext cx="7003504" cy="1656781"/>
            <a:chOff x="16768" y="1196155"/>
            <a:chExt cx="7003504" cy="1656781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8" y="1196155"/>
              <a:ext cx="7003504" cy="1656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16768" y="1772816"/>
              <a:ext cx="6985992" cy="1015663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uk-UA" sz="2000" b="1" dirty="0" smtClean="0">
                  <a:latin typeface="Georgia" panose="02040502050405020303" pitchFamily="18" charset="0"/>
                </a:rPr>
                <a:t>Вписаним кутом</a:t>
              </a:r>
              <a:r>
                <a:rPr lang="uk-UA" sz="2000" dirty="0" smtClean="0">
                  <a:latin typeface="Georgia" panose="02040502050405020303" pitchFamily="18" charset="0"/>
                </a:rPr>
                <a:t> </a:t>
              </a:r>
              <a:r>
                <a:rPr lang="uk-UA" sz="2000" b="1" dirty="0" smtClean="0">
                  <a:solidFill>
                    <a:schemeClr val="accent4">
                      <a:lumMod val="75000"/>
                    </a:schemeClr>
                  </a:solidFill>
                  <a:latin typeface="Georgia" panose="02040502050405020303" pitchFamily="18" charset="0"/>
                </a:rPr>
                <a:t>(</a:t>
              </a:r>
              <a:r>
                <a:rPr lang="en-US" sz="2000" b="1" dirty="0" smtClean="0">
                  <a:solidFill>
                    <a:schemeClr val="accent4">
                      <a:lumMod val="75000"/>
                    </a:schemeClr>
                  </a:solidFill>
                  <a:latin typeface="Georgia" panose="02040502050405020303" pitchFamily="18" charset="0"/>
                </a:rPr>
                <a:t>INSCRIBED ANGLE</a:t>
              </a:r>
              <a:r>
                <a:rPr lang="uk-UA" sz="2000" b="1" dirty="0" smtClean="0">
                  <a:solidFill>
                    <a:schemeClr val="accent4">
                      <a:lumMod val="75000"/>
                    </a:schemeClr>
                  </a:solidFill>
                  <a:latin typeface="Georgia" panose="02040502050405020303" pitchFamily="18" charset="0"/>
                </a:rPr>
                <a:t>)</a:t>
              </a:r>
              <a:r>
                <a:rPr lang="en-US" sz="2000" dirty="0" smtClean="0">
                  <a:latin typeface="Georgia" panose="02040502050405020303" pitchFamily="18" charset="0"/>
                </a:rPr>
                <a:t> </a:t>
              </a:r>
              <a:r>
                <a:rPr lang="uk-UA" sz="2000" dirty="0" smtClean="0">
                  <a:latin typeface="Georgia" panose="02040502050405020303" pitchFamily="18" charset="0"/>
                </a:rPr>
                <a:t>називається кут, вершина якого лежить на колі, а сторони перетинають це коло.</a:t>
              </a:r>
              <a:endParaRPr lang="uk-UA" sz="2000" dirty="0">
                <a:latin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803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7" grpId="0"/>
      <p:bldP spid="18" grpId="0"/>
      <p:bldP spid="21" grpId="0"/>
      <p:bldP spid="22" grpId="0"/>
      <p:bldP spid="30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7164288" cy="140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72022" y="4648982"/>
                <a:ext cx="2699778" cy="526939"/>
              </a:xfrm>
              <a:prstGeom prst="rect">
                <a:avLst/>
              </a:prstGeom>
              <a:solidFill>
                <a:srgbClr val="FFFFCC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 lvl="0"/>
                <a:r>
                  <a:rPr lang="uk-UA" sz="2000" kern="0" dirty="0">
                    <a:solidFill>
                      <a:prstClr val="black"/>
                    </a:solidFill>
                    <a:latin typeface="Georgia" panose="02040502050405020303" pitchFamily="18" charset="0"/>
                    <a:sym typeface="Symbol"/>
                  </a:rPr>
                  <a:t>ABC=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000" i="1" kern="0">
                            <a:solidFill>
                              <a:prstClr val="black"/>
                            </a:solidFill>
                            <a:latin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uk-UA" sz="2000" i="1" kern="0">
                            <a:solidFill>
                              <a:prstClr val="black"/>
                            </a:solidFill>
                            <a:latin typeface="Cambria Math"/>
                            <a:sym typeface="Symbol"/>
                          </a:rPr>
                          <m:t>1</m:t>
                        </m:r>
                      </m:num>
                      <m:den>
                        <m:r>
                          <a:rPr lang="uk-UA" sz="2000" i="1" kern="0">
                            <a:solidFill>
                              <a:prstClr val="black"/>
                            </a:solidFill>
                            <a:latin typeface="Cambria Math"/>
                            <a:sym typeface="Symbol"/>
                          </a:rPr>
                          <m:t>2</m:t>
                        </m:r>
                      </m:den>
                    </m:f>
                  </m:oMath>
                </a14:m>
                <a:r>
                  <a:rPr lang="uk-UA" sz="2000" kern="0" dirty="0">
                    <a:solidFill>
                      <a:prstClr val="black"/>
                    </a:solidFill>
                    <a:latin typeface="Cambria Math"/>
                    <a:ea typeface="Cambria Math"/>
                  </a:rPr>
                  <a:t>∠АОС=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sz="2000" i="1" ker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k-UA" sz="2000" i="1" ker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uk-UA" sz="2000" i="1" ker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uk-UA" sz="2000" kern="0" dirty="0">
                    <a:solidFill>
                      <a:prstClr val="black"/>
                    </a:solidFill>
                    <a:latin typeface="Georgia" panose="02040502050405020303" pitchFamily="18" charset="0"/>
                    <a:sym typeface="Symbol"/>
                  </a:rPr>
                  <a:t> АС</a:t>
                </a:r>
                <a:endParaRPr lang="uk-UA" sz="2000" kern="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2" y="4648982"/>
                <a:ext cx="2699778" cy="526939"/>
              </a:xfrm>
              <a:prstGeom prst="rect">
                <a:avLst/>
              </a:prstGeom>
              <a:blipFill rotWithShape="1">
                <a:blip r:embed="rId3"/>
                <a:stretch>
                  <a:fillRect l="-2009" r="-670" b="-3297"/>
                </a:stretch>
              </a:blip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>
            <a:off x="4861520" y="260648"/>
            <a:ext cx="4283968" cy="908720"/>
            <a:chOff x="4861520" y="260648"/>
            <a:chExt cx="4283968" cy="90872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861520" y="260648"/>
              <a:ext cx="4283968" cy="9087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61520" y="407546"/>
              <a:ext cx="4282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 smtClean="0">
                  <a:solidFill>
                    <a:schemeClr val="accent5">
                      <a:lumMod val="50000"/>
                    </a:schemeClr>
                  </a:solidFill>
                  <a:latin typeface="Georgia" panose="02040502050405020303" pitchFamily="18" charset="0"/>
                </a:rPr>
                <a:t>ЗАПАМ</a:t>
              </a:r>
              <a:r>
                <a:rPr lang="en-US" sz="3600" b="1" dirty="0" smtClean="0">
                  <a:solidFill>
                    <a:schemeClr val="accent5">
                      <a:lumMod val="50000"/>
                    </a:schemeClr>
                  </a:solidFill>
                  <a:latin typeface="Georgia" panose="02040502050405020303" pitchFamily="18" charset="0"/>
                </a:rPr>
                <a:t>’</a:t>
              </a:r>
              <a:r>
                <a:rPr lang="uk-UA" sz="3600" b="1" dirty="0" smtClean="0">
                  <a:solidFill>
                    <a:schemeClr val="accent5">
                      <a:lumMod val="50000"/>
                    </a:schemeClr>
                  </a:solidFill>
                  <a:latin typeface="Georgia" panose="02040502050405020303" pitchFamily="18" charset="0"/>
                </a:rPr>
                <a:t>ЯТАЙ!</a:t>
              </a:r>
              <a:endParaRPr lang="uk-UA" sz="36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endParaRPr>
            </a:p>
          </p:txBody>
        </p:sp>
      </p:grp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6" y="3140968"/>
            <a:ext cx="7167023" cy="101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Дуга 7"/>
          <p:cNvSpPr/>
          <p:nvPr/>
        </p:nvSpPr>
        <p:spPr>
          <a:xfrm>
            <a:off x="4572000" y="4149080"/>
            <a:ext cx="541730" cy="509319"/>
          </a:xfrm>
          <a:prstGeom prst="arc">
            <a:avLst>
              <a:gd name="adj1" fmla="val 4268669"/>
              <a:gd name="adj2" fmla="val 8158266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8"/>
          <p:cNvSpPr/>
          <p:nvPr/>
        </p:nvSpPr>
        <p:spPr>
          <a:xfrm>
            <a:off x="3681830" y="4356347"/>
            <a:ext cx="2383610" cy="22410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/>
        </p:nvSpPr>
        <p:spPr>
          <a:xfrm>
            <a:off x="4860032" y="5394292"/>
            <a:ext cx="54173" cy="509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3707904" y="4356347"/>
            <a:ext cx="1191805" cy="11205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842865" y="4356347"/>
            <a:ext cx="622999" cy="21178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Дуга 12"/>
          <p:cNvSpPr/>
          <p:nvPr/>
        </p:nvSpPr>
        <p:spPr>
          <a:xfrm>
            <a:off x="3652169" y="4335368"/>
            <a:ext cx="2405925" cy="2261984"/>
          </a:xfrm>
          <a:prstGeom prst="arc">
            <a:avLst>
              <a:gd name="adj1" fmla="val 3513937"/>
              <a:gd name="adj2" fmla="val 10778189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4" name="Прямая соединительная линия 13"/>
          <p:cNvCxnSpPr>
            <a:stCxn id="9" idx="2"/>
            <a:endCxn id="13" idx="0"/>
          </p:cNvCxnSpPr>
          <p:nvPr/>
        </p:nvCxnSpPr>
        <p:spPr>
          <a:xfrm>
            <a:off x="3681830" y="5476850"/>
            <a:ext cx="1772676" cy="970119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27131" y="5215233"/>
            <a:ext cx="32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A</a:t>
            </a:r>
            <a:endParaRPr lang="uk-UA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716016" y="4005064"/>
            <a:ext cx="32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B</a:t>
            </a:r>
            <a:endParaRPr lang="uk-UA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728709" y="5055567"/>
            <a:ext cx="325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O</a:t>
            </a:r>
            <a:endParaRPr lang="uk-UA" sz="2400" b="1" dirty="0"/>
          </a:p>
        </p:txBody>
      </p:sp>
      <p:cxnSp>
        <p:nvCxnSpPr>
          <p:cNvPr id="18" name="Прямая соединительная линия 17"/>
          <p:cNvCxnSpPr>
            <a:endCxn id="9" idx="2"/>
          </p:cNvCxnSpPr>
          <p:nvPr/>
        </p:nvCxnSpPr>
        <p:spPr>
          <a:xfrm flipH="1">
            <a:off x="3681830" y="5415282"/>
            <a:ext cx="1173302" cy="61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13" idx="0"/>
          </p:cNvCxnSpPr>
          <p:nvPr/>
        </p:nvCxnSpPr>
        <p:spPr>
          <a:xfrm>
            <a:off x="4891228" y="5388034"/>
            <a:ext cx="563278" cy="1058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64088" y="6366519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</a:t>
            </a:r>
            <a:endParaRPr kumimoji="0" lang="uk-UA" sz="2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1340768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(INSTALLED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 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THEOREM)</a:t>
            </a:r>
            <a:endParaRPr lang="uk-UA" sz="2000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20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1520" y="260648"/>
            <a:ext cx="4283968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4861520" y="280267"/>
            <a:ext cx="4282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ПРАЦЮЄМО </a:t>
            </a:r>
          </a:p>
          <a:p>
            <a:r>
              <a:rPr lang="uk-UA" sz="28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uk-UA" sz="28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                     В ГРУПІ</a:t>
            </a:r>
            <a:endParaRPr lang="uk-UA" sz="2800" b="1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4496322" cy="253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16832"/>
            <a:ext cx="4469461" cy="253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69" y="4073650"/>
            <a:ext cx="4804197" cy="271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00250"/>
            <a:ext cx="5791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15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367480"/>
            <a:ext cx="914400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6767" y="3851756"/>
            <a:ext cx="1681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рівнобедрений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8144" y="406778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рівні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56724" y="4427820"/>
            <a:ext cx="1895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зовнішнім</a:t>
            </a:r>
            <a:endParaRPr lang="uk-UA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60232" y="4652972"/>
                <a:ext cx="2087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uk-UA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3=&lt;1+&lt;2</m:t>
                      </m:r>
                    </m:oMath>
                  </m:oMathPara>
                </a14:m>
                <a:endParaRPr lang="uk-UA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4652972"/>
                <a:ext cx="208721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79912" y="5379768"/>
                <a:ext cx="4680520" cy="785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uk-UA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3=∪АС, як центральний кут</m:t>
                      </m:r>
                    </m:oMath>
                  </m:oMathPara>
                </a14:m>
                <a:endParaRPr lang="uk-UA" b="0" dirty="0" smtClean="0">
                  <a:solidFill>
                    <a:srgbClr val="FF0000"/>
                  </a:solidFill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uk-UA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uk-UA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1=</m:t>
                    </m:r>
                    <m:f>
                      <m:fPr>
                        <m:ctrlPr>
                          <a:rPr lang="uk-UA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k-UA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uk-UA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uk-UA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&lt;</m:t>
                    </m:r>
                  </m:oMath>
                </a14:m>
                <a:r>
                  <a:rPr lang="uk-UA" dirty="0" smtClean="0">
                    <a:solidFill>
                      <a:srgbClr val="FF0000"/>
                    </a:solidFill>
                  </a:rPr>
                  <a:t>3,тому </a:t>
                </a:r>
                <a14:m>
                  <m:oMath xmlns:m="http://schemas.openxmlformats.org/officeDocument/2006/math">
                    <m:r>
                      <a:rPr lang="uk-UA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uk-UA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1=</m:t>
                    </m:r>
                    <m:f>
                      <m:fPr>
                        <m:ctrlPr>
                          <a:rPr lang="uk-UA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uk-UA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uk-UA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uk-UA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∪АС</m:t>
                    </m:r>
                  </m:oMath>
                </a14:m>
                <a:endParaRPr lang="uk-UA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5379768"/>
                <a:ext cx="4680520" cy="785536"/>
              </a:xfrm>
              <a:prstGeom prst="rect">
                <a:avLst/>
              </a:prstGeom>
              <a:blipFill rotWithShape="1">
                <a:blip r:embed="rId4"/>
                <a:stretch>
                  <a:fillRect b="-234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598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81686"/>
            <a:ext cx="5947638" cy="110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>
            <a:stCxn id="3" idx="7"/>
            <a:endCxn id="3" idx="3"/>
          </p:cNvCxnSpPr>
          <p:nvPr/>
        </p:nvCxnSpPr>
        <p:spPr>
          <a:xfrm flipH="1">
            <a:off x="6500775" y="2403831"/>
            <a:ext cx="1833024" cy="1833024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606196"/>
            <a:ext cx="5914637" cy="131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Группа 19"/>
          <p:cNvGrpSpPr/>
          <p:nvPr/>
        </p:nvGrpSpPr>
        <p:grpSpPr>
          <a:xfrm>
            <a:off x="4861520" y="260648"/>
            <a:ext cx="4283968" cy="908720"/>
            <a:chOff x="4861520" y="260648"/>
            <a:chExt cx="4283968" cy="90872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4861520" y="260648"/>
              <a:ext cx="4283968" cy="9087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861520" y="407546"/>
              <a:ext cx="4282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 smtClean="0">
                  <a:solidFill>
                    <a:schemeClr val="accent5">
                      <a:lumMod val="50000"/>
                    </a:schemeClr>
                  </a:solidFill>
                  <a:latin typeface="Georgia" panose="02040502050405020303" pitchFamily="18" charset="0"/>
                </a:rPr>
                <a:t>ЗАПАМ</a:t>
              </a:r>
              <a:r>
                <a:rPr lang="en-US" sz="3600" b="1" dirty="0" smtClean="0">
                  <a:solidFill>
                    <a:schemeClr val="accent5">
                      <a:lumMod val="50000"/>
                    </a:schemeClr>
                  </a:solidFill>
                  <a:latin typeface="Georgia" panose="02040502050405020303" pitchFamily="18" charset="0"/>
                </a:rPr>
                <a:t>’</a:t>
              </a:r>
              <a:r>
                <a:rPr lang="uk-UA" sz="3600" b="1" dirty="0" smtClean="0">
                  <a:solidFill>
                    <a:schemeClr val="accent5">
                      <a:lumMod val="50000"/>
                    </a:schemeClr>
                  </a:solidFill>
                  <a:latin typeface="Georgia" panose="02040502050405020303" pitchFamily="18" charset="0"/>
                </a:rPr>
                <a:t>ЯТАЙ!</a:t>
              </a:r>
              <a:endParaRPr lang="uk-UA" sz="36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endParaRPr>
            </a:p>
          </p:txBody>
        </p:sp>
      </p:grpSp>
      <p:cxnSp>
        <p:nvCxnSpPr>
          <p:cNvPr id="26" name="Прямая соединительная линия 25"/>
          <p:cNvCxnSpPr>
            <a:stCxn id="23" idx="7"/>
            <a:endCxn id="23" idx="6"/>
          </p:cNvCxnSpPr>
          <p:nvPr/>
        </p:nvCxnSpPr>
        <p:spPr>
          <a:xfrm>
            <a:off x="5032946" y="4923423"/>
            <a:ext cx="331142" cy="741010"/>
          </a:xfrm>
          <a:prstGeom prst="line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/>
        </p:spPr>
      </p:cxnSp>
      <p:grpSp>
        <p:nvGrpSpPr>
          <p:cNvPr id="9235" name="Группа 9234"/>
          <p:cNvGrpSpPr/>
          <p:nvPr/>
        </p:nvGrpSpPr>
        <p:grpSpPr>
          <a:xfrm>
            <a:off x="6121143" y="1793654"/>
            <a:ext cx="2807475" cy="2822833"/>
            <a:chOff x="6210638" y="1254239"/>
            <a:chExt cx="2807475" cy="2822833"/>
          </a:xfrm>
        </p:grpSpPr>
        <p:sp>
          <p:nvSpPr>
            <p:cNvPr id="3" name="Овал 2"/>
            <p:cNvSpPr/>
            <p:nvPr/>
          </p:nvSpPr>
          <p:spPr>
            <a:xfrm>
              <a:off x="6210638" y="1484784"/>
              <a:ext cx="2592288" cy="2592288"/>
            </a:xfrm>
            <a:prstGeom prst="ellips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" name="Прямая соединительная линия 3"/>
            <p:cNvCxnSpPr>
              <a:stCxn id="3" idx="3"/>
              <a:endCxn id="3" idx="6"/>
            </p:cNvCxnSpPr>
            <p:nvPr/>
          </p:nvCxnSpPr>
          <p:spPr>
            <a:xfrm flipV="1">
              <a:off x="6590270" y="2780928"/>
              <a:ext cx="2212656" cy="916512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" name="Прямая соединительная линия 4"/>
            <p:cNvCxnSpPr>
              <a:stCxn id="3" idx="6"/>
              <a:endCxn id="3" idx="4"/>
            </p:cNvCxnSpPr>
            <p:nvPr/>
          </p:nvCxnSpPr>
          <p:spPr>
            <a:xfrm flipH="1">
              <a:off x="7506782" y="2780928"/>
              <a:ext cx="1296144" cy="1296144"/>
            </a:xfrm>
            <a:prstGeom prst="line">
              <a:avLst/>
            </a:prstGeom>
            <a:noFill/>
            <a:ln w="2857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6" name="Прямая соединительная линия 5"/>
            <p:cNvCxnSpPr>
              <a:stCxn id="3" idx="4"/>
              <a:endCxn id="3" idx="7"/>
            </p:cNvCxnSpPr>
            <p:nvPr/>
          </p:nvCxnSpPr>
          <p:spPr>
            <a:xfrm flipV="1">
              <a:off x="7506782" y="1864416"/>
              <a:ext cx="916512" cy="2212656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</a:ln>
            <a:effectLst/>
          </p:spPr>
        </p:cxnSp>
        <p:cxnSp>
          <p:nvCxnSpPr>
            <p:cNvPr id="8" name="Прямая соединительная линия 7"/>
            <p:cNvCxnSpPr>
              <a:stCxn id="3" idx="3"/>
              <a:endCxn id="3" idx="0"/>
            </p:cNvCxnSpPr>
            <p:nvPr/>
          </p:nvCxnSpPr>
          <p:spPr>
            <a:xfrm flipV="1">
              <a:off x="6590270" y="1484784"/>
              <a:ext cx="916512" cy="2212656"/>
            </a:xfrm>
            <a:prstGeom prst="line">
              <a:avLst/>
            </a:prstGeom>
            <a:noFill/>
            <a:ln w="28575" cap="flat" cmpd="sng" algn="ctr">
              <a:solidFill>
                <a:srgbClr val="FF0066"/>
              </a:solidFill>
              <a:prstDash val="solid"/>
            </a:ln>
            <a:effectLst/>
          </p:spPr>
        </p:cxnSp>
        <p:cxnSp>
          <p:nvCxnSpPr>
            <p:cNvPr id="9" name="Прямая соединительная линия 8"/>
            <p:cNvCxnSpPr>
              <a:stCxn id="3" idx="0"/>
              <a:endCxn id="3" idx="4"/>
            </p:cNvCxnSpPr>
            <p:nvPr/>
          </p:nvCxnSpPr>
          <p:spPr>
            <a:xfrm>
              <a:off x="7506782" y="1484784"/>
              <a:ext cx="0" cy="2592288"/>
            </a:xfrm>
            <a:prstGeom prst="line">
              <a:avLst/>
            </a:prstGeom>
            <a:noFill/>
            <a:ln w="28575" cap="flat" cmpd="sng" algn="ctr">
              <a:solidFill>
                <a:srgbClr val="FF0066"/>
              </a:solidFill>
              <a:prstDash val="solid"/>
            </a:ln>
            <a:effectLst/>
          </p:spPr>
        </p:cxnSp>
        <p:cxnSp>
          <p:nvCxnSpPr>
            <p:cNvPr id="10" name="Прямая соединительная линия 9"/>
            <p:cNvCxnSpPr>
              <a:stCxn id="3" idx="3"/>
              <a:endCxn id="3" idx="1"/>
            </p:cNvCxnSpPr>
            <p:nvPr/>
          </p:nvCxnSpPr>
          <p:spPr>
            <a:xfrm flipV="1">
              <a:off x="6590270" y="1864416"/>
              <a:ext cx="0" cy="1833024"/>
            </a:xfrm>
            <a:prstGeom prst="line">
              <a:avLst/>
            </a:prstGeom>
            <a:noFill/>
            <a:ln w="2857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1" name="Прямая соединительная линия 10"/>
            <p:cNvCxnSpPr>
              <a:stCxn id="3" idx="1"/>
              <a:endCxn id="3" idx="4"/>
            </p:cNvCxnSpPr>
            <p:nvPr/>
          </p:nvCxnSpPr>
          <p:spPr>
            <a:xfrm>
              <a:off x="6590270" y="1864416"/>
              <a:ext cx="916512" cy="2212656"/>
            </a:xfrm>
            <a:prstGeom prst="line">
              <a:avLst/>
            </a:prstGeom>
            <a:noFill/>
            <a:ln w="28575" cap="flat" cmpd="sng" algn="ctr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</p:cxnSp>
        <p:sp>
          <p:nvSpPr>
            <p:cNvPr id="12" name="Дуга 11"/>
            <p:cNvSpPr/>
            <p:nvPr/>
          </p:nvSpPr>
          <p:spPr>
            <a:xfrm>
              <a:off x="8442049" y="2529545"/>
              <a:ext cx="576064" cy="576064"/>
            </a:xfrm>
            <a:prstGeom prst="arc">
              <a:avLst>
                <a:gd name="adj1" fmla="val 8034080"/>
                <a:gd name="adj2" fmla="val 9417763"/>
              </a:avLst>
            </a:prstGeom>
            <a:solidFill>
              <a:srgbClr val="4F81BD">
                <a:lumMod val="40000"/>
                <a:lumOff val="60000"/>
              </a:srgbClr>
            </a:solidFill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Дуга 12"/>
            <p:cNvSpPr/>
            <p:nvPr/>
          </p:nvSpPr>
          <p:spPr>
            <a:xfrm>
              <a:off x="6309553" y="1616632"/>
              <a:ext cx="576064" cy="576064"/>
            </a:xfrm>
            <a:prstGeom prst="arc">
              <a:avLst>
                <a:gd name="adj1" fmla="val 4006788"/>
                <a:gd name="adj2" fmla="val 5370747"/>
              </a:avLst>
            </a:prstGeom>
            <a:solidFill>
              <a:srgbClr val="4F81BD">
                <a:lumMod val="40000"/>
                <a:lumOff val="60000"/>
              </a:srgbClr>
            </a:solidFill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Дуга 13"/>
            <p:cNvSpPr/>
            <p:nvPr/>
          </p:nvSpPr>
          <p:spPr>
            <a:xfrm>
              <a:off x="8091894" y="1614285"/>
              <a:ext cx="576064" cy="576064"/>
            </a:xfrm>
            <a:prstGeom prst="arc">
              <a:avLst>
                <a:gd name="adj1" fmla="val 6704125"/>
                <a:gd name="adj2" fmla="val 8136680"/>
              </a:avLst>
            </a:prstGeom>
            <a:solidFill>
              <a:srgbClr val="4F81BD">
                <a:lumMod val="40000"/>
                <a:lumOff val="60000"/>
              </a:srgbClr>
            </a:solidFill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65300" y="2877164"/>
              <a:ext cx="288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47878" y="2095334"/>
              <a:ext cx="288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2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18750" y="1864501"/>
              <a:ext cx="288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3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24435" y="2133808"/>
              <a:ext cx="288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4</a:t>
              </a:r>
            </a:p>
          </p:txBody>
        </p:sp>
        <p:sp>
          <p:nvSpPr>
            <p:cNvPr id="29" name="Дуга 28"/>
            <p:cNvSpPr/>
            <p:nvPr/>
          </p:nvSpPr>
          <p:spPr>
            <a:xfrm>
              <a:off x="7192529" y="1254239"/>
              <a:ext cx="576064" cy="576064"/>
            </a:xfrm>
            <a:prstGeom prst="arc">
              <a:avLst>
                <a:gd name="adj1" fmla="val 5307018"/>
                <a:gd name="adj2" fmla="val 675981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9231" name="Группа 9230"/>
          <p:cNvGrpSpPr/>
          <p:nvPr/>
        </p:nvGrpSpPr>
        <p:grpSpPr>
          <a:xfrm>
            <a:off x="3102912" y="4616487"/>
            <a:ext cx="2261176" cy="2095891"/>
            <a:chOff x="6516216" y="4293096"/>
            <a:chExt cx="2448272" cy="2448272"/>
          </a:xfrm>
        </p:grpSpPr>
        <p:sp>
          <p:nvSpPr>
            <p:cNvPr id="23" name="Овал 22"/>
            <p:cNvSpPr/>
            <p:nvPr/>
          </p:nvSpPr>
          <p:spPr>
            <a:xfrm>
              <a:off x="6516216" y="4293096"/>
              <a:ext cx="2448272" cy="2448272"/>
            </a:xfrm>
            <a:prstGeom prst="ellipse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4" name="Прямая соединительная линия 23"/>
            <p:cNvCxnSpPr>
              <a:stCxn id="23" idx="2"/>
              <a:endCxn id="23" idx="6"/>
            </p:cNvCxnSpPr>
            <p:nvPr/>
          </p:nvCxnSpPr>
          <p:spPr>
            <a:xfrm>
              <a:off x="6516216" y="5517232"/>
              <a:ext cx="2448272" cy="0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25" name="Прямая соединительная линия 24"/>
            <p:cNvCxnSpPr>
              <a:stCxn id="23" idx="2"/>
              <a:endCxn id="23" idx="7"/>
            </p:cNvCxnSpPr>
            <p:nvPr/>
          </p:nvCxnSpPr>
          <p:spPr>
            <a:xfrm flipV="1">
              <a:off x="6516216" y="4651637"/>
              <a:ext cx="2089731" cy="865595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</a:ln>
            <a:effectLst/>
          </p:spPr>
        </p:cxnSp>
        <p:cxnSp>
          <p:nvCxnSpPr>
            <p:cNvPr id="27" name="Прямая соединительная линия 26"/>
            <p:cNvCxnSpPr>
              <a:stCxn id="23" idx="2"/>
              <a:endCxn id="23" idx="1"/>
            </p:cNvCxnSpPr>
            <p:nvPr/>
          </p:nvCxnSpPr>
          <p:spPr>
            <a:xfrm flipV="1">
              <a:off x="6516216" y="4651637"/>
              <a:ext cx="358541" cy="865595"/>
            </a:xfrm>
            <a:prstGeom prst="line">
              <a:avLst/>
            </a:prstGeom>
            <a:noFill/>
            <a:ln w="28575" cap="flat" cmpd="sng" algn="ctr">
              <a:solidFill>
                <a:srgbClr val="C0504D">
                  <a:lumMod val="60000"/>
                  <a:lumOff val="40000"/>
                </a:srgbClr>
              </a:solidFill>
              <a:prstDash val="solid"/>
            </a:ln>
            <a:effectLst/>
          </p:spPr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6876256" y="4672734"/>
              <a:ext cx="2088232" cy="844498"/>
            </a:xfrm>
            <a:prstGeom prst="line">
              <a:avLst/>
            </a:prstGeom>
            <a:noFill/>
            <a:ln w="28575" cap="flat" cmpd="sng" algn="ctr">
              <a:solidFill>
                <a:srgbClr val="C0504D">
                  <a:lumMod val="60000"/>
                  <a:lumOff val="40000"/>
                </a:srgbClr>
              </a:solidFill>
              <a:prstDash val="solid"/>
            </a:ln>
            <a:effectLst/>
          </p:spPr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6804248" y="4869160"/>
              <a:ext cx="198512" cy="7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7002760" y="4806951"/>
              <a:ext cx="47442" cy="13421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25" name="Прямая соединительная линия 9224"/>
            <p:cNvCxnSpPr/>
            <p:nvPr/>
          </p:nvCxnSpPr>
          <p:spPr>
            <a:xfrm>
              <a:off x="8379926" y="4744742"/>
              <a:ext cx="62123" cy="1964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27" name="Прямая соединительная линия 9226"/>
            <p:cNvCxnSpPr/>
            <p:nvPr/>
          </p:nvCxnSpPr>
          <p:spPr>
            <a:xfrm flipH="1">
              <a:off x="8442049" y="4874060"/>
              <a:ext cx="225910" cy="671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Овал 1"/>
          <p:cNvSpPr/>
          <p:nvPr/>
        </p:nvSpPr>
        <p:spPr>
          <a:xfrm>
            <a:off x="4189093" y="5653358"/>
            <a:ext cx="94875" cy="7989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TextBox 29"/>
          <p:cNvSpPr txBox="1"/>
          <p:nvPr/>
        </p:nvSpPr>
        <p:spPr>
          <a:xfrm>
            <a:off x="4067944" y="5301208"/>
            <a:ext cx="475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eorgia" panose="02040502050405020303" pitchFamily="18" charset="0"/>
              </a:rPr>
              <a:t>O</a:t>
            </a:r>
            <a:endParaRPr lang="uk-UA" b="1" dirty="0">
              <a:latin typeface="Georgia" panose="02040502050405020303" pitchFamily="18" charset="0"/>
            </a:endParaRPr>
          </a:p>
        </p:txBody>
      </p:sp>
      <p:sp>
        <p:nvSpPr>
          <p:cNvPr id="9216" name="TextBox 9215"/>
          <p:cNvSpPr txBox="1"/>
          <p:nvPr/>
        </p:nvSpPr>
        <p:spPr>
          <a:xfrm>
            <a:off x="6274427" y="4149080"/>
            <a:ext cx="601829" cy="379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eorgia" panose="02040502050405020303" pitchFamily="18" charset="0"/>
              </a:rPr>
              <a:t>A</a:t>
            </a:r>
            <a:endParaRPr lang="uk-UA" b="1" dirty="0">
              <a:latin typeface="Georgia" panose="02040502050405020303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10531" y="4561536"/>
            <a:ext cx="601829" cy="379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Georgia" panose="02040502050405020303" pitchFamily="18" charset="0"/>
              </a:rPr>
              <a:t>C</a:t>
            </a:r>
            <a:endParaRPr lang="uk-UA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64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5" y="2420888"/>
            <a:ext cx="3679159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861520" y="260648"/>
            <a:ext cx="4283968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89612" y="344850"/>
            <a:ext cx="262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ЗАДАЧА</a:t>
            </a:r>
            <a:endParaRPr lang="uk-UA" sz="4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2420888"/>
            <a:ext cx="46085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Три футболісти пробивають штрафні удари по воротах із  точок </a:t>
            </a:r>
            <a:r>
              <a:rPr lang="uk-UA" sz="2800" i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А</a:t>
            </a:r>
            <a:r>
              <a:rPr lang="uk-UA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uk-UA" sz="2800" i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В</a:t>
            </a:r>
            <a:r>
              <a:rPr lang="uk-UA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і </a:t>
            </a:r>
            <a:r>
              <a:rPr lang="uk-UA" sz="2800" i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С</a:t>
            </a:r>
            <a:r>
              <a:rPr lang="uk-UA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, які лежать на колі (див. рисунок). У кого з них кут обстрілу воріт  найбільший?</a:t>
            </a:r>
            <a:endParaRPr lang="uk-UA" sz="28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08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861520" y="260648"/>
            <a:ext cx="4283968" cy="954107"/>
            <a:chOff x="4861520" y="260648"/>
            <a:chExt cx="4283968" cy="954107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861520" y="260648"/>
              <a:ext cx="4283968" cy="9087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861520" y="260648"/>
              <a:ext cx="42824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>
                  <a:solidFill>
                    <a:schemeClr val="accent5">
                      <a:lumMod val="50000"/>
                    </a:schemeClr>
                  </a:solidFill>
                  <a:latin typeface="Georgia" panose="02040502050405020303" pitchFamily="18" charset="0"/>
                </a:rPr>
                <a:t>ХВИЛИНКА ВІДПОЧИНКУ!</a:t>
              </a:r>
              <a:endParaRPr lang="uk-UA" sz="28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endParaRPr>
            </a:p>
          </p:txBody>
        </p:sp>
      </p:grpSp>
      <p:pic>
        <p:nvPicPr>
          <p:cNvPr id="10242" name="Picture 2" descr="Картинами Олега Шупляка з Тернопільщини захоплюється весь світ - Тернопіль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39385"/>
            <a:ext cx="3571381" cy="510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12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4861520" y="216024"/>
            <a:ext cx="4283968" cy="908720"/>
            <a:chOff x="4861520" y="260648"/>
            <a:chExt cx="4283968" cy="90872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861520" y="260648"/>
              <a:ext cx="4283968" cy="9087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63008" y="431645"/>
              <a:ext cx="42824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>
                  <a:solidFill>
                    <a:schemeClr val="accent5">
                      <a:lumMod val="50000"/>
                    </a:schemeClr>
                  </a:solidFill>
                  <a:latin typeface="Georgia" panose="02040502050405020303" pitchFamily="18" charset="0"/>
                </a:rPr>
                <a:t>ПРАЦЮЄМО РАЗОМ</a:t>
              </a:r>
              <a:endParaRPr lang="uk-UA" sz="28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2329"/>
            <a:ext cx="4590022" cy="647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liveworksheets.com - Home |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52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861520" y="216024"/>
            <a:ext cx="4283968" cy="908720"/>
            <a:chOff x="4861520" y="260648"/>
            <a:chExt cx="4283968" cy="908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861520" y="260648"/>
              <a:ext cx="4283968" cy="9087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863008" y="431645"/>
              <a:ext cx="42824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>
                  <a:solidFill>
                    <a:schemeClr val="accent5">
                      <a:lumMod val="50000"/>
                    </a:schemeClr>
                  </a:solidFill>
                  <a:latin typeface="Georgia" panose="02040502050405020303" pitchFamily="18" charset="0"/>
                </a:rPr>
                <a:t>ПРАЦЮЄМО РАЗОМ</a:t>
              </a:r>
              <a:endParaRPr lang="uk-UA" sz="28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1412776"/>
            <a:ext cx="9144000" cy="3756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ПРАКТИЧНЕ ЗАВДАННЯ</a:t>
            </a:r>
            <a:endParaRPr lang="uk-UA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" y="1844824"/>
            <a:ext cx="8982075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57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216024"/>
            <a:ext cx="4170693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5148064" y="375047"/>
            <a:ext cx="3870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Georgia" panose="02040502050405020303" pitchFamily="18" charset="0"/>
              </a:rPr>
              <a:t>ВІТАЮ УСІХ НА УРОЦІ</a:t>
            </a:r>
            <a:endParaRPr lang="uk-UA" sz="2400" dirty="0">
              <a:latin typeface="Georgia" panose="02040502050405020303" pitchFamily="18" charset="0"/>
            </a:endParaRPr>
          </a:p>
        </p:txBody>
      </p:sp>
      <p:pic>
        <p:nvPicPr>
          <p:cNvPr id="2054" name="Picture 6" descr="Interactive presentation software - Menti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4407862" cy="246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nteractive presentation software - Mentim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22" y="1340768"/>
            <a:ext cx="7884368" cy="99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6228184" y="2564904"/>
            <a:ext cx="2520280" cy="3377696"/>
            <a:chOff x="6228184" y="2564904"/>
            <a:chExt cx="2520280" cy="3377696"/>
          </a:xfrm>
        </p:grpSpPr>
        <p:pic>
          <p:nvPicPr>
            <p:cNvPr id="2060" name="Picture 12" descr="QR Code Generator | Create Your Free QR Codes Online with Log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2564904"/>
              <a:ext cx="2520280" cy="3377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1957" y="3068960"/>
              <a:ext cx="1460443" cy="1440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1835696" y="3028310"/>
            <a:ext cx="4104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https://www.menti.com/oon938ht2m</a:t>
            </a:r>
            <a:endParaRPr lang="uk-UA" dirty="0">
              <a:latin typeface="Georgia" panose="020405020504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00" y="3397642"/>
            <a:ext cx="1863689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1520" y="2628039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Georgia" panose="02040502050405020303" pitchFamily="18" charset="0"/>
              </a:rPr>
              <a:t>Перейдіть за покликанням і введіть код.</a:t>
            </a:r>
            <a:endParaRPr lang="uk-UA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46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4861520" y="216024"/>
            <a:ext cx="4283968" cy="908720"/>
            <a:chOff x="4861520" y="260648"/>
            <a:chExt cx="4283968" cy="90872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861520" y="260648"/>
              <a:ext cx="4283968" cy="9087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63008" y="431645"/>
              <a:ext cx="4282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uk-UA" sz="24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5580112" y="347218"/>
            <a:ext cx="3108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b="1" dirty="0" smtClean="0">
                <a:solidFill>
                  <a:srgbClr val="738AC8">
                    <a:lumMod val="50000"/>
                  </a:srgbClr>
                </a:solidFill>
                <a:latin typeface="Georgia" panose="02040502050405020303" pitchFamily="18" charset="0"/>
              </a:rPr>
              <a:t>ПІДСУМКИ</a:t>
            </a:r>
            <a:endParaRPr lang="uk-UA" sz="3600" b="1" dirty="0">
              <a:solidFill>
                <a:srgbClr val="738AC8">
                  <a:lumMod val="50000"/>
                </a:srgb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4045" y="1321604"/>
            <a:ext cx="4604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400" b="1" dirty="0">
                <a:solidFill>
                  <a:srgbClr val="738AC8">
                    <a:lumMod val="50000"/>
                  </a:srgbClr>
                </a:solidFill>
                <a:latin typeface="Georgia" panose="02040502050405020303" pitchFamily="18" charset="0"/>
              </a:rPr>
              <a:t>ВПРАВА</a:t>
            </a:r>
            <a:r>
              <a:rPr lang="uk-UA" sz="2800" b="1" dirty="0">
                <a:solidFill>
                  <a:srgbClr val="738AC8">
                    <a:lumMod val="50000"/>
                  </a:srgbClr>
                </a:solidFill>
                <a:latin typeface="Georgia" panose="02040502050405020303" pitchFamily="18" charset="0"/>
              </a:rPr>
              <a:t> </a:t>
            </a:r>
            <a:r>
              <a:rPr lang="uk-UA" sz="2800" b="1" dirty="0" smtClean="0">
                <a:solidFill>
                  <a:srgbClr val="738AC8">
                    <a:lumMod val="50000"/>
                  </a:srgbClr>
                </a:solidFill>
                <a:latin typeface="Georgia" panose="02040502050405020303" pitchFamily="18" charset="0"/>
              </a:rPr>
              <a:t>«</a:t>
            </a:r>
            <a:r>
              <a:rPr lang="uk-UA" sz="2400" b="1" dirty="0" smtClean="0">
                <a:solidFill>
                  <a:srgbClr val="738AC8">
                    <a:lumMod val="50000"/>
                  </a:srgbClr>
                </a:solidFill>
                <a:latin typeface="Georgia" panose="02040502050405020303" pitchFamily="18" charset="0"/>
              </a:rPr>
              <a:t>ТИ ЦЕ ЗНАЄШ»</a:t>
            </a:r>
            <a:endParaRPr lang="uk-UA" sz="2400" b="1" dirty="0">
              <a:solidFill>
                <a:srgbClr val="738AC8">
                  <a:lumMod val="50000"/>
                </a:srgbClr>
              </a:solidFill>
              <a:latin typeface="Georgia" panose="02040502050405020303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68" y="2564904"/>
            <a:ext cx="793377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51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861520" y="216024"/>
            <a:ext cx="4283968" cy="908720"/>
            <a:chOff x="4861520" y="260648"/>
            <a:chExt cx="4283968" cy="9087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861520" y="260648"/>
              <a:ext cx="4283968" cy="9087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863008" y="431645"/>
              <a:ext cx="4282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 smtClean="0">
                  <a:solidFill>
                    <a:schemeClr val="accent5">
                      <a:lumMod val="50000"/>
                    </a:schemeClr>
                  </a:solidFill>
                  <a:latin typeface="Georgia" panose="02040502050405020303" pitchFamily="18" charset="0"/>
                </a:rPr>
                <a:t>ДОМАШНЄ ЗАВДАННЯ</a:t>
              </a:r>
              <a:endParaRPr lang="uk-UA" sz="24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6" name="Скругленный прямоугольник 5"/>
          <p:cNvSpPr/>
          <p:nvPr/>
        </p:nvSpPr>
        <p:spPr>
          <a:xfrm>
            <a:off x="110944" y="1412776"/>
            <a:ext cx="8862214" cy="48965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293579" y="1700808"/>
            <a:ext cx="8496944" cy="448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Опрацювати:</a:t>
            </a:r>
            <a:r>
              <a:rPr lang="uk-UA" sz="2800" b="1" dirty="0">
                <a:latin typeface="Times New Roman"/>
                <a:ea typeface="Calibri"/>
                <a:cs typeface="Times New Roman"/>
              </a:rPr>
              <a:t> п. </a:t>
            </a:r>
            <a:r>
              <a:rPr lang="uk-UA" sz="2800" b="1" dirty="0" smtClean="0">
                <a:latin typeface="Times New Roman"/>
                <a:ea typeface="Calibri"/>
                <a:cs typeface="Times New Roman"/>
              </a:rPr>
              <a:t>9 </a:t>
            </a:r>
            <a:r>
              <a:rPr lang="uk-UA" sz="2400" i="1" dirty="0" smtClean="0">
                <a:latin typeface="Times New Roman"/>
                <a:ea typeface="Calibri"/>
                <a:cs typeface="Times New Roman"/>
              </a:rPr>
              <a:t>(дати відповіді на запитання в кінці параграфа), вивчити означення, теорему, наслідки.</a:t>
            </a:r>
            <a:endParaRPr lang="uk-UA" sz="2800" b="1" dirty="0" smtClean="0">
              <a:solidFill>
                <a:schemeClr val="accent6">
                  <a:lumMod val="7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Виконати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uk-UA" sz="2800" b="1" dirty="0">
                <a:latin typeface="Times New Roman"/>
                <a:ea typeface="Calibri"/>
                <a:cs typeface="Times New Roman"/>
              </a:rPr>
              <a:t> № </a:t>
            </a:r>
            <a:r>
              <a:rPr lang="uk-UA" sz="2800" b="1" dirty="0" smtClean="0">
                <a:latin typeface="Times New Roman"/>
                <a:ea typeface="Calibri"/>
                <a:cs typeface="Times New Roman"/>
              </a:rPr>
              <a:t>293 (підручник , автор А.Г.Мерзляк, В.Б.Полонський, М.С.Якір)</a:t>
            </a:r>
            <a:endParaRPr lang="uk-UA" sz="2800" b="1" dirty="0" smtClean="0">
              <a:solidFill>
                <a:schemeClr val="accent6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ПРОЄКТНЕ ЗАВДАННЯ</a:t>
            </a:r>
            <a:r>
              <a:rPr lang="uk-UA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«Кути навколо нас:залежність  міцності каркасних конструкцій від величини центральних та вписаних кутів» </a:t>
            </a:r>
            <a:r>
              <a:rPr lang="uk-UA" sz="28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uk-UA" sz="28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створення спільної презентації за допомогою додатку </a:t>
            </a:r>
            <a:r>
              <a:rPr lang="en-US" sz="28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Google </a:t>
            </a:r>
            <a:r>
              <a:rPr lang="en-US" sz="28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Slides</a:t>
            </a:r>
            <a:r>
              <a:rPr lang="uk-UA" sz="28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uk-UA" sz="28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591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206" y="548680"/>
            <a:ext cx="3182144" cy="2082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51" y="1340768"/>
            <a:ext cx="2969195" cy="237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6" descr="Головна – кафедра Мости та тунел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8" descr="Головна – кафедра Мости та тунелі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836712"/>
            <a:ext cx="298016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 descr="В Запорожье два ДТП стали причиной транспортного коллапса на Хортице -  Vmestezp.or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671" y="3212976"/>
            <a:ext cx="4413647" cy="291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81" y="3789040"/>
            <a:ext cx="352425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80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4861520" y="216024"/>
            <a:ext cx="4283968" cy="908720"/>
            <a:chOff x="4861520" y="260648"/>
            <a:chExt cx="4283968" cy="90872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861520" y="260648"/>
              <a:ext cx="4283968" cy="9087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63008" y="431645"/>
              <a:ext cx="42824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uk-UA" sz="24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5580112" y="347218"/>
            <a:ext cx="32512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600" b="1" dirty="0" smtClean="0">
                <a:solidFill>
                  <a:srgbClr val="738AC8">
                    <a:lumMod val="50000"/>
                  </a:srgbClr>
                </a:solidFill>
                <a:latin typeface="Georgia" panose="02040502050405020303" pitchFamily="18" charset="0"/>
              </a:rPr>
              <a:t>РЕФЛЕКСІЯ</a:t>
            </a:r>
            <a:endParaRPr lang="uk-UA" sz="3600" b="1" dirty="0">
              <a:solidFill>
                <a:srgbClr val="738AC8">
                  <a:lumMod val="50000"/>
                </a:srgbClr>
              </a:solidFill>
              <a:latin typeface="Georgia" panose="02040502050405020303" pitchFamily="18" charset="0"/>
            </a:endParaRPr>
          </a:p>
        </p:txBody>
      </p:sp>
      <p:pic>
        <p:nvPicPr>
          <p:cNvPr id="8" name="Picture 8" descr="Interactive presentation software - Menti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22" y="1340768"/>
            <a:ext cx="7884368" cy="99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nteractive presentation software - Mentim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" y="3140968"/>
            <a:ext cx="4614197" cy="257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5253394" y="2384962"/>
            <a:ext cx="3975087" cy="3180070"/>
            <a:chOff x="5253394" y="2384962"/>
            <a:chExt cx="3975087" cy="3180070"/>
          </a:xfrm>
        </p:grpSpPr>
        <p:pic>
          <p:nvPicPr>
            <p:cNvPr id="4100" name="Picture 4" descr="How to Scan a QR Code on iOS – The Sweet Setup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3394" y="2384962"/>
              <a:ext cx="3975087" cy="3180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2653834"/>
              <a:ext cx="1872208" cy="1927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043608" y="2961586"/>
            <a:ext cx="51187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https://www.menti.com/ummttcioqp</a:t>
            </a:r>
            <a:endParaRPr lang="uk-UA" sz="2000" b="1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3" y="3444429"/>
            <a:ext cx="1640376" cy="56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1520" y="2628039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Georgia" panose="02040502050405020303" pitchFamily="18" charset="0"/>
              </a:rPr>
              <a:t>Перейдіть за покликанням і введіть код.</a:t>
            </a:r>
            <a:endParaRPr lang="uk-UA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75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556792"/>
            <a:ext cx="534152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ДЯКУЮ </a:t>
            </a:r>
            <a:endParaRPr lang="ru-RU" sz="115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 descr="Анекдот дня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239" y="139631"/>
            <a:ext cx="48768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3789040"/>
            <a:ext cx="781803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3800" b="1" dirty="0">
                <a:ln w="1905"/>
                <a:solidFill>
                  <a:srgbClr val="7FD13B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192646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113" y="5316254"/>
            <a:ext cx="3299680" cy="153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0" name="Прямая со стрелкой 89"/>
          <p:cNvCxnSpPr/>
          <p:nvPr/>
        </p:nvCxnSpPr>
        <p:spPr>
          <a:xfrm flipV="1">
            <a:off x="4234592" y="2058776"/>
            <a:ext cx="1760483" cy="143354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000" y="2504795"/>
            <a:ext cx="1539173" cy="129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598" y="3904553"/>
            <a:ext cx="1549400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Кут. Порівняння. Розгорнутий кут, суміжні кути. Росток 4 клас | Тест з  математики – «На Урок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112" y="1261367"/>
            <a:ext cx="4258056" cy="101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098" y="3450044"/>
            <a:ext cx="1466765" cy="987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96" y="2152763"/>
            <a:ext cx="12858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9943"/>
            <a:ext cx="1838325" cy="112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4873874" y="9891"/>
            <a:ext cx="4967064" cy="908720"/>
            <a:chOff x="4873874" y="9891"/>
            <a:chExt cx="4967064" cy="90872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4890773" y="9891"/>
              <a:ext cx="4283968" cy="9087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873874" y="191788"/>
              <a:ext cx="4967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dirty="0" smtClean="0">
                  <a:latin typeface="Georgia" panose="02040502050405020303" pitchFamily="18" charset="0"/>
                </a:rPr>
                <a:t>АСОЦІАТИВНИЙ КУЩ</a:t>
              </a:r>
              <a:endParaRPr lang="uk-UA" sz="2800" dirty="0">
                <a:latin typeface="Georgia" panose="02040502050405020303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-5617" y="938535"/>
            <a:ext cx="9138413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З якою геометричною фігурою </a:t>
            </a:r>
            <a:r>
              <a:rPr lang="uk-UA" sz="2400" b="1" dirty="0" err="1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пов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’</a:t>
            </a:r>
            <a:r>
              <a:rPr lang="uk-UA" sz="2400" b="1" dirty="0" err="1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язані</a:t>
            </a:r>
            <a:r>
              <a:rPr lang="uk-UA" sz="2400" b="1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 терміни ?</a:t>
            </a:r>
            <a:endParaRPr lang="uk-UA" sz="2400" b="1" dirty="0">
              <a:solidFill>
                <a:schemeClr val="accent4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7036" y="2678534"/>
            <a:ext cx="1321196" cy="4462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rgbClr val="C00000"/>
                </a:solidFill>
                <a:latin typeface="Georgia" panose="02040502050405020303" pitchFamily="18" charset="0"/>
                <a:ea typeface="Times New Roman"/>
                <a:cs typeface="Wingdings"/>
              </a:rPr>
              <a:t>Прямий</a:t>
            </a:r>
            <a:endParaRPr lang="uk-UA" sz="2000" b="1" dirty="0">
              <a:solidFill>
                <a:srgbClr val="C00000"/>
              </a:solidFill>
              <a:latin typeface="Georgia" panose="02040502050405020303" pitchFamily="18" charset="0"/>
              <a:ea typeface="Times New Roman"/>
              <a:cs typeface="Wingding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21008" y="3428727"/>
            <a:ext cx="1329210" cy="4462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  <a:ea typeface="Times New Roman"/>
                <a:cs typeface="Wingdings"/>
              </a:rPr>
              <a:t>Гострий</a:t>
            </a:r>
            <a:endParaRPr lang="uk-UA" sz="20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  <a:ea typeface="Times New Roman"/>
              <a:cs typeface="Wingding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10338" y="2058776"/>
            <a:ext cx="1960793" cy="4462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  <a:ea typeface="Times New Roman"/>
                <a:cs typeface="Wingdings"/>
              </a:rPr>
              <a:t>Розгорнутий</a:t>
            </a:r>
            <a:endParaRPr lang="uk-UA" sz="2000" b="1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  <a:ea typeface="Times New Roman"/>
              <a:cs typeface="Wingding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51556" y="4132965"/>
            <a:ext cx="1117614" cy="4171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  <a:ea typeface="Times New Roman"/>
                <a:cs typeface="Wingdings"/>
              </a:rPr>
              <a:t>Тупий </a:t>
            </a:r>
            <a:endParaRPr lang="uk-UA" sz="2000" b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  <a:ea typeface="Times New Roman"/>
              <a:cs typeface="Wingding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67944" y="2553302"/>
            <a:ext cx="1927131" cy="4462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  <a:ea typeface="Times New Roman"/>
                <a:cs typeface="Wingdings"/>
              </a:rPr>
              <a:t>Вертикальні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42470" y="1547120"/>
            <a:ext cx="1311578" cy="4462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rgbClr val="002060"/>
                </a:solidFill>
                <a:latin typeface="Georgia" panose="02040502050405020303" pitchFamily="18" charset="0"/>
                <a:ea typeface="Times New Roman"/>
                <a:cs typeface="Wingdings"/>
              </a:rPr>
              <a:t>Суміжні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92872" y="4660742"/>
            <a:ext cx="1665841" cy="4171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uk-UA" sz="2000" b="1" dirty="0" smtClean="0">
                <a:solidFill>
                  <a:srgbClr val="FEB80A">
                    <a:lumMod val="50000"/>
                  </a:srgbClr>
                </a:solidFill>
                <a:latin typeface="Georgia" panose="02040502050405020303" pitchFamily="18" charset="0"/>
                <a:ea typeface="Times New Roman"/>
                <a:cs typeface="Wingdings"/>
              </a:rPr>
              <a:t>Зовнішній</a:t>
            </a:r>
            <a:endParaRPr lang="uk-UA" sz="2000" b="1" dirty="0">
              <a:solidFill>
                <a:srgbClr val="FEB80A">
                  <a:lumMod val="50000"/>
                </a:srgbClr>
              </a:solidFill>
              <a:latin typeface="Georgia" panose="02040502050405020303" pitchFamily="18" charset="0"/>
              <a:ea typeface="Times New Roman"/>
              <a:cs typeface="Wingding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67944" y="5139216"/>
            <a:ext cx="2079415" cy="8002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rgbClr val="00B050"/>
                </a:solidFill>
                <a:latin typeface="Georgia" panose="02040502050405020303" pitchFamily="18" charset="0"/>
                <a:ea typeface="Times New Roman"/>
                <a:cs typeface="Wingdings"/>
              </a:rPr>
              <a:t>Внутрішні </a:t>
            </a:r>
            <a:endParaRPr lang="en-US" sz="2000" b="1" dirty="0" smtClean="0">
              <a:solidFill>
                <a:srgbClr val="00B050"/>
              </a:solidFill>
              <a:latin typeface="Georgia" panose="02040502050405020303" pitchFamily="18" charset="0"/>
              <a:ea typeface="Times New Roman"/>
              <a:cs typeface="Wingdings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rgbClr val="00B050"/>
                </a:solidFill>
                <a:latin typeface="Georgia" panose="02040502050405020303" pitchFamily="18" charset="0"/>
                <a:ea typeface="Times New Roman"/>
                <a:cs typeface="Wingdings"/>
              </a:rPr>
              <a:t>односторонні</a:t>
            </a:r>
            <a:endParaRPr lang="uk-UA" sz="2000" b="1" dirty="0">
              <a:solidFill>
                <a:srgbClr val="00B050"/>
              </a:solidFill>
              <a:latin typeface="Georgia" panose="02040502050405020303" pitchFamily="18" charset="0"/>
              <a:ea typeface="Times New Roman"/>
              <a:cs typeface="Wingding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33050" y="4027949"/>
            <a:ext cx="2513029" cy="8002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uk-UA" sz="2000" b="1" dirty="0">
                <a:solidFill>
                  <a:srgbClr val="C00000"/>
                </a:solidFill>
                <a:latin typeface="Georgia" panose="02040502050405020303" pitchFamily="18" charset="0"/>
                <a:ea typeface="Times New Roman"/>
                <a:cs typeface="Wingdings"/>
              </a:rPr>
              <a:t>Внутрішні </a:t>
            </a:r>
            <a:endParaRPr lang="en-US" sz="2000" b="1" dirty="0" smtClean="0">
              <a:solidFill>
                <a:srgbClr val="C00000"/>
              </a:solidFill>
              <a:latin typeface="Georgia" panose="02040502050405020303" pitchFamily="18" charset="0"/>
              <a:ea typeface="Times New Roman"/>
              <a:cs typeface="Wingdings"/>
            </a:endParaRPr>
          </a:p>
          <a:p>
            <a:pPr lvl="0" algn="just">
              <a:lnSpc>
                <a:spcPct val="115000"/>
              </a:lnSpc>
            </a:pPr>
            <a:r>
              <a:rPr lang="uk-UA" sz="2000" b="1" dirty="0" smtClean="0">
                <a:solidFill>
                  <a:srgbClr val="C00000"/>
                </a:solidFill>
                <a:latin typeface="Georgia" panose="02040502050405020303" pitchFamily="18" charset="0"/>
                <a:ea typeface="Times New Roman"/>
                <a:cs typeface="Wingdings"/>
              </a:rPr>
              <a:t>різносторонні</a:t>
            </a:r>
            <a:endParaRPr lang="uk-UA" sz="2000" b="1" dirty="0">
              <a:solidFill>
                <a:srgbClr val="C00000"/>
              </a:solidFill>
              <a:latin typeface="Georgia" panose="02040502050405020303" pitchFamily="18" charset="0"/>
              <a:ea typeface="Times New Roman"/>
              <a:cs typeface="Wingding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72125" y="3267071"/>
            <a:ext cx="1651414" cy="4462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uk-UA" sz="2000" b="1" dirty="0">
                <a:solidFill>
                  <a:srgbClr val="1AB39F">
                    <a:lumMod val="75000"/>
                  </a:srgbClr>
                </a:solidFill>
                <a:latin typeface="Georgia" panose="02040502050405020303" pitchFamily="18" charset="0"/>
                <a:ea typeface="Times New Roman"/>
                <a:cs typeface="Wingdings"/>
              </a:rPr>
              <a:t>Відповідні</a:t>
            </a:r>
          </a:p>
        </p:txBody>
      </p:sp>
      <p:pic>
        <p:nvPicPr>
          <p:cNvPr id="5122" name="Picture 2" descr="Розгорнутий кут — завдання. Математика, 5 клас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093" y="1513861"/>
            <a:ext cx="2515905" cy="81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Суміжні та вертикальні кути — урок. Геометрія, 7 клас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192" y="798687"/>
            <a:ext cx="1490633" cy="166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Скругленный прямоугольник 46"/>
          <p:cNvSpPr/>
          <p:nvPr/>
        </p:nvSpPr>
        <p:spPr>
          <a:xfrm>
            <a:off x="3766540" y="3229088"/>
            <a:ext cx="936104" cy="935998"/>
          </a:xfrm>
          <a:prstGeom prst="round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133" y="5445224"/>
            <a:ext cx="1657350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9" name="Прямая со стрелкой 48"/>
          <p:cNvCxnSpPr/>
          <p:nvPr/>
        </p:nvCxnSpPr>
        <p:spPr>
          <a:xfrm flipH="1" flipV="1">
            <a:off x="3252105" y="2600938"/>
            <a:ext cx="550002" cy="89138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H="1">
            <a:off x="2530510" y="3889866"/>
            <a:ext cx="1120448" cy="43749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>
            <a:off x="3347864" y="4027949"/>
            <a:ext cx="416956" cy="59882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H="1" flipV="1">
            <a:off x="2411559" y="3651866"/>
            <a:ext cx="1144783" cy="4522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H="1" flipV="1">
            <a:off x="2530511" y="3124810"/>
            <a:ext cx="1025831" cy="44820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flipV="1">
            <a:off x="4211960" y="2924944"/>
            <a:ext cx="328997" cy="57343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flipV="1">
            <a:off x="4873874" y="3573017"/>
            <a:ext cx="388002" cy="14033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>
            <a:off x="4211960" y="4327362"/>
            <a:ext cx="421090" cy="77469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Прямоугольник 85"/>
          <p:cNvSpPr/>
          <p:nvPr/>
        </p:nvSpPr>
        <p:spPr>
          <a:xfrm>
            <a:off x="3536323" y="3081734"/>
            <a:ext cx="1396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/>
                <a:latin typeface="Georgia" panose="02040502050405020303" pitchFamily="18" charset="0"/>
              </a:rPr>
              <a:t>кут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91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26" y="1474409"/>
            <a:ext cx="4903068" cy="3909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4890773" y="332656"/>
            <a:ext cx="4283968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AutoShape 2" descr="Оглядове колесо на Подолі працюватиме до лютого | Хмарочо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266" y="1700808"/>
            <a:ext cx="4804734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D:\НА КОНКУРС\24d942d614aa7a39680445215b3e0b0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289" y="4149080"/>
            <a:ext cx="4184936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81" y="4869160"/>
            <a:ext cx="1998621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940289" y="476672"/>
            <a:ext cx="418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ЩО </a:t>
            </a:r>
            <a:r>
              <a:rPr lang="uk-UA" sz="32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В</a:t>
            </a:r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И БАЧИТЕ?</a:t>
            </a:r>
            <a:endParaRPr lang="uk-UA" sz="3200" b="1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23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5" y="2420888"/>
            <a:ext cx="3679159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861520" y="260648"/>
            <a:ext cx="4283968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5689612" y="344850"/>
            <a:ext cx="262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ЗАДАЧА</a:t>
            </a:r>
            <a:endParaRPr lang="uk-UA" sz="4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2420888"/>
            <a:ext cx="46085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>
                <a:latin typeface="Georgia" panose="02040502050405020303" pitchFamily="18" charset="0"/>
              </a:rPr>
              <a:t>Три футболісти пробивають штрафні удари по воротах із  точок </a:t>
            </a:r>
            <a:r>
              <a:rPr lang="uk-UA" sz="2800" i="1" dirty="0" smtClean="0">
                <a:latin typeface="Georgia" panose="02040502050405020303" pitchFamily="18" charset="0"/>
              </a:rPr>
              <a:t>А</a:t>
            </a:r>
            <a:r>
              <a:rPr lang="uk-UA" sz="2800" dirty="0" smtClean="0">
                <a:latin typeface="Georgia" panose="02040502050405020303" pitchFamily="18" charset="0"/>
              </a:rPr>
              <a:t>, </a:t>
            </a:r>
            <a:r>
              <a:rPr lang="uk-UA" sz="2800" i="1" dirty="0" smtClean="0">
                <a:latin typeface="Georgia" panose="02040502050405020303" pitchFamily="18" charset="0"/>
              </a:rPr>
              <a:t>В</a:t>
            </a:r>
            <a:r>
              <a:rPr lang="uk-UA" sz="2800" dirty="0" smtClean="0">
                <a:latin typeface="Georgia" panose="02040502050405020303" pitchFamily="18" charset="0"/>
              </a:rPr>
              <a:t> і </a:t>
            </a:r>
            <a:r>
              <a:rPr lang="uk-UA" sz="2800" i="1" dirty="0" smtClean="0">
                <a:latin typeface="Georgia" panose="02040502050405020303" pitchFamily="18" charset="0"/>
              </a:rPr>
              <a:t>С</a:t>
            </a:r>
            <a:r>
              <a:rPr lang="uk-UA" sz="2800" dirty="0" smtClean="0">
                <a:latin typeface="Georgia" panose="02040502050405020303" pitchFamily="18" charset="0"/>
              </a:rPr>
              <a:t>, які лежать на колі (див. рисунок). У кого з них кут обстрілу воріт  найбільший?</a:t>
            </a:r>
            <a:endParaRPr lang="uk-UA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65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772400" cy="208823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3366CC"/>
                </a:solidFill>
                <a:latin typeface="Georgia" panose="02040502050405020303" pitchFamily="18" charset="0"/>
              </a:rPr>
              <a:t>ВПИСАНІ ТА ЦЕНТРАЛЬНІ </a:t>
            </a:r>
            <a:br>
              <a:rPr lang="ru-RU" sz="4800" dirty="0" smtClean="0">
                <a:solidFill>
                  <a:srgbClr val="3366CC"/>
                </a:solidFill>
                <a:latin typeface="Georgia" panose="02040502050405020303" pitchFamily="18" charset="0"/>
              </a:rPr>
            </a:br>
            <a:r>
              <a:rPr lang="ru-RU" sz="4800" dirty="0" smtClean="0">
                <a:solidFill>
                  <a:srgbClr val="3366CC"/>
                </a:solidFill>
                <a:latin typeface="Georgia" panose="02040502050405020303" pitchFamily="18" charset="0"/>
              </a:rPr>
              <a:t>КУТИ</a:t>
            </a:r>
            <a:endParaRPr lang="ru-RU" sz="4800" dirty="0">
              <a:solidFill>
                <a:srgbClr val="3366CC"/>
              </a:solidFill>
              <a:latin typeface="Georgia" panose="02040502050405020303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63888" y="4698001"/>
            <a:ext cx="2304256" cy="7200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477175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prstClr val="white"/>
                </a:solidFill>
                <a:latin typeface="Georgia" panose="02040502050405020303" pitchFamily="18" charset="0"/>
              </a:rPr>
              <a:t>8 КЛАС</a:t>
            </a:r>
            <a:endParaRPr lang="uk-UA" sz="3600" b="1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39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61520" y="28556"/>
            <a:ext cx="4283968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/>
          <p:cNvSpPr txBox="1"/>
          <p:nvPr/>
        </p:nvSpPr>
        <p:spPr>
          <a:xfrm>
            <a:off x="5023284" y="128973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МЕТА УРОКУ</a:t>
            </a:r>
            <a:endParaRPr lang="uk-UA" sz="4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708920"/>
            <a:ext cx="8640960" cy="1366523"/>
          </a:xfrm>
          <a:prstGeom prst="rect">
            <a:avLst/>
          </a:prstGeom>
          <a:solidFill>
            <a:srgbClr val="5EA2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222145" y="4293096"/>
            <a:ext cx="8640960" cy="1440160"/>
          </a:xfrm>
          <a:prstGeom prst="rect">
            <a:avLst/>
          </a:prstGeom>
          <a:solidFill>
            <a:srgbClr val="6F92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138905" y="1407412"/>
            <a:ext cx="8640960" cy="1085484"/>
          </a:xfrm>
          <a:prstGeom prst="rect">
            <a:avLst/>
          </a:prstGeom>
          <a:solidFill>
            <a:srgbClr val="838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151625" y="1364575"/>
            <a:ext cx="8668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Сформувати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uk-UA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понятт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я </a:t>
            </a:r>
            <a:r>
              <a:rPr lang="ru-RU" b="1" dirty="0" err="1">
                <a:solidFill>
                  <a:schemeClr val="bg1"/>
                </a:solidFill>
                <a:latin typeface="Georgia" panose="02040502050405020303" pitchFamily="18" charset="0"/>
              </a:rPr>
              <a:t>вписаного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 та центрального </a:t>
            </a:r>
            <a:r>
              <a:rPr lang="ru-RU" b="1" dirty="0" err="1">
                <a:solidFill>
                  <a:schemeClr val="bg1"/>
                </a:solidFill>
                <a:latin typeface="Georgia" panose="02040502050405020303" pitchFamily="18" charset="0"/>
              </a:rPr>
              <a:t>кутів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довести  теорему 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про </a:t>
            </a:r>
            <a:r>
              <a:rPr lang="ru-RU" b="1" dirty="0" err="1">
                <a:solidFill>
                  <a:schemeClr val="bg1"/>
                </a:solidFill>
                <a:latin typeface="Georgia" panose="02040502050405020303" pitchFamily="18" charset="0"/>
              </a:rPr>
              <a:t>вписані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кути,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ознаймити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з </a:t>
            </a:r>
            <a:r>
              <a:rPr lang="ru-RU" b="1" dirty="0" err="1">
                <a:solidFill>
                  <a:schemeClr val="bg1"/>
                </a:solidFill>
                <a:latin typeface="Georgia" panose="02040502050405020303" pitchFamily="18" charset="0"/>
              </a:rPr>
              <a:t>наслідками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 з </a:t>
            </a:r>
            <a:r>
              <a:rPr lang="ru-RU" b="1" dirty="0" err="1">
                <a:solidFill>
                  <a:schemeClr val="bg1"/>
                </a:solidFill>
                <a:latin typeface="Georgia" panose="02040502050405020303" pitchFamily="18" charset="0"/>
              </a:rPr>
              <a:t>теореми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сформувати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уміння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використовувати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теорему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для </a:t>
            </a:r>
            <a:r>
              <a:rPr lang="ru-RU" b="1" dirty="0" err="1">
                <a:solidFill>
                  <a:schemeClr val="bg1"/>
                </a:solidFill>
                <a:latin typeface="Georgia" panose="02040502050405020303" pitchFamily="18" charset="0"/>
              </a:rPr>
              <a:t>розв’язування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 задач.</a:t>
            </a:r>
            <a:endParaRPr lang="uk-UA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2712482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Розви</a:t>
            </a:r>
            <a:r>
              <a:rPr lang="uk-UA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ва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ти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Georgia" panose="02040502050405020303" pitchFamily="18" charset="0"/>
              </a:rPr>
              <a:t>в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міння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Georgia" panose="02040502050405020303" pitchFamily="18" charset="0"/>
              </a:rPr>
              <a:t>використовувати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Georgia" panose="02040502050405020303" pitchFamily="18" charset="0"/>
              </a:rPr>
              <a:t>геометричні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Georgia" panose="02040502050405020303" pitchFamily="18" charset="0"/>
              </a:rPr>
              <a:t>поняття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Georgia" panose="02040502050405020303" pitchFamily="18" charset="0"/>
              </a:rPr>
              <a:t>під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 час </a:t>
            </a:r>
            <a:r>
              <a:rPr lang="ru-RU" b="1" dirty="0" err="1">
                <a:solidFill>
                  <a:schemeClr val="bg1"/>
                </a:solidFill>
                <a:latin typeface="Georgia" panose="02040502050405020303" pitchFamily="18" charset="0"/>
              </a:rPr>
              <a:t>розв’язування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 задач, </a:t>
            </a:r>
            <a:r>
              <a:rPr lang="ru-RU" b="1" dirty="0" err="1">
                <a:solidFill>
                  <a:schemeClr val="bg1"/>
                </a:solidFill>
                <a:latin typeface="Georgia" panose="02040502050405020303" pitchFamily="18" charset="0"/>
              </a:rPr>
              <a:t>робити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Georgia" panose="02040502050405020303" pitchFamily="18" charset="0"/>
              </a:rPr>
              <a:t>висновки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розвивати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Georgia" panose="02040502050405020303" pitchFamily="18" charset="0"/>
              </a:rPr>
              <a:t>логічне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 та </a:t>
            </a:r>
            <a:r>
              <a:rPr lang="ru-RU" b="1" dirty="0" err="1">
                <a:solidFill>
                  <a:schemeClr val="bg1"/>
                </a:solidFill>
                <a:latin typeface="Georgia" panose="02040502050405020303" pitchFamily="18" charset="0"/>
              </a:rPr>
              <a:t>абстрактне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Georgia" panose="02040502050405020303" pitchFamily="18" charset="0"/>
              </a:rPr>
              <a:t>мислення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пам’ять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та </a:t>
            </a:r>
            <a:r>
              <a:rPr lang="ru-RU" b="1" dirty="0" err="1">
                <a:solidFill>
                  <a:schemeClr val="bg1"/>
                </a:solidFill>
                <a:latin typeface="Georgia" panose="02040502050405020303" pitchFamily="18" charset="0"/>
              </a:rPr>
              <a:t>в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міння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моделювати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уміння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працювати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Georgia" panose="02040502050405020303" pitchFamily="18" charset="0"/>
              </a:rPr>
              <a:t>самостійно</a:t>
            </a:r>
            <a:r>
              <a:rPr lang="ru-RU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та в </a:t>
            </a:r>
            <a:r>
              <a:rPr lang="ru-RU" b="1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групі</a:t>
            </a:r>
            <a:r>
              <a:rPr lang="ru-RU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.</a:t>
            </a:r>
            <a:endParaRPr lang="uk-UA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687" y="4388911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>
                <a:solidFill>
                  <a:schemeClr val="bg1"/>
                </a:solidFill>
                <a:latin typeface="Times New Roman"/>
                <a:ea typeface="Times New Roman"/>
              </a:rPr>
              <a:t>В</a:t>
            </a:r>
            <a:r>
              <a:rPr lang="uk-UA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иховувати </a:t>
            </a:r>
            <a:r>
              <a:rPr lang="uk-UA" b="1" dirty="0">
                <a:solidFill>
                  <a:schemeClr val="bg1"/>
                </a:solidFill>
                <a:latin typeface="Times New Roman"/>
                <a:ea typeface="Times New Roman"/>
              </a:rPr>
              <a:t>культуру мовлення, почуття відповідальності, зосередженість, </a:t>
            </a:r>
            <a:r>
              <a:rPr lang="uk-UA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спостережливість, взаємодопомогу</a:t>
            </a:r>
            <a:r>
              <a:rPr lang="uk-UA" b="1" dirty="0">
                <a:solidFill>
                  <a:schemeClr val="bg1"/>
                </a:solidFill>
                <a:latin typeface="Times New Roman"/>
                <a:ea typeface="Times New Roman"/>
              </a:rPr>
              <a:t>, </a:t>
            </a:r>
            <a:r>
              <a:rPr lang="uk-UA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uk-UA" b="1" dirty="0">
                <a:solidFill>
                  <a:schemeClr val="bg1"/>
                </a:solidFill>
                <a:latin typeface="Times New Roman"/>
                <a:ea typeface="Times New Roman"/>
              </a:rPr>
              <a:t>організованість, </a:t>
            </a:r>
            <a:r>
              <a:rPr lang="uk-UA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взаємоповагу</a:t>
            </a:r>
            <a:r>
              <a:rPr lang="uk-UA" b="1" dirty="0">
                <a:solidFill>
                  <a:schemeClr val="bg1"/>
                </a:solidFill>
                <a:latin typeface="Times New Roman"/>
                <a:ea typeface="Times New Roman"/>
              </a:rPr>
              <a:t>, здатність самовираження кожного учня, дбайливе ставлення до власного здоров’я, </a:t>
            </a:r>
            <a:r>
              <a:rPr lang="uk-UA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почуття взаємодопомоги, </a:t>
            </a:r>
            <a:r>
              <a:rPr lang="uk-UA" b="1" dirty="0">
                <a:solidFill>
                  <a:schemeClr val="bg1"/>
                </a:solidFill>
                <a:latin typeface="Times New Roman"/>
                <a:ea typeface="Times New Roman"/>
              </a:rPr>
              <a:t>виховувати </a:t>
            </a:r>
            <a:r>
              <a:rPr lang="uk-UA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бажання </a:t>
            </a:r>
            <a:r>
              <a:rPr lang="uk-UA" b="1" dirty="0">
                <a:solidFill>
                  <a:schemeClr val="bg1"/>
                </a:solidFill>
                <a:latin typeface="Times New Roman"/>
                <a:ea typeface="Times New Roman"/>
              </a:rPr>
              <a:t>до </a:t>
            </a:r>
            <a:r>
              <a:rPr lang="uk-UA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самоосвіти.</a:t>
            </a:r>
            <a:endParaRPr lang="uk-UA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05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-12788" y="5589257"/>
            <a:ext cx="9144000" cy="13094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135711" y="1350372"/>
            <a:ext cx="353885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2">
                    <a:lumMod val="10000"/>
                  </a:schemeClr>
                </a:solidFill>
                <a:latin typeface="Georgia" panose="02040502050405020303" pitchFamily="18" charset="0"/>
              </a:rPr>
              <a:t>1. Що називають кутом?</a:t>
            </a:r>
            <a:endParaRPr lang="uk-UA" b="1" dirty="0">
              <a:solidFill>
                <a:schemeClr val="bg2">
                  <a:lumMod val="1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73816" y="4924018"/>
            <a:ext cx="409919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latin typeface="Georgia" panose="02040502050405020303" pitchFamily="18" charset="0"/>
                <a:ea typeface="Calibri"/>
              </a:rPr>
              <a:t>4. </a:t>
            </a:r>
            <a:r>
              <a:rPr lang="ru-RU" b="1" dirty="0" err="1" smtClean="0">
                <a:latin typeface="Georgia" panose="02040502050405020303" pitchFamily="18" charset="0"/>
                <a:ea typeface="Calibri"/>
              </a:rPr>
              <a:t>Що</a:t>
            </a:r>
            <a:r>
              <a:rPr lang="ru-RU" b="1" dirty="0" smtClean="0">
                <a:latin typeface="Georgia" panose="02040502050405020303" pitchFamily="18" charset="0"/>
                <a:ea typeface="Calibri"/>
              </a:rPr>
              <a:t> </a:t>
            </a:r>
            <a:r>
              <a:rPr lang="ru-RU" b="1" dirty="0" err="1" smtClean="0">
                <a:latin typeface="Georgia" panose="02040502050405020303" pitchFamily="18" charset="0"/>
                <a:ea typeface="Calibri"/>
              </a:rPr>
              <a:t>називають</a:t>
            </a:r>
            <a:r>
              <a:rPr lang="ru-RU" b="1" dirty="0" smtClean="0">
                <a:latin typeface="Georgia" panose="02040502050405020303" pitchFamily="18" charset="0"/>
                <a:ea typeface="Calibri"/>
              </a:rPr>
              <a:t> хордою кола?</a:t>
            </a:r>
            <a:endParaRPr lang="uk-UA" b="1" dirty="0">
              <a:latin typeface="Georgia" panose="02040502050405020303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82770" y="5939988"/>
            <a:ext cx="444544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4B3601"/>
                </a:solidFill>
                <a:latin typeface="Georgia" panose="02040502050405020303" pitchFamily="18" charset="0"/>
                <a:ea typeface="Calibri"/>
              </a:rPr>
              <a:t>5. </a:t>
            </a:r>
            <a:r>
              <a:rPr lang="ru-RU" b="1" dirty="0" err="1" smtClean="0">
                <a:solidFill>
                  <a:srgbClr val="4B3601"/>
                </a:solidFill>
                <a:latin typeface="Georgia" panose="02040502050405020303" pitchFamily="18" charset="0"/>
                <a:ea typeface="Calibri"/>
              </a:rPr>
              <a:t>Що</a:t>
            </a:r>
            <a:r>
              <a:rPr lang="ru-RU" b="1" dirty="0" smtClean="0">
                <a:solidFill>
                  <a:srgbClr val="4B3601"/>
                </a:solidFill>
                <a:latin typeface="Georgia" panose="02040502050405020303" pitchFamily="18" charset="0"/>
                <a:ea typeface="Calibri"/>
              </a:rPr>
              <a:t> </a:t>
            </a:r>
            <a:r>
              <a:rPr lang="ru-RU" b="1" dirty="0" err="1">
                <a:solidFill>
                  <a:srgbClr val="4B3601"/>
                </a:solidFill>
                <a:latin typeface="Georgia" panose="02040502050405020303" pitchFamily="18" charset="0"/>
                <a:ea typeface="Calibri"/>
              </a:rPr>
              <a:t>називають</a:t>
            </a:r>
            <a:r>
              <a:rPr lang="ru-RU" b="1" dirty="0">
                <a:solidFill>
                  <a:srgbClr val="4B3601"/>
                </a:solidFill>
                <a:latin typeface="Georgia" panose="02040502050405020303" pitchFamily="18" charset="0"/>
                <a:ea typeface="Calibri"/>
              </a:rPr>
              <a:t> </a:t>
            </a:r>
            <a:r>
              <a:rPr lang="ru-RU" b="1" dirty="0" err="1" smtClean="0">
                <a:solidFill>
                  <a:srgbClr val="4B3601"/>
                </a:solidFill>
                <a:latin typeface="Georgia" panose="02040502050405020303" pitchFamily="18" charset="0"/>
                <a:ea typeface="Calibri"/>
              </a:rPr>
              <a:t>діаметром</a:t>
            </a:r>
            <a:r>
              <a:rPr lang="ru-RU" b="1" dirty="0" smtClean="0">
                <a:solidFill>
                  <a:srgbClr val="4B3601"/>
                </a:solidFill>
                <a:latin typeface="Georgia" panose="02040502050405020303" pitchFamily="18" charset="0"/>
                <a:ea typeface="Calibri"/>
              </a:rPr>
              <a:t> кол</a:t>
            </a:r>
            <a:r>
              <a:rPr lang="uk-UA" b="1" dirty="0">
                <a:solidFill>
                  <a:srgbClr val="4B3601"/>
                </a:solidFill>
                <a:latin typeface="Georgia" panose="02040502050405020303" pitchFamily="18" charset="0"/>
                <a:ea typeface="Calibri"/>
              </a:rPr>
              <a:t>а</a:t>
            </a:r>
            <a:r>
              <a:rPr lang="ru-RU" b="1" dirty="0" smtClean="0">
                <a:solidFill>
                  <a:srgbClr val="4B3601"/>
                </a:solidFill>
                <a:latin typeface="Georgia" panose="02040502050405020303" pitchFamily="18" charset="0"/>
                <a:ea typeface="Calibri"/>
              </a:rPr>
              <a:t>?</a:t>
            </a:r>
            <a:endParaRPr lang="uk-UA" b="1" dirty="0">
              <a:solidFill>
                <a:srgbClr val="4B3601"/>
              </a:solidFill>
              <a:latin typeface="Georgia" panose="02040502050405020303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79774" y="3737298"/>
            <a:ext cx="514596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4B3601"/>
                </a:solidFill>
                <a:latin typeface="Georgia" panose="02040502050405020303" pitchFamily="18" charset="0"/>
              </a:rPr>
              <a:t>3. Як </a:t>
            </a:r>
            <a:r>
              <a:rPr lang="ru-RU" sz="1600" b="1" dirty="0" err="1" smtClean="0">
                <a:solidFill>
                  <a:srgbClr val="4B3601"/>
                </a:solidFill>
                <a:latin typeface="Georgia" panose="02040502050405020303" pitchFamily="18" charset="0"/>
              </a:rPr>
              <a:t>називають</a:t>
            </a:r>
            <a:r>
              <a:rPr lang="ru-RU" sz="1600" b="1" dirty="0" smtClean="0">
                <a:solidFill>
                  <a:srgbClr val="4B3601"/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 err="1" smtClean="0">
                <a:solidFill>
                  <a:srgbClr val="4B3601"/>
                </a:solidFill>
                <a:latin typeface="Georgia" panose="02040502050405020303" pitchFamily="18" charset="0"/>
              </a:rPr>
              <a:t>частини</a:t>
            </a:r>
            <a:r>
              <a:rPr lang="ru-RU" sz="1600" b="1" dirty="0" smtClean="0">
                <a:solidFill>
                  <a:srgbClr val="4B3601"/>
                </a:solidFill>
                <a:latin typeface="Georgia" panose="02040502050405020303" pitchFamily="18" charset="0"/>
              </a:rPr>
              <a:t> кола, </a:t>
            </a:r>
          </a:p>
          <a:p>
            <a:r>
              <a:rPr lang="ru-RU" sz="1600" b="1" dirty="0" err="1" smtClean="0">
                <a:solidFill>
                  <a:srgbClr val="4B3601"/>
                </a:solidFill>
                <a:latin typeface="Georgia" panose="02040502050405020303" pitchFamily="18" charset="0"/>
              </a:rPr>
              <a:t>які</a:t>
            </a:r>
            <a:r>
              <a:rPr lang="ru-RU" sz="1600" b="1" dirty="0" smtClean="0">
                <a:solidFill>
                  <a:srgbClr val="4B3601"/>
                </a:solidFill>
                <a:latin typeface="Georgia" panose="02040502050405020303" pitchFamily="18" charset="0"/>
              </a:rPr>
              <a:t> на рисунку </a:t>
            </a:r>
            <a:r>
              <a:rPr lang="ru-RU" sz="1600" b="1" dirty="0" err="1" smtClean="0">
                <a:solidFill>
                  <a:srgbClr val="4B3601"/>
                </a:solidFill>
                <a:latin typeface="Georgia" panose="02040502050405020303" pitchFamily="18" charset="0"/>
              </a:rPr>
              <a:t>виділені</a:t>
            </a:r>
            <a:r>
              <a:rPr lang="ru-RU" sz="1600" b="1" dirty="0" smtClean="0">
                <a:solidFill>
                  <a:srgbClr val="4B3601"/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 err="1" smtClean="0">
                <a:solidFill>
                  <a:srgbClr val="4B3601"/>
                </a:solidFill>
                <a:latin typeface="Georgia" panose="02040502050405020303" pitchFamily="18" charset="0"/>
              </a:rPr>
              <a:t>різними</a:t>
            </a:r>
            <a:r>
              <a:rPr lang="ru-RU" sz="1600" b="1" dirty="0" smtClean="0">
                <a:solidFill>
                  <a:srgbClr val="4B3601"/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 err="1" smtClean="0">
                <a:solidFill>
                  <a:srgbClr val="4B3601"/>
                </a:solidFill>
                <a:latin typeface="Georgia" panose="02040502050405020303" pitchFamily="18" charset="0"/>
              </a:rPr>
              <a:t>кольорами</a:t>
            </a:r>
            <a:r>
              <a:rPr lang="ru-RU" sz="1600" b="1" dirty="0" smtClean="0">
                <a:solidFill>
                  <a:srgbClr val="4B3601"/>
                </a:solidFill>
                <a:latin typeface="Georgia" panose="02040502050405020303" pitchFamily="18" charset="0"/>
              </a:rPr>
              <a:t>?</a:t>
            </a:r>
            <a:endParaRPr lang="uk-UA" sz="1600" b="1" dirty="0">
              <a:solidFill>
                <a:srgbClr val="4B3601"/>
              </a:solidFill>
              <a:latin typeface="Georgia" panose="02040502050405020303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95936" y="2576885"/>
            <a:ext cx="328647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4B3601"/>
                </a:solidFill>
                <a:latin typeface="Georgia" panose="02040502050405020303" pitchFamily="18" charset="0"/>
                <a:ea typeface="Calibri"/>
              </a:rPr>
              <a:t>2. </a:t>
            </a:r>
            <a:r>
              <a:rPr lang="ru-RU" b="1" dirty="0" err="1" smtClean="0">
                <a:solidFill>
                  <a:srgbClr val="4B3601"/>
                </a:solidFill>
                <a:latin typeface="Georgia" panose="02040502050405020303" pitchFamily="18" charset="0"/>
                <a:ea typeface="Calibri"/>
              </a:rPr>
              <a:t>Що</a:t>
            </a:r>
            <a:r>
              <a:rPr lang="ru-RU" b="1" dirty="0" smtClean="0">
                <a:solidFill>
                  <a:srgbClr val="4B3601"/>
                </a:solidFill>
                <a:latin typeface="Georgia" panose="02040502050405020303" pitchFamily="18" charset="0"/>
                <a:ea typeface="Calibri"/>
              </a:rPr>
              <a:t> </a:t>
            </a:r>
            <a:r>
              <a:rPr lang="ru-RU" b="1" dirty="0" err="1" smtClean="0">
                <a:solidFill>
                  <a:srgbClr val="4B3601"/>
                </a:solidFill>
                <a:latin typeface="Georgia" panose="02040502050405020303" pitchFamily="18" charset="0"/>
                <a:ea typeface="Calibri"/>
              </a:rPr>
              <a:t>називають</a:t>
            </a:r>
            <a:r>
              <a:rPr lang="ru-RU" b="1" dirty="0" smtClean="0">
                <a:solidFill>
                  <a:srgbClr val="4B3601"/>
                </a:solidFill>
                <a:latin typeface="Georgia" panose="02040502050405020303" pitchFamily="18" charset="0"/>
                <a:ea typeface="Calibri"/>
              </a:rPr>
              <a:t> колом?</a:t>
            </a:r>
            <a:endParaRPr lang="uk-UA" b="1" dirty="0">
              <a:solidFill>
                <a:srgbClr val="4B3601"/>
              </a:solidFill>
              <a:latin typeface="Georgia" panose="02040502050405020303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861520" y="260648"/>
            <a:ext cx="4283968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TextBox 25"/>
          <p:cNvSpPr txBox="1"/>
          <p:nvPr/>
        </p:nvSpPr>
        <p:spPr>
          <a:xfrm>
            <a:off x="4861520" y="404664"/>
            <a:ext cx="4269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Georgia" panose="02040502050405020303" pitchFamily="18" charset="0"/>
              </a:rPr>
              <a:t>ВПРАВА «ЛОТО»</a:t>
            </a:r>
            <a:endParaRPr lang="uk-UA" sz="3200" b="1" dirty="0">
              <a:latin typeface="Georgia" panose="02040502050405020303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375408" y="4420587"/>
            <a:ext cx="1471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E4C3E"/>
                </a:solidFill>
                <a:latin typeface="Georgia" panose="02040502050405020303" pitchFamily="18" charset="0"/>
              </a:rPr>
              <a:t>Дуга кола.</a:t>
            </a:r>
            <a:endParaRPr lang="uk-UA" b="1" dirty="0">
              <a:solidFill>
                <a:srgbClr val="CE4C3E"/>
              </a:solidFill>
              <a:latin typeface="Georgia" panose="02040502050405020303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122777" y="1703723"/>
            <a:ext cx="51796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CE4C3E"/>
                </a:solidFill>
                <a:latin typeface="Georgia" panose="02040502050405020303" pitchFamily="18" charset="0"/>
                <a:ea typeface="Calibri"/>
              </a:rPr>
              <a:t>Це</a:t>
            </a:r>
            <a:r>
              <a:rPr lang="ru-RU" b="1" dirty="0" smtClean="0">
                <a:solidFill>
                  <a:srgbClr val="CE4C3E"/>
                </a:solidFill>
                <a:latin typeface="Georgia" panose="02040502050405020303" pitchFamily="18" charset="0"/>
                <a:ea typeface="Calibri"/>
              </a:rPr>
              <a:t> </a:t>
            </a:r>
            <a:r>
              <a:rPr lang="ru-RU" b="1" dirty="0" err="1" smtClean="0">
                <a:solidFill>
                  <a:srgbClr val="CE4C3E"/>
                </a:solidFill>
                <a:latin typeface="Georgia" panose="02040502050405020303" pitchFamily="18" charset="0"/>
                <a:ea typeface="Calibri"/>
              </a:rPr>
              <a:t>фігура</a:t>
            </a:r>
            <a:r>
              <a:rPr lang="ru-RU" b="1" dirty="0" smtClean="0">
                <a:solidFill>
                  <a:srgbClr val="CE4C3E"/>
                </a:solidFill>
                <a:latin typeface="Georgia" panose="02040502050405020303" pitchFamily="18" charset="0"/>
                <a:ea typeface="Calibri"/>
              </a:rPr>
              <a:t> , </a:t>
            </a:r>
            <a:r>
              <a:rPr lang="ru-RU" b="1" dirty="0" err="1" smtClean="0">
                <a:solidFill>
                  <a:srgbClr val="CE4C3E"/>
                </a:solidFill>
                <a:latin typeface="Georgia" panose="02040502050405020303" pitchFamily="18" charset="0"/>
                <a:ea typeface="Calibri"/>
              </a:rPr>
              <a:t>утворена</a:t>
            </a:r>
            <a:r>
              <a:rPr lang="ru-RU" b="1" dirty="0" smtClean="0">
                <a:solidFill>
                  <a:srgbClr val="CE4C3E"/>
                </a:solidFill>
                <a:latin typeface="Georgia" panose="02040502050405020303" pitchFamily="18" charset="0"/>
                <a:ea typeface="Calibri"/>
              </a:rPr>
              <a:t> </a:t>
            </a:r>
            <a:r>
              <a:rPr lang="ru-RU" b="1" dirty="0" err="1" smtClean="0">
                <a:solidFill>
                  <a:srgbClr val="CE4C3E"/>
                </a:solidFill>
                <a:latin typeface="Georgia" panose="02040502050405020303" pitchFamily="18" charset="0"/>
                <a:ea typeface="Calibri"/>
              </a:rPr>
              <a:t>двома</a:t>
            </a:r>
            <a:r>
              <a:rPr lang="ru-RU" b="1" dirty="0" smtClean="0">
                <a:solidFill>
                  <a:srgbClr val="CE4C3E"/>
                </a:solidFill>
                <a:latin typeface="Georgia" panose="02040502050405020303" pitchFamily="18" charset="0"/>
                <a:ea typeface="Calibri"/>
              </a:rPr>
              <a:t> </a:t>
            </a:r>
            <a:r>
              <a:rPr lang="ru-RU" b="1" dirty="0" err="1" smtClean="0">
                <a:solidFill>
                  <a:srgbClr val="CE4C3E"/>
                </a:solidFill>
                <a:latin typeface="Georgia" panose="02040502050405020303" pitchFamily="18" charset="0"/>
                <a:ea typeface="Calibri"/>
              </a:rPr>
              <a:t>променями</a:t>
            </a:r>
            <a:r>
              <a:rPr lang="ru-RU" b="1" dirty="0" smtClean="0">
                <a:solidFill>
                  <a:srgbClr val="CE4C3E"/>
                </a:solidFill>
                <a:latin typeface="Georgia" panose="02040502050405020303" pitchFamily="18" charset="0"/>
                <a:ea typeface="Calibri"/>
              </a:rPr>
              <a:t>, </a:t>
            </a:r>
          </a:p>
          <a:p>
            <a:r>
              <a:rPr lang="ru-RU" b="1" dirty="0" err="1" smtClean="0">
                <a:solidFill>
                  <a:srgbClr val="CE4C3E"/>
                </a:solidFill>
                <a:latin typeface="Georgia" panose="02040502050405020303" pitchFamily="18" charset="0"/>
                <a:ea typeface="Calibri"/>
              </a:rPr>
              <a:t>які</a:t>
            </a:r>
            <a:r>
              <a:rPr lang="ru-RU" b="1" dirty="0" smtClean="0">
                <a:solidFill>
                  <a:srgbClr val="CE4C3E"/>
                </a:solidFill>
                <a:latin typeface="Georgia" panose="02040502050405020303" pitchFamily="18" charset="0"/>
                <a:ea typeface="Calibri"/>
              </a:rPr>
              <a:t> </a:t>
            </a:r>
            <a:r>
              <a:rPr lang="ru-RU" b="1" dirty="0" err="1" smtClean="0">
                <a:solidFill>
                  <a:srgbClr val="CE4C3E"/>
                </a:solidFill>
                <a:latin typeface="Georgia" panose="02040502050405020303" pitchFamily="18" charset="0"/>
                <a:ea typeface="Calibri"/>
              </a:rPr>
              <a:t>виходять</a:t>
            </a:r>
            <a:r>
              <a:rPr lang="ru-RU" b="1" dirty="0" smtClean="0">
                <a:solidFill>
                  <a:srgbClr val="CE4C3E"/>
                </a:solidFill>
                <a:latin typeface="Georgia" panose="02040502050405020303" pitchFamily="18" charset="0"/>
                <a:ea typeface="Calibri"/>
              </a:rPr>
              <a:t> з </a:t>
            </a:r>
            <a:r>
              <a:rPr lang="ru-RU" b="1" dirty="0" err="1" smtClean="0">
                <a:solidFill>
                  <a:srgbClr val="CE4C3E"/>
                </a:solidFill>
                <a:latin typeface="Georgia" panose="02040502050405020303" pitchFamily="18" charset="0"/>
                <a:ea typeface="Calibri"/>
              </a:rPr>
              <a:t>однієї</a:t>
            </a:r>
            <a:r>
              <a:rPr lang="ru-RU" b="1" dirty="0" smtClean="0">
                <a:solidFill>
                  <a:srgbClr val="CE4C3E"/>
                </a:solidFill>
                <a:latin typeface="Georgia" panose="02040502050405020303" pitchFamily="18" charset="0"/>
                <a:ea typeface="Calibri"/>
              </a:rPr>
              <a:t> точки</a:t>
            </a:r>
            <a:endParaRPr lang="uk-UA" b="1" dirty="0">
              <a:solidFill>
                <a:srgbClr val="CE4C3E"/>
              </a:solidFill>
              <a:latin typeface="Georgia" panose="02040502050405020303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976291" y="2962837"/>
            <a:ext cx="5017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CE4C3E"/>
                </a:solidFill>
                <a:latin typeface="Georgia" panose="02040502050405020303" pitchFamily="18" charset="0"/>
                <a:ea typeface="Calibri"/>
              </a:rPr>
              <a:t>Це</a:t>
            </a:r>
            <a:r>
              <a:rPr lang="ru-RU" b="1" dirty="0">
                <a:solidFill>
                  <a:srgbClr val="CE4C3E"/>
                </a:solidFill>
                <a:latin typeface="Georgia" panose="02040502050405020303" pitchFamily="18" charset="0"/>
                <a:ea typeface="Calibri"/>
              </a:rPr>
              <a:t> </a:t>
            </a:r>
            <a:r>
              <a:rPr lang="ru-RU" b="1" dirty="0" err="1">
                <a:solidFill>
                  <a:srgbClr val="CE4C3E"/>
                </a:solidFill>
                <a:latin typeface="Georgia" panose="02040502050405020303" pitchFamily="18" charset="0"/>
                <a:ea typeface="Calibri"/>
              </a:rPr>
              <a:t>геометричне</a:t>
            </a:r>
            <a:r>
              <a:rPr lang="ru-RU" b="1" dirty="0">
                <a:solidFill>
                  <a:srgbClr val="CE4C3E"/>
                </a:solidFill>
                <a:latin typeface="Georgia" panose="02040502050405020303" pitchFamily="18" charset="0"/>
                <a:ea typeface="Calibri"/>
              </a:rPr>
              <a:t> </a:t>
            </a:r>
            <a:r>
              <a:rPr lang="ru-RU" b="1" dirty="0" err="1">
                <a:solidFill>
                  <a:srgbClr val="CE4C3E"/>
                </a:solidFill>
                <a:latin typeface="Georgia" panose="02040502050405020303" pitchFamily="18" charset="0"/>
                <a:ea typeface="Calibri"/>
              </a:rPr>
              <a:t>місце</a:t>
            </a:r>
            <a:r>
              <a:rPr lang="ru-RU" b="1" dirty="0">
                <a:solidFill>
                  <a:srgbClr val="CE4C3E"/>
                </a:solidFill>
                <a:latin typeface="Georgia" panose="02040502050405020303" pitchFamily="18" charset="0"/>
                <a:ea typeface="Calibri"/>
              </a:rPr>
              <a:t> </a:t>
            </a:r>
            <a:r>
              <a:rPr lang="ru-RU" b="1" dirty="0" err="1">
                <a:solidFill>
                  <a:srgbClr val="CE4C3E"/>
                </a:solidFill>
                <a:latin typeface="Georgia" panose="02040502050405020303" pitchFamily="18" charset="0"/>
                <a:ea typeface="Calibri"/>
              </a:rPr>
              <a:t>точок</a:t>
            </a:r>
            <a:r>
              <a:rPr lang="ru-RU" b="1" dirty="0">
                <a:solidFill>
                  <a:srgbClr val="CE4C3E"/>
                </a:solidFill>
                <a:latin typeface="Georgia" panose="02040502050405020303" pitchFamily="18" charset="0"/>
                <a:ea typeface="Calibri"/>
              </a:rPr>
              <a:t> </a:t>
            </a:r>
            <a:r>
              <a:rPr lang="ru-RU" b="1" dirty="0" err="1">
                <a:solidFill>
                  <a:srgbClr val="CE4C3E"/>
                </a:solidFill>
                <a:latin typeface="Georgia" panose="02040502050405020303" pitchFamily="18" charset="0"/>
                <a:ea typeface="Calibri"/>
              </a:rPr>
              <a:t>площини</a:t>
            </a:r>
            <a:r>
              <a:rPr lang="ru-RU" b="1" dirty="0">
                <a:solidFill>
                  <a:srgbClr val="CE4C3E"/>
                </a:solidFill>
                <a:latin typeface="Georgia" panose="02040502050405020303" pitchFamily="18" charset="0"/>
                <a:ea typeface="Calibri"/>
              </a:rPr>
              <a:t> </a:t>
            </a:r>
          </a:p>
          <a:p>
            <a:r>
              <a:rPr lang="ru-RU" b="1" dirty="0" err="1">
                <a:solidFill>
                  <a:srgbClr val="CE4C3E"/>
                </a:solidFill>
                <a:latin typeface="Georgia" panose="02040502050405020303" pitchFamily="18" charset="0"/>
                <a:ea typeface="Calibri"/>
              </a:rPr>
              <a:t>рівновіддалених</a:t>
            </a:r>
            <a:r>
              <a:rPr lang="ru-RU" b="1" dirty="0">
                <a:solidFill>
                  <a:srgbClr val="CE4C3E"/>
                </a:solidFill>
                <a:latin typeface="Georgia" panose="02040502050405020303" pitchFamily="18" charset="0"/>
                <a:ea typeface="Calibri"/>
              </a:rPr>
              <a:t> </a:t>
            </a:r>
            <a:r>
              <a:rPr lang="ru-RU" b="1" dirty="0" err="1">
                <a:solidFill>
                  <a:srgbClr val="CE4C3E"/>
                </a:solidFill>
                <a:latin typeface="Georgia" panose="02040502050405020303" pitchFamily="18" charset="0"/>
                <a:ea typeface="Calibri"/>
              </a:rPr>
              <a:t>від</a:t>
            </a:r>
            <a:r>
              <a:rPr lang="ru-RU" b="1" dirty="0">
                <a:solidFill>
                  <a:srgbClr val="CE4C3E"/>
                </a:solidFill>
                <a:latin typeface="Georgia" panose="02040502050405020303" pitchFamily="18" charset="0"/>
                <a:ea typeface="Calibri"/>
              </a:rPr>
              <a:t> </a:t>
            </a:r>
            <a:r>
              <a:rPr lang="ru-RU" b="1" dirty="0" err="1">
                <a:solidFill>
                  <a:srgbClr val="CE4C3E"/>
                </a:solidFill>
                <a:latin typeface="Georgia" panose="02040502050405020303" pitchFamily="18" charset="0"/>
                <a:ea typeface="Calibri"/>
              </a:rPr>
              <a:t>заданої</a:t>
            </a:r>
            <a:r>
              <a:rPr lang="ru-RU" b="1" dirty="0">
                <a:solidFill>
                  <a:srgbClr val="CE4C3E"/>
                </a:solidFill>
                <a:latin typeface="Georgia" panose="02040502050405020303" pitchFamily="18" charset="0"/>
                <a:ea typeface="Calibri"/>
              </a:rPr>
              <a:t> точки.</a:t>
            </a:r>
            <a:endParaRPr lang="uk-UA" b="1" dirty="0">
              <a:solidFill>
                <a:srgbClr val="CE4C3E"/>
              </a:solidFill>
              <a:latin typeface="Georgia" panose="02040502050405020303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006027" y="6309320"/>
            <a:ext cx="3073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CE4C3E"/>
                </a:solidFill>
                <a:latin typeface="Georgia" panose="02040502050405020303" pitchFamily="18" charset="0"/>
              </a:rPr>
              <a:t>Найбільша хорда кола.</a:t>
            </a:r>
            <a:endParaRPr lang="uk-UA" b="1" dirty="0">
              <a:solidFill>
                <a:srgbClr val="CE4C3E"/>
              </a:solidFill>
              <a:latin typeface="Georgia" panose="02040502050405020303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579775" y="5332640"/>
            <a:ext cx="5194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rgbClr val="CE4C3E"/>
                </a:solidFill>
                <a:latin typeface="Georgia" panose="02040502050405020303" pitchFamily="18" charset="0"/>
                <a:ea typeface="Calibri"/>
              </a:rPr>
              <a:t>Відрізок</a:t>
            </a:r>
            <a:r>
              <a:rPr lang="ru-RU" b="1" dirty="0" smtClean="0">
                <a:solidFill>
                  <a:srgbClr val="CE4C3E"/>
                </a:solidFill>
                <a:latin typeface="Georgia" panose="02040502050405020303" pitchFamily="18" charset="0"/>
                <a:ea typeface="Calibri"/>
              </a:rPr>
              <a:t>, </a:t>
            </a:r>
            <a:r>
              <a:rPr lang="ru-RU" b="1" dirty="0" err="1" smtClean="0">
                <a:solidFill>
                  <a:srgbClr val="CE4C3E"/>
                </a:solidFill>
                <a:latin typeface="Georgia" panose="02040502050405020303" pitchFamily="18" charset="0"/>
                <a:ea typeface="Calibri"/>
              </a:rPr>
              <a:t>що</a:t>
            </a:r>
            <a:r>
              <a:rPr lang="ru-RU" b="1" dirty="0" smtClean="0">
                <a:solidFill>
                  <a:srgbClr val="CE4C3E"/>
                </a:solidFill>
                <a:latin typeface="Georgia" panose="02040502050405020303" pitchFamily="18" charset="0"/>
                <a:ea typeface="Calibri"/>
              </a:rPr>
              <a:t> </a:t>
            </a:r>
            <a:r>
              <a:rPr lang="ru-RU" b="1" dirty="0" err="1" smtClean="0">
                <a:solidFill>
                  <a:srgbClr val="CE4C3E"/>
                </a:solidFill>
                <a:latin typeface="Georgia" panose="02040502050405020303" pitchFamily="18" charset="0"/>
                <a:ea typeface="Calibri"/>
              </a:rPr>
              <a:t>сполучає</a:t>
            </a:r>
            <a:r>
              <a:rPr lang="ru-RU" b="1" dirty="0" smtClean="0">
                <a:solidFill>
                  <a:srgbClr val="CE4C3E"/>
                </a:solidFill>
                <a:latin typeface="Georgia" panose="02040502050405020303" pitchFamily="18" charset="0"/>
                <a:ea typeface="Calibri"/>
              </a:rPr>
              <a:t> </a:t>
            </a:r>
            <a:r>
              <a:rPr lang="ru-RU" b="1" dirty="0" err="1" smtClean="0">
                <a:solidFill>
                  <a:srgbClr val="CE4C3E"/>
                </a:solidFill>
                <a:latin typeface="Georgia" panose="02040502050405020303" pitchFamily="18" charset="0"/>
                <a:ea typeface="Calibri"/>
              </a:rPr>
              <a:t>дві</a:t>
            </a:r>
            <a:r>
              <a:rPr lang="ru-RU" b="1" dirty="0" smtClean="0">
                <a:solidFill>
                  <a:srgbClr val="CE4C3E"/>
                </a:solidFill>
                <a:latin typeface="Georgia" panose="02040502050405020303" pitchFamily="18" charset="0"/>
                <a:ea typeface="Calibri"/>
              </a:rPr>
              <a:t> точки на </a:t>
            </a:r>
            <a:r>
              <a:rPr lang="ru-RU" b="1" dirty="0" err="1" smtClean="0">
                <a:solidFill>
                  <a:srgbClr val="CE4C3E"/>
                </a:solidFill>
                <a:latin typeface="Georgia" panose="02040502050405020303" pitchFamily="18" charset="0"/>
                <a:ea typeface="Calibri"/>
              </a:rPr>
              <a:t>колі</a:t>
            </a:r>
            <a:r>
              <a:rPr lang="ru-RU" b="1" dirty="0" smtClean="0">
                <a:solidFill>
                  <a:srgbClr val="CE4C3E"/>
                </a:solidFill>
                <a:latin typeface="Georgia" panose="02040502050405020303" pitchFamily="18" charset="0"/>
                <a:ea typeface="Calibri"/>
              </a:rPr>
              <a:t>.</a:t>
            </a:r>
            <a:endParaRPr lang="uk-UA" b="1" dirty="0">
              <a:solidFill>
                <a:srgbClr val="CE4C3E"/>
              </a:solidFill>
              <a:latin typeface="Georgia" panose="02040502050405020303" pitchFamily="18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0" y="3429000"/>
            <a:ext cx="1872386" cy="1472347"/>
            <a:chOff x="0" y="3429000"/>
            <a:chExt cx="1872386" cy="1472347"/>
          </a:xfrm>
        </p:grpSpPr>
        <p:sp>
          <p:nvSpPr>
            <p:cNvPr id="43" name="Шестиугольник 42"/>
            <p:cNvSpPr/>
            <p:nvPr/>
          </p:nvSpPr>
          <p:spPr>
            <a:xfrm>
              <a:off x="0" y="3429000"/>
              <a:ext cx="1872386" cy="1472347"/>
            </a:xfrm>
            <a:prstGeom prst="hexag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622918" y="3516352"/>
              <a:ext cx="636714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7200" b="1" cap="none" spc="0" dirty="0" smtClean="0">
                  <a:ln w="1905"/>
                  <a:solidFill>
                    <a:schemeClr val="accent4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anose="02040502050405020303" pitchFamily="18" charset="0"/>
                </a:rPr>
                <a:t>1</a:t>
              </a:r>
              <a:endParaRPr lang="uk-UA" sz="7200" b="1" cap="none" spc="0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35496" y="1484784"/>
            <a:ext cx="1867094" cy="1524544"/>
            <a:chOff x="184626" y="1628800"/>
            <a:chExt cx="1867094" cy="1524544"/>
          </a:xfrm>
        </p:grpSpPr>
        <p:sp>
          <p:nvSpPr>
            <p:cNvPr id="42" name="Шестиугольник 41"/>
            <p:cNvSpPr/>
            <p:nvPr/>
          </p:nvSpPr>
          <p:spPr>
            <a:xfrm>
              <a:off x="184626" y="1628800"/>
              <a:ext cx="1867094" cy="1524544"/>
            </a:xfrm>
            <a:prstGeom prst="hexagon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28485" y="1719704"/>
              <a:ext cx="763351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7200" b="1" cap="none" spc="0" dirty="0" smtClean="0">
                  <a:ln w="1905"/>
                  <a:solidFill>
                    <a:schemeClr val="bg2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anose="02040502050405020303" pitchFamily="18" charset="0"/>
                </a:rPr>
                <a:t>2</a:t>
              </a:r>
              <a:endParaRPr lang="uk-UA" sz="7200" b="1" cap="none" spc="0" dirty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1763688" y="2518764"/>
            <a:ext cx="1872208" cy="1534478"/>
            <a:chOff x="1763688" y="2518764"/>
            <a:chExt cx="1872208" cy="1534478"/>
          </a:xfrm>
        </p:grpSpPr>
        <p:sp>
          <p:nvSpPr>
            <p:cNvPr id="44" name="Шестиугольник 43"/>
            <p:cNvSpPr/>
            <p:nvPr/>
          </p:nvSpPr>
          <p:spPr>
            <a:xfrm>
              <a:off x="1763688" y="2518764"/>
              <a:ext cx="1872208" cy="1534478"/>
            </a:xfrm>
            <a:prstGeom prst="hex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2308810" y="2536970"/>
              <a:ext cx="761748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7200" b="1" cap="none" spc="0" dirty="0" smtClean="0">
                  <a:ln w="1905"/>
                  <a:solidFill>
                    <a:schemeClr val="accent4">
                      <a:lumMod val="75000"/>
                    </a:schemeClr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anose="02040502050405020303" pitchFamily="18" charset="0"/>
                </a:rPr>
                <a:t>3</a:t>
              </a:r>
              <a:endParaRPr lang="uk-UA" sz="7200" b="1" cap="none" spc="0" dirty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1751314" y="4446404"/>
            <a:ext cx="1849696" cy="1430868"/>
            <a:chOff x="1751314" y="4302388"/>
            <a:chExt cx="1849696" cy="1430868"/>
          </a:xfrm>
        </p:grpSpPr>
        <p:sp>
          <p:nvSpPr>
            <p:cNvPr id="45" name="Шестиугольник 44"/>
            <p:cNvSpPr/>
            <p:nvPr/>
          </p:nvSpPr>
          <p:spPr>
            <a:xfrm>
              <a:off x="1751314" y="4302388"/>
              <a:ext cx="1849696" cy="1430868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284067" y="4302388"/>
              <a:ext cx="784189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7200" b="1" cap="none" spc="0" dirty="0" smtClean="0">
                  <a:ln w="1905"/>
                  <a:solidFill>
                    <a:schemeClr val="bg2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anose="02040502050405020303" pitchFamily="18" charset="0"/>
                </a:rPr>
                <a:t>4</a:t>
              </a:r>
              <a:endParaRPr lang="uk-UA" sz="7200" b="1" cap="none" spc="0" dirty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-36512" y="5293350"/>
            <a:ext cx="1899840" cy="1520026"/>
            <a:chOff x="151880" y="5198576"/>
            <a:chExt cx="1899840" cy="1520026"/>
          </a:xfrm>
        </p:grpSpPr>
        <p:sp>
          <p:nvSpPr>
            <p:cNvPr id="46" name="Шестиугольник 45"/>
            <p:cNvSpPr/>
            <p:nvPr/>
          </p:nvSpPr>
          <p:spPr>
            <a:xfrm>
              <a:off x="151880" y="5198576"/>
              <a:ext cx="1899840" cy="1520026"/>
            </a:xfrm>
            <a:prstGeom prst="hexagon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732949" y="5224862"/>
              <a:ext cx="737702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7200" b="1" cap="none" spc="0" dirty="0" smtClean="0">
                  <a:ln w="1905"/>
                  <a:solidFill>
                    <a:schemeClr val="bg2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anose="02040502050405020303" pitchFamily="18" charset="0"/>
                </a:rPr>
                <a:t>5</a:t>
              </a:r>
              <a:endParaRPr lang="uk-UA" sz="7200" b="1" cap="none" spc="0" dirty="0">
                <a:ln w="1905"/>
                <a:solidFill>
                  <a:schemeClr val="bg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7524887" y="5877272"/>
            <a:ext cx="1401375" cy="864096"/>
            <a:chOff x="7388923" y="5863580"/>
            <a:chExt cx="1401375" cy="86409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58" name="Стрелка вправо 57"/>
            <p:cNvSpPr/>
            <p:nvPr/>
          </p:nvSpPr>
          <p:spPr>
            <a:xfrm>
              <a:off x="7388923" y="5863580"/>
              <a:ext cx="1401375" cy="864096"/>
            </a:xfrm>
            <a:prstGeom prst="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441107" y="6093296"/>
              <a:ext cx="1270215" cy="36933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uk-UA" b="1" dirty="0" err="1">
                  <a:latin typeface="Georgia" panose="02040502050405020303" pitchFamily="18" charset="0"/>
                </a:rPr>
                <a:t>П</a:t>
              </a:r>
              <a:r>
                <a:rPr lang="uk-UA" b="1" dirty="0" err="1" smtClean="0">
                  <a:latin typeface="Georgia" panose="02040502050405020303" pitchFamily="18" charset="0"/>
                </a:rPr>
                <a:t>еревір</a:t>
              </a:r>
              <a:endParaRPr lang="uk-UA" b="1" dirty="0">
                <a:latin typeface="Georgia" panose="02040502050405020303" pitchFamily="18" charset="0"/>
              </a:endParaRPr>
            </a:p>
          </p:txBody>
        </p:sp>
      </p:grp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698" y="1201989"/>
            <a:ext cx="1638165" cy="153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Стрелка вверх 4097"/>
          <p:cNvSpPr/>
          <p:nvPr/>
        </p:nvSpPr>
        <p:spPr>
          <a:xfrm>
            <a:off x="755576" y="3068960"/>
            <a:ext cx="318357" cy="275656"/>
          </a:xfrm>
          <a:prstGeom prst="upArrow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99" name="Стрелка вправо 4098"/>
          <p:cNvSpPr/>
          <p:nvPr/>
        </p:nvSpPr>
        <p:spPr>
          <a:xfrm rot="1793018">
            <a:off x="1679442" y="2573323"/>
            <a:ext cx="339501" cy="376456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9" name="Стрелка вверх 68"/>
          <p:cNvSpPr/>
          <p:nvPr/>
        </p:nvSpPr>
        <p:spPr>
          <a:xfrm rot="10800000">
            <a:off x="2555775" y="4126308"/>
            <a:ext cx="298142" cy="320094"/>
          </a:xfrm>
          <a:prstGeom prst="upArrow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0" name="Стрелка вверх 69"/>
          <p:cNvSpPr/>
          <p:nvPr/>
        </p:nvSpPr>
        <p:spPr>
          <a:xfrm rot="14154514">
            <a:off x="1575495" y="5408965"/>
            <a:ext cx="351636" cy="291605"/>
          </a:xfrm>
          <a:prstGeom prst="upArrow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097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4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22" grpId="0" animBg="1"/>
      <p:bldP spid="23" grpId="0" animBg="1"/>
      <p:bldP spid="24" grpId="0" animBg="1"/>
      <p:bldP spid="32" grpId="0"/>
      <p:bldP spid="33" grpId="0"/>
      <p:bldP spid="34" grpId="0"/>
      <p:bldP spid="35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61520" y="260648"/>
            <a:ext cx="4283968" cy="908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5508104" y="407546"/>
            <a:ext cx="352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ЦЕ Ц</a:t>
            </a:r>
            <a:r>
              <a:rPr lang="uk-UA" sz="36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І</a:t>
            </a:r>
            <a:r>
              <a:rPr lang="uk-UA" sz="3600" b="1" dirty="0" smtClean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КАВО!</a:t>
            </a:r>
            <a:endParaRPr lang="uk-UA" sz="3600" b="1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20" y="1412776"/>
            <a:ext cx="46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4">
                    <a:lumMod val="75000"/>
                  </a:schemeClr>
                </a:solidFill>
                <a:latin typeface="Georgia" panose="02040502050405020303" pitchFamily="18" charset="0"/>
              </a:rPr>
              <a:t>ЧИ ЗНАЛИ ВИ, ЩО…?</a:t>
            </a:r>
            <a:endParaRPr lang="uk-UA" sz="2800" b="1" dirty="0">
              <a:solidFill>
                <a:schemeClr val="accent4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52" y="1828828"/>
            <a:ext cx="48939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400" dirty="0" smtClean="0">
                <a:latin typeface="Georgia" panose="02040502050405020303" pitchFamily="18" charset="0"/>
              </a:rPr>
              <a:t>	</a:t>
            </a:r>
            <a:r>
              <a:rPr lang="uk-UA" dirty="0" smtClean="0">
                <a:latin typeface="Georgia" panose="02040502050405020303" pitchFamily="18" charset="0"/>
              </a:rPr>
              <a:t>Витоки </a:t>
            </a:r>
            <a:r>
              <a:rPr lang="uk-UA" dirty="0" err="1" smtClean="0">
                <a:latin typeface="Georgia" panose="02040502050405020303" pitchFamily="18" charset="0"/>
              </a:rPr>
              <a:t>кутометрії</a:t>
            </a:r>
            <a:r>
              <a:rPr lang="uk-UA" dirty="0" smtClean="0">
                <a:latin typeface="Georgia" panose="02040502050405020303" pitchFamily="18" charset="0"/>
              </a:rPr>
              <a:t> беруть початок із сивої давнини (ІІІ-ІІ </a:t>
            </a:r>
            <a:r>
              <a:rPr lang="uk-UA" dirty="0" err="1" smtClean="0">
                <a:latin typeface="Georgia" panose="02040502050405020303" pitchFamily="18" charset="0"/>
              </a:rPr>
              <a:t>тис.до</a:t>
            </a:r>
            <a:r>
              <a:rPr lang="uk-UA" dirty="0" smtClean="0">
                <a:latin typeface="Georgia" panose="02040502050405020303" pitchFamily="18" charset="0"/>
              </a:rPr>
              <a:t> н.е.),                      із стародавніх цивілізацій Шумер,  </a:t>
            </a:r>
            <a:r>
              <a:rPr lang="uk-UA" dirty="0" err="1" smtClean="0">
                <a:latin typeface="Georgia" panose="02040502050405020303" pitchFamily="18" charset="0"/>
              </a:rPr>
              <a:t>Вавілонії</a:t>
            </a:r>
            <a:r>
              <a:rPr lang="uk-UA" dirty="0" smtClean="0">
                <a:latin typeface="Georgia" panose="02040502050405020303" pitchFamily="18" charset="0"/>
              </a:rPr>
              <a:t>   та Єгипту. </a:t>
            </a:r>
          </a:p>
          <a:p>
            <a:pPr algn="just"/>
            <a:endParaRPr lang="uk-UA" dirty="0">
              <a:latin typeface="Georgia" panose="02040502050405020303" pitchFamily="18" charset="0"/>
            </a:endParaRPr>
          </a:p>
          <a:p>
            <a:r>
              <a:rPr lang="uk-UA" dirty="0" smtClean="0">
                <a:latin typeface="Georgia" panose="02040502050405020303" pitchFamily="18" charset="0"/>
              </a:rPr>
              <a:t>	Стародавні </a:t>
            </a:r>
            <a:r>
              <a:rPr lang="uk-UA" dirty="0" err="1" smtClean="0">
                <a:latin typeface="Georgia" panose="02040502050405020303" pitchFamily="18" charset="0"/>
              </a:rPr>
              <a:t>вавілонці</a:t>
            </a:r>
            <a:r>
              <a:rPr lang="uk-UA" dirty="0" smtClean="0">
                <a:latin typeface="Georgia" panose="02040502050405020303" pitchFamily="18" charset="0"/>
              </a:rPr>
              <a:t> сконструювали сонячний годинник, у якому час визначався не за довжиною тіні, а за її напрямком</a:t>
            </a:r>
            <a:r>
              <a:rPr lang="uk-UA" sz="1400" dirty="0" smtClean="0">
                <a:latin typeface="Georgia" panose="02040502050405020303" pitchFamily="18" charset="0"/>
              </a:rPr>
              <a:t>. </a:t>
            </a:r>
            <a:endParaRPr lang="uk-UA" sz="1400" dirty="0">
              <a:latin typeface="Georgia" panose="020405020504050203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28" y="4521032"/>
            <a:ext cx="3398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Georgia" panose="02040502050405020303" pitchFamily="18" charset="0"/>
              </a:rPr>
              <a:t>Гномон </a:t>
            </a:r>
            <a:r>
              <a:rPr lang="uk-UA" dirty="0" smtClean="0">
                <a:latin typeface="Georgia" panose="02040502050405020303" pitchFamily="18" charset="0"/>
              </a:rPr>
              <a:t>– найпростіший сонячний годинник.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196" y="4812245"/>
            <a:ext cx="3601205" cy="2045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Как впервые вычислили окружность Земли – описание, схема, видео - «Как и  Почему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166" y="1277262"/>
            <a:ext cx="3440675" cy="193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031473" y="4229867"/>
            <a:ext cx="2480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dirty="0">
                <a:solidFill>
                  <a:prstClr val="black"/>
                </a:solidFill>
                <a:latin typeface="Georgia" panose="02040502050405020303" pitchFamily="18" charset="0"/>
              </a:rPr>
              <a:t>Схема експерименту: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36865" y="3212976"/>
            <a:ext cx="41756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dirty="0">
                <a:solidFill>
                  <a:prstClr val="black"/>
                </a:solidFill>
                <a:latin typeface="Georgia" panose="02040502050405020303" pitchFamily="18" charset="0"/>
              </a:rPr>
              <a:t>Довжину дуги земного </a:t>
            </a:r>
            <a:r>
              <a:rPr lang="uk-UA" dirty="0" smtClean="0">
                <a:solidFill>
                  <a:prstClr val="black"/>
                </a:solidFill>
                <a:latin typeface="Georgia" panose="02040502050405020303" pitchFamily="18" charset="0"/>
              </a:rPr>
              <a:t>меридіана </a:t>
            </a:r>
            <a:r>
              <a:rPr lang="uk-UA" dirty="0">
                <a:solidFill>
                  <a:prstClr val="black"/>
                </a:solidFill>
                <a:latin typeface="Georgia" panose="02040502050405020303" pitchFamily="18" charset="0"/>
              </a:rPr>
              <a:t>вперше вирахував </a:t>
            </a:r>
            <a:endParaRPr lang="uk-UA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lvl="0"/>
            <a:r>
              <a:rPr lang="uk-UA" b="1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Ератосфен</a:t>
            </a:r>
            <a:r>
              <a:rPr lang="uk-UA" b="1" dirty="0" smtClean="0">
                <a:solidFill>
                  <a:prstClr val="black"/>
                </a:solidFill>
                <a:latin typeface="Georgia" panose="02040502050405020303" pitchFamily="18" charset="0"/>
              </a:rPr>
              <a:t>  (</a:t>
            </a:r>
            <a:r>
              <a:rPr lang="uk-UA" b="1" dirty="0">
                <a:solidFill>
                  <a:prstClr val="black"/>
                </a:solidFill>
                <a:latin typeface="Georgia" panose="02040502050405020303" pitchFamily="18" charset="0"/>
              </a:rPr>
              <a:t>276-194 рр. )</a:t>
            </a:r>
          </a:p>
        </p:txBody>
      </p:sp>
      <p:sp>
        <p:nvSpPr>
          <p:cNvPr id="12" name="AutoShape 6" descr="ГНОМОН-САМЫЕ ДРЕВНИЕ СОЛНЕЧНЫЕ ЧАСЫ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" name="AutoShape 8" descr="Учебно-методическую базу ОБЖ — своими руками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14151"/>
            <a:ext cx="21050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98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d60ad84a3dcffd4915147129c10cbd1d45492b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2520</TotalTime>
  <Words>678</Words>
  <Application>Microsoft Office PowerPoint</Application>
  <PresentationFormat>Экран (4:3)</PresentationFormat>
  <Paragraphs>132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УРОК ГЕОМЕТРІЇ</vt:lpstr>
      <vt:lpstr>Презентация PowerPoint</vt:lpstr>
      <vt:lpstr>Презентация PowerPoint</vt:lpstr>
      <vt:lpstr>Презентация PowerPoint</vt:lpstr>
      <vt:lpstr>Презентация PowerPoint</vt:lpstr>
      <vt:lpstr>ВПИСАНІ ТА ЦЕНТРАЛЬНІ  КУТИ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Абстрактные баннеры - шаблон презентации с сайта http://presentation-creation.ru</dc:title>
  <dc:creator>obstinate</dc:creator>
  <dc:description>Шаблон презентации с сайта http://presentation-creation.ru/</dc:description>
  <cp:lastModifiedBy>Пользователь</cp:lastModifiedBy>
  <cp:revision>271</cp:revision>
  <dcterms:created xsi:type="dcterms:W3CDTF">2017-06-19T18:19:33Z</dcterms:created>
  <dcterms:modified xsi:type="dcterms:W3CDTF">2021-03-13T19:09:50Z</dcterms:modified>
</cp:coreProperties>
</file>