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7" r:id="rId4"/>
    <p:sldId id="276" r:id="rId5"/>
    <p:sldId id="282" r:id="rId6"/>
    <p:sldId id="260" r:id="rId7"/>
    <p:sldId id="264" r:id="rId8"/>
    <p:sldId id="263" r:id="rId9"/>
    <p:sldId id="261" r:id="rId10"/>
    <p:sldId id="257" r:id="rId11"/>
    <p:sldId id="262" r:id="rId12"/>
    <p:sldId id="280" r:id="rId13"/>
    <p:sldId id="268" r:id="rId14"/>
    <p:sldId id="281" r:id="rId15"/>
    <p:sldId id="272" r:id="rId16"/>
    <p:sldId id="273" r:id="rId17"/>
    <p:sldId id="279" r:id="rId18"/>
    <p:sldId id="274" r:id="rId19"/>
  </p:sldIdLst>
  <p:sldSz cx="9144000" cy="6858000" type="screen4x3"/>
  <p:notesSz cx="6858000" cy="9144000"/>
  <p:custDataLst>
    <p:tags r:id="rId2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4C3E"/>
    <a:srgbClr val="FFFFCC"/>
    <a:srgbClr val="66FF66"/>
    <a:srgbClr val="4B3601"/>
    <a:srgbClr val="5EA278"/>
    <a:srgbClr val="9999FF"/>
    <a:srgbClr val="6F929D"/>
    <a:srgbClr val="8DA468"/>
    <a:srgbClr val="83838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1"/>
            <a:ext cx="7772400" cy="1470025"/>
          </a:xfrm>
        </p:spPr>
        <p:txBody>
          <a:bodyPr/>
          <a:lstStyle>
            <a:lvl1pPr algn="ctr">
              <a:defRPr b="1">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F7A22C66-9595-4BC5-9D91-7BAD86B16149}" type="datetimeFigureOut">
              <a:rPr lang="ru-RU" smtClean="0"/>
              <a:t>27.08.2023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24882069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A22C66-9595-4BC5-9D91-7BAD86B16149}" type="datetimeFigureOut">
              <a:rPr lang="ru-RU" smtClean="0"/>
              <a:t>27.08.2023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62603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A22C66-9595-4BC5-9D91-7BAD86B16149}" type="datetimeFigureOut">
              <a:rPr lang="ru-RU" smtClean="0"/>
              <a:t>27.08.2023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73519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A22C66-9595-4BC5-9D91-7BAD86B16149}" type="datetimeFigureOut">
              <a:rPr lang="ru-RU" smtClean="0"/>
              <a:t>27.08.2023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20465665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A22C66-9595-4BC5-9D91-7BAD86B16149}" type="datetimeFigureOut">
              <a:rPr lang="ru-RU" smtClean="0"/>
              <a:t>27.08.2023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296802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7A22C66-9595-4BC5-9D91-7BAD86B16149}" type="datetimeFigureOut">
              <a:rPr lang="ru-RU" smtClean="0"/>
              <a:t>27.08.2023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198384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A22C66-9595-4BC5-9D91-7BAD86B16149}" type="datetimeFigureOut">
              <a:rPr lang="ru-RU" smtClean="0"/>
              <a:t>27.08.2023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307093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A22C66-9595-4BC5-9D91-7BAD86B16149}" type="datetimeFigureOut">
              <a:rPr lang="ru-RU" smtClean="0"/>
              <a:t>27.08.2023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52202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A22C66-9595-4BC5-9D91-7BAD86B16149}" type="datetimeFigureOut">
              <a:rPr lang="ru-RU" smtClean="0"/>
              <a:t>27.08.2023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96518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A22C66-9595-4BC5-9D91-7BAD86B16149}" type="datetimeFigureOut">
              <a:rPr lang="ru-RU" smtClean="0"/>
              <a:t>27.08.2023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164665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A22C66-9595-4BC5-9D91-7BAD86B16149}" type="datetimeFigureOut">
              <a:rPr lang="ru-RU" smtClean="0"/>
              <a:t>27.08.2023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D1393-DD06-4108-80B6-128CB82C08EF}" type="slidenum">
              <a:rPr lang="ru-RU" smtClean="0"/>
              <a:t>‹#›</a:t>
            </a:fld>
            <a:endParaRPr lang="ru-RU"/>
          </a:p>
        </p:txBody>
      </p:sp>
    </p:spTree>
    <p:extLst>
      <p:ext uri="{BB962C8B-B14F-4D97-AF65-F5344CB8AC3E}">
        <p14:creationId xmlns:p14="http://schemas.microsoft.com/office/powerpoint/2010/main" val="185068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74638"/>
            <a:ext cx="6923112"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22C66-9595-4BC5-9D91-7BAD86B16149}" type="datetimeFigureOut">
              <a:rPr lang="ru-RU" smtClean="0"/>
              <a:t>27.08.2023</a:t>
            </a:fld>
            <a:endParaRPr lang="ru-RU"/>
          </a:p>
        </p:txBody>
      </p:sp>
      <p:sp>
        <p:nvSpPr>
          <p:cNvPr id="5" name="Нижний колонтитул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D1393-DD06-4108-80B6-128CB82C08EF}" type="slidenum">
              <a:rPr lang="ru-RU" smtClean="0"/>
              <a:t>‹#›</a:t>
            </a:fld>
            <a:endParaRPr lang="ru-RU"/>
          </a:p>
        </p:txBody>
      </p:sp>
    </p:spTree>
    <p:extLst>
      <p:ext uri="{BB962C8B-B14F-4D97-AF65-F5344CB8AC3E}">
        <p14:creationId xmlns:p14="http://schemas.microsoft.com/office/powerpoint/2010/main" val="786505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210.png"/><Relationship Id="rId3" Type="http://schemas.openxmlformats.org/officeDocument/2006/relationships/image" Target="../media/image110.png"/><Relationship Id="rId7" Type="http://schemas.openxmlformats.org/officeDocument/2006/relationships/image" Target="../media/image150.png"/><Relationship Id="rId12" Type="http://schemas.openxmlformats.org/officeDocument/2006/relationships/image" Target="../media/image200.png"/><Relationship Id="rId17" Type="http://schemas.openxmlformats.org/officeDocument/2006/relationships/image" Target="../media/image25.png"/><Relationship Id="rId2" Type="http://schemas.openxmlformats.org/officeDocument/2006/relationships/image" Target="../media/image100.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90.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0.png"/><Relationship Id="rId4" Type="http://schemas.openxmlformats.org/officeDocument/2006/relationships/image" Target="../media/image120.png"/><Relationship Id="rId9" Type="http://schemas.openxmlformats.org/officeDocument/2006/relationships/image" Target="../media/image170.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7808" y="2420888"/>
            <a:ext cx="7772400" cy="20882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uk-UA" sz="3200" dirty="0" smtClean="0">
                <a:solidFill>
                  <a:srgbClr val="3366CC"/>
                </a:solidFill>
                <a:latin typeface="Georgia" panose="02040502050405020303" pitchFamily="18" charset="0"/>
              </a:rPr>
              <a:t>УРОК </a:t>
            </a:r>
            <a:r>
              <a:rPr lang="uk-UA" sz="3200" dirty="0" smtClean="0">
                <a:solidFill>
                  <a:srgbClr val="3366CC"/>
                </a:solidFill>
                <a:latin typeface="Georgia" panose="02040502050405020303" pitchFamily="18" charset="0"/>
              </a:rPr>
              <a:t>З </a:t>
            </a:r>
            <a:r>
              <a:rPr lang="uk-UA" sz="3200" dirty="0" smtClean="0">
                <a:solidFill>
                  <a:srgbClr val="3366CC"/>
                </a:solidFill>
                <a:latin typeface="Georgia" panose="02040502050405020303" pitchFamily="18" charset="0"/>
              </a:rPr>
              <a:t>АЛГЕБРИ</a:t>
            </a:r>
            <a:r>
              <a:rPr lang="en-US" sz="4800" dirty="0" smtClean="0">
                <a:solidFill>
                  <a:srgbClr val="3366CC"/>
                </a:solidFill>
                <a:latin typeface="Georgia" panose="02040502050405020303" pitchFamily="18" charset="0"/>
              </a:rPr>
              <a:t/>
            </a:r>
            <a:br>
              <a:rPr lang="en-US" sz="4800" dirty="0" smtClean="0">
                <a:solidFill>
                  <a:srgbClr val="3366CC"/>
                </a:solidFill>
                <a:latin typeface="Georgia" panose="02040502050405020303" pitchFamily="18" charset="0"/>
              </a:rPr>
            </a:br>
            <a:r>
              <a:rPr lang="uk-UA" sz="3600" b="0" dirty="0" smtClean="0">
                <a:solidFill>
                  <a:srgbClr val="3366CC"/>
                </a:solidFill>
                <a:latin typeface="Georgia" panose="02040502050405020303" pitchFamily="18" charset="0"/>
              </a:rPr>
              <a:t>узагальнення і систематизація</a:t>
            </a:r>
            <a:r>
              <a:rPr lang="en-US" sz="3600" b="0" dirty="0" smtClean="0">
                <a:solidFill>
                  <a:srgbClr val="3366CC"/>
                </a:solidFill>
                <a:latin typeface="Georgia" panose="02040502050405020303" pitchFamily="18" charset="0"/>
              </a:rPr>
              <a:t> </a:t>
            </a:r>
            <a:endParaRPr lang="ru-RU" sz="4800" b="0" dirty="0">
              <a:solidFill>
                <a:srgbClr val="3366CC"/>
              </a:solidFill>
              <a:latin typeface="Georgia" panose="02040502050405020303" pitchFamily="18" charset="0"/>
            </a:endParaRPr>
          </a:p>
        </p:txBody>
      </p:sp>
      <p:sp>
        <p:nvSpPr>
          <p:cNvPr id="5" name="Скругленный прямоугольник 4"/>
          <p:cNvSpPr/>
          <p:nvPr/>
        </p:nvSpPr>
        <p:spPr>
          <a:xfrm>
            <a:off x="3563889" y="4698001"/>
            <a:ext cx="2304256" cy="7200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6" name="TextBox 5"/>
          <p:cNvSpPr txBox="1"/>
          <p:nvPr/>
        </p:nvSpPr>
        <p:spPr>
          <a:xfrm>
            <a:off x="3635896" y="4771756"/>
            <a:ext cx="2232248" cy="646331"/>
          </a:xfrm>
          <a:prstGeom prst="rect">
            <a:avLst/>
          </a:prstGeom>
          <a:noFill/>
        </p:spPr>
        <p:txBody>
          <a:bodyPr wrap="square" rtlCol="0">
            <a:spAutoFit/>
          </a:bodyPr>
          <a:lstStyle/>
          <a:p>
            <a:r>
              <a:rPr lang="uk-UA" sz="3600" b="1" dirty="0" smtClean="0">
                <a:solidFill>
                  <a:schemeClr val="bg1"/>
                </a:solidFill>
                <a:latin typeface="Georgia" panose="02040502050405020303" pitchFamily="18" charset="0"/>
              </a:rPr>
              <a:t>8 КЛАС</a:t>
            </a:r>
            <a:endParaRPr lang="uk-UA" sz="3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02520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6"/>
          <p:cNvSpPr txBox="1">
            <a:spLocks noChangeArrowheads="1"/>
          </p:cNvSpPr>
          <p:nvPr/>
        </p:nvSpPr>
        <p:spPr bwMode="gray">
          <a:xfrm>
            <a:off x="1042304" y="5394702"/>
            <a:ext cx="601447" cy="338554"/>
          </a:xfrm>
          <a:prstGeom prst="rect">
            <a:avLst/>
          </a:prstGeom>
          <a:noFill/>
          <a:ln w="9525" algn="ctr">
            <a:noFill/>
            <a:miter lim="800000"/>
            <a:headEnd/>
            <a:tailEnd/>
          </a:ln>
          <a:effectLst/>
        </p:spPr>
        <p:txBody>
          <a:bodyPr wrap="none">
            <a:spAutoFit/>
          </a:bodyPr>
          <a:lstStyle/>
          <a:p>
            <a:pPr algn="ctr"/>
            <a:r>
              <a:rPr lang="en-US" sz="1600" dirty="0" smtClean="0">
                <a:solidFill>
                  <a:srgbClr val="FFFFFF"/>
                </a:solidFill>
              </a:rPr>
              <a:t>20</a:t>
            </a:r>
            <a:r>
              <a:rPr lang="ru-RU" sz="1600" dirty="0" smtClean="0">
                <a:solidFill>
                  <a:srgbClr val="FFFFFF"/>
                </a:solidFill>
              </a:rPr>
              <a:t>10</a:t>
            </a:r>
            <a:endParaRPr lang="en-US" sz="1600" dirty="0">
              <a:solidFill>
                <a:srgbClr val="FFFFFF"/>
              </a:solidFill>
            </a:endParaRPr>
          </a:p>
        </p:txBody>
      </p:sp>
      <p:sp>
        <p:nvSpPr>
          <p:cNvPr id="77" name="Text Box 31"/>
          <p:cNvSpPr txBox="1">
            <a:spLocks noChangeArrowheads="1"/>
          </p:cNvSpPr>
          <p:nvPr/>
        </p:nvSpPr>
        <p:spPr bwMode="gray">
          <a:xfrm>
            <a:off x="6590617" y="5394702"/>
            <a:ext cx="601447" cy="338554"/>
          </a:xfrm>
          <a:prstGeom prst="rect">
            <a:avLst/>
          </a:prstGeom>
          <a:noFill/>
          <a:ln w="9525" algn="ctr">
            <a:noFill/>
            <a:miter lim="800000"/>
            <a:headEnd/>
            <a:tailEnd/>
          </a:ln>
          <a:effectLst/>
        </p:spPr>
        <p:txBody>
          <a:bodyPr wrap="none">
            <a:spAutoFit/>
          </a:bodyPr>
          <a:lstStyle/>
          <a:p>
            <a:pPr algn="ctr"/>
            <a:r>
              <a:rPr lang="en-US" sz="1600" dirty="0" smtClean="0">
                <a:solidFill>
                  <a:srgbClr val="FFFFFF"/>
                </a:solidFill>
              </a:rPr>
              <a:t>20</a:t>
            </a:r>
            <a:r>
              <a:rPr lang="ru-RU" sz="1600" dirty="0" smtClean="0">
                <a:solidFill>
                  <a:srgbClr val="FFFFFF"/>
                </a:solidFill>
              </a:rPr>
              <a:t>20</a:t>
            </a:r>
            <a:endParaRPr lang="en-US" sz="1600" dirty="0">
              <a:solidFill>
                <a:srgbClr val="FFFFFF"/>
              </a:solidFill>
            </a:endParaRPr>
          </a:p>
        </p:txBody>
      </p:sp>
      <p:grpSp>
        <p:nvGrpSpPr>
          <p:cNvPr id="12" name="Группа 11"/>
          <p:cNvGrpSpPr/>
          <p:nvPr/>
        </p:nvGrpSpPr>
        <p:grpSpPr>
          <a:xfrm>
            <a:off x="4861521" y="260648"/>
            <a:ext cx="4283968" cy="908720"/>
            <a:chOff x="4861520" y="260648"/>
            <a:chExt cx="4283968" cy="908720"/>
          </a:xfrm>
        </p:grpSpPr>
        <p:sp>
          <p:nvSpPr>
            <p:cNvPr id="39" name="Прямоугольник 38"/>
            <p:cNvSpPr/>
            <p:nvPr/>
          </p:nvSpPr>
          <p:spPr>
            <a:xfrm>
              <a:off x="4861520" y="260648"/>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0" name="TextBox 39"/>
            <p:cNvSpPr txBox="1"/>
            <p:nvPr/>
          </p:nvSpPr>
          <p:spPr>
            <a:xfrm>
              <a:off x="4861520" y="407546"/>
              <a:ext cx="4282480" cy="584775"/>
            </a:xfrm>
            <a:prstGeom prst="rect">
              <a:avLst/>
            </a:prstGeom>
            <a:noFill/>
          </p:spPr>
          <p:txBody>
            <a:bodyPr wrap="square" rtlCol="0">
              <a:spAutoFit/>
            </a:bodyPr>
            <a:lstStyle/>
            <a:p>
              <a:r>
                <a:rPr lang="uk-UA" sz="3200" b="1" dirty="0">
                  <a:solidFill>
                    <a:schemeClr val="accent5">
                      <a:lumMod val="50000"/>
                    </a:schemeClr>
                  </a:solidFill>
                  <a:latin typeface="Georgia" panose="02040502050405020303" pitchFamily="18" charset="0"/>
                </a:rPr>
                <a:t>ЗАПАМ</a:t>
              </a:r>
              <a:r>
                <a:rPr lang="en-US" sz="3200" b="1" dirty="0">
                  <a:solidFill>
                    <a:schemeClr val="accent5">
                      <a:lumMod val="50000"/>
                    </a:schemeClr>
                  </a:solidFill>
                  <a:latin typeface="Georgia" panose="02040502050405020303" pitchFamily="18" charset="0"/>
                </a:rPr>
                <a:t>’</a:t>
              </a:r>
              <a:r>
                <a:rPr lang="uk-UA" sz="3200" b="1" dirty="0" smtClean="0">
                  <a:solidFill>
                    <a:schemeClr val="accent5">
                      <a:lumMod val="50000"/>
                    </a:schemeClr>
                  </a:solidFill>
                  <a:latin typeface="Georgia" panose="02040502050405020303" pitchFamily="18" charset="0"/>
                </a:rPr>
                <a:t>ЯТАЙТЕ!</a:t>
              </a:r>
              <a:endParaRPr lang="uk-UA" sz="3200" b="1" dirty="0">
                <a:solidFill>
                  <a:schemeClr val="accent5">
                    <a:lumMod val="50000"/>
                  </a:schemeClr>
                </a:solidFill>
                <a:latin typeface="Georgia" panose="02040502050405020303" pitchFamily="18" charset="0"/>
              </a:endParaRP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82"/>
            <a:ext cx="398145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85" y="1732537"/>
            <a:ext cx="357187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72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up)">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61521" y="260648"/>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Box 4"/>
          <p:cNvSpPr txBox="1"/>
          <p:nvPr/>
        </p:nvSpPr>
        <p:spPr>
          <a:xfrm>
            <a:off x="4861522" y="407552"/>
            <a:ext cx="4173488" cy="646331"/>
          </a:xfrm>
          <a:prstGeom prst="rect">
            <a:avLst/>
          </a:prstGeom>
          <a:noFill/>
        </p:spPr>
        <p:txBody>
          <a:bodyPr wrap="square" rtlCol="0">
            <a:spAutoFit/>
          </a:bodyPr>
          <a:lstStyle/>
          <a:p>
            <a:r>
              <a:rPr lang="uk-UA" sz="3600" b="1" dirty="0" smtClean="0">
                <a:solidFill>
                  <a:schemeClr val="accent5">
                    <a:lumMod val="50000"/>
                  </a:schemeClr>
                </a:solidFill>
                <a:latin typeface="Georgia" panose="02040502050405020303" pitchFamily="18" charset="0"/>
              </a:rPr>
              <a:t>В ОДИН КЛІК!</a:t>
            </a:r>
            <a:endParaRPr lang="uk-UA" sz="3600" b="1" dirty="0">
              <a:solidFill>
                <a:schemeClr val="accent5">
                  <a:lumMod val="50000"/>
                </a:schemeClr>
              </a:solidFill>
              <a:latin typeface="Georgia" panose="02040502050405020303" pitchFamily="18" charset="0"/>
            </a:endParaRPr>
          </a:p>
        </p:txBody>
      </p:sp>
      <p:sp>
        <p:nvSpPr>
          <p:cNvPr id="12" name="AutoShape 6" descr="ГНОМОН-САМЫЕ ДРЕВНИЕ СОЛНЕЧНЫЕ ЧАС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3" name="AutoShape 8" descr="Учебно-методическую базу ОБЖ — своими руками!"/>
          <p:cNvSpPr>
            <a:spLocks noChangeAspect="1" noChangeArrowheads="1"/>
          </p:cNvSpPr>
          <p:nvPr/>
        </p:nvSpPr>
        <p:spPr bwMode="auto">
          <a:xfrm>
            <a:off x="307975" y="79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7" y="738883"/>
            <a:ext cx="4336033" cy="588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Qr Code clipart - Barcode, Black, Text, transparen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435869"/>
            <a:ext cx="2390242" cy="44874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718632"/>
            <a:ext cx="1952652" cy="192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985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1521" y="260648"/>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4" name="Прямая со стрелкой 3"/>
          <p:cNvCxnSpPr/>
          <p:nvPr/>
        </p:nvCxnSpPr>
        <p:spPr>
          <a:xfrm>
            <a:off x="4861521" y="260648"/>
            <a:ext cx="359891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61522" y="260654"/>
            <a:ext cx="4174976" cy="954107"/>
          </a:xfrm>
          <a:prstGeom prst="rect">
            <a:avLst/>
          </a:prstGeom>
          <a:noFill/>
        </p:spPr>
        <p:txBody>
          <a:bodyPr wrap="square" rtlCol="0">
            <a:spAutoFit/>
          </a:bodyPr>
          <a:lstStyle/>
          <a:p>
            <a:r>
              <a:rPr lang="uk-UA" sz="2800" dirty="0" smtClean="0">
                <a:latin typeface="Georgia" panose="02040502050405020303" pitchFamily="18" charset="0"/>
                <a:cs typeface="Times New Roman" panose="02020603050405020304" pitchFamily="18" charset="0"/>
              </a:rPr>
              <a:t>ІНТЕЛЕКТУАЛЬНА РОЗМИНКА</a:t>
            </a:r>
            <a:endParaRPr lang="uk-UA" sz="2800" dirty="0">
              <a:latin typeface="Georgia" panose="02040502050405020303"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Прямоугольник 5"/>
              <p:cNvSpPr/>
              <p:nvPr/>
            </p:nvSpPr>
            <p:spPr>
              <a:xfrm>
                <a:off x="2915816" y="1556796"/>
                <a:ext cx="2592288" cy="1017523"/>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6">
                              <a:lumMod val="50000"/>
                            </a:schemeClr>
                          </a:solidFill>
                          <a:latin typeface="Cambria Math"/>
                        </a:rPr>
                        <m:t>𝒙</m:t>
                      </m:r>
                      <m:r>
                        <a:rPr lang="en-US" sz="3200" b="1" i="1" smtClean="0">
                          <a:solidFill>
                            <a:schemeClr val="accent6">
                              <a:lumMod val="50000"/>
                            </a:schemeClr>
                          </a:solidFill>
                          <a:latin typeface="Cambria Math"/>
                        </a:rPr>
                        <m:t>+</m:t>
                      </m:r>
                      <m:f>
                        <m:fPr>
                          <m:ctrlPr>
                            <a:rPr lang="uk-UA" sz="3200" b="1" i="1">
                              <a:solidFill>
                                <a:schemeClr val="accent6">
                                  <a:lumMod val="50000"/>
                                </a:schemeClr>
                              </a:solidFill>
                              <a:latin typeface="Cambria Math" panose="02040503050406030204" pitchFamily="18" charset="0"/>
                            </a:rPr>
                          </m:ctrlPr>
                        </m:fPr>
                        <m:num>
                          <m:r>
                            <a:rPr lang="en-US" sz="3200" b="1" i="1">
                              <a:solidFill>
                                <a:schemeClr val="accent6">
                                  <a:lumMod val="50000"/>
                                </a:schemeClr>
                              </a:solidFill>
                              <a:latin typeface="Cambria Math"/>
                            </a:rPr>
                            <m:t>𝟏</m:t>
                          </m:r>
                        </m:num>
                        <m:den>
                          <m:r>
                            <a:rPr lang="en-US" sz="3200" b="1" i="1">
                              <a:solidFill>
                                <a:schemeClr val="accent6">
                                  <a:lumMod val="50000"/>
                                </a:schemeClr>
                              </a:solidFill>
                              <a:latin typeface="Cambria Math"/>
                            </a:rPr>
                            <m:t>𝒙</m:t>
                          </m:r>
                        </m:den>
                      </m:f>
                      <m:r>
                        <a:rPr lang="en-US" sz="3200" b="1" i="1">
                          <a:solidFill>
                            <a:schemeClr val="accent6">
                              <a:lumMod val="50000"/>
                            </a:schemeClr>
                          </a:solidFill>
                          <a:latin typeface="Cambria Math"/>
                        </a:rPr>
                        <m:t>=</m:t>
                      </m:r>
                      <m:r>
                        <a:rPr lang="en-US" sz="3200" b="1" i="1">
                          <a:solidFill>
                            <a:schemeClr val="accent6">
                              <a:lumMod val="50000"/>
                            </a:schemeClr>
                          </a:solidFill>
                          <a:latin typeface="Cambria Math"/>
                        </a:rPr>
                        <m:t>𝟒</m:t>
                      </m:r>
                      <m:f>
                        <m:fPr>
                          <m:ctrlPr>
                            <a:rPr lang="uk-UA" sz="3200" b="1" i="1">
                              <a:solidFill>
                                <a:schemeClr val="accent6">
                                  <a:lumMod val="50000"/>
                                </a:schemeClr>
                              </a:solidFill>
                              <a:latin typeface="Cambria Math" panose="02040503050406030204" pitchFamily="18" charset="0"/>
                            </a:rPr>
                          </m:ctrlPr>
                        </m:fPr>
                        <m:num>
                          <m:r>
                            <a:rPr lang="en-US" sz="3200" b="1" i="1">
                              <a:solidFill>
                                <a:schemeClr val="accent6">
                                  <a:lumMod val="50000"/>
                                </a:schemeClr>
                              </a:solidFill>
                              <a:latin typeface="Cambria Math"/>
                            </a:rPr>
                            <m:t>𝟏</m:t>
                          </m:r>
                        </m:num>
                        <m:den>
                          <m:r>
                            <a:rPr lang="en-US" sz="3200" b="1" i="1">
                              <a:solidFill>
                                <a:schemeClr val="accent6">
                                  <a:lumMod val="50000"/>
                                </a:schemeClr>
                              </a:solidFill>
                              <a:latin typeface="Cambria Math"/>
                            </a:rPr>
                            <m:t>𝟒</m:t>
                          </m:r>
                        </m:den>
                      </m:f>
                    </m:oMath>
                  </m:oMathPara>
                </a14:m>
                <a:endParaRPr lang="uk-UA" sz="3200" b="1" dirty="0">
                  <a:solidFill>
                    <a:schemeClr val="accent6">
                      <a:lumMod val="50000"/>
                    </a:schemeClr>
                  </a:solidFill>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915816" y="1556792"/>
                <a:ext cx="2592288" cy="1017523"/>
              </a:xfrm>
              <a:prstGeom prst="rect">
                <a:avLst/>
              </a:prstGeom>
              <a:blipFill rotWithShape="1">
                <a:blip r:embed="rId2"/>
                <a:stretch>
                  <a:fillRect/>
                </a:stretch>
              </a:blipFill>
              <a:ln>
                <a:solidFill>
                  <a:schemeClr val="tx1"/>
                </a:solidFill>
              </a:ln>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251521" y="2835487"/>
                <a:ext cx="3542732"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CE4C3E"/>
                          </a:solidFill>
                          <a:latin typeface="Cambria Math"/>
                        </a:rPr>
                        <m:t>𝒙</m:t>
                      </m:r>
                      <m:r>
                        <a:rPr lang="en-US" sz="4000" b="1" i="1" smtClean="0">
                          <a:solidFill>
                            <a:srgbClr val="CE4C3E"/>
                          </a:solidFill>
                          <a:latin typeface="Cambria Math"/>
                        </a:rPr>
                        <m:t>+</m:t>
                      </m:r>
                      <m:f>
                        <m:fPr>
                          <m:ctrlPr>
                            <a:rPr lang="uk-UA" sz="4000" b="1" i="1">
                              <a:solidFill>
                                <a:srgbClr val="CE4C3E"/>
                              </a:solidFill>
                              <a:latin typeface="Cambria Math" panose="02040503050406030204" pitchFamily="18" charset="0"/>
                            </a:rPr>
                          </m:ctrlPr>
                        </m:fPr>
                        <m:num>
                          <m:r>
                            <a:rPr lang="en-US" sz="4000" b="1" i="1">
                              <a:solidFill>
                                <a:srgbClr val="CE4C3E"/>
                              </a:solidFill>
                              <a:latin typeface="Cambria Math"/>
                            </a:rPr>
                            <m:t>𝟏</m:t>
                          </m:r>
                        </m:num>
                        <m:den>
                          <m:r>
                            <a:rPr lang="en-US" sz="4000" b="1" i="1">
                              <a:solidFill>
                                <a:srgbClr val="CE4C3E"/>
                              </a:solidFill>
                              <a:latin typeface="Cambria Math"/>
                            </a:rPr>
                            <m:t>𝒙</m:t>
                          </m:r>
                        </m:den>
                      </m:f>
                      <m:r>
                        <a:rPr lang="en-US" sz="4000" b="1" i="1">
                          <a:solidFill>
                            <a:srgbClr val="CE4C3E"/>
                          </a:solidFill>
                          <a:latin typeface="Cambria Math"/>
                        </a:rPr>
                        <m:t>=</m:t>
                      </m:r>
                      <m:r>
                        <a:rPr lang="en-US" sz="4000" b="1" i="1">
                          <a:solidFill>
                            <a:srgbClr val="CE4C3E"/>
                          </a:solidFill>
                          <a:latin typeface="Cambria Math"/>
                        </a:rPr>
                        <m:t>𝟒</m:t>
                      </m:r>
                      <m:r>
                        <a:rPr lang="en-US" sz="4000" b="1" i="1">
                          <a:solidFill>
                            <a:srgbClr val="CE4C3E"/>
                          </a:solidFill>
                          <a:latin typeface="Cambria Math"/>
                        </a:rPr>
                        <m:t>+</m:t>
                      </m:r>
                      <m:f>
                        <m:fPr>
                          <m:ctrlPr>
                            <a:rPr lang="uk-UA" sz="4000" b="1" i="1">
                              <a:solidFill>
                                <a:srgbClr val="CE4C3E"/>
                              </a:solidFill>
                              <a:latin typeface="Cambria Math" panose="02040503050406030204" pitchFamily="18" charset="0"/>
                            </a:rPr>
                          </m:ctrlPr>
                        </m:fPr>
                        <m:num>
                          <m:r>
                            <a:rPr lang="en-US" sz="4000" b="1" i="1">
                              <a:solidFill>
                                <a:srgbClr val="CE4C3E"/>
                              </a:solidFill>
                              <a:latin typeface="Cambria Math"/>
                            </a:rPr>
                            <m:t>𝟏</m:t>
                          </m:r>
                        </m:num>
                        <m:den>
                          <m:r>
                            <a:rPr lang="en-US" sz="4000" b="1" i="1">
                              <a:solidFill>
                                <a:srgbClr val="CE4C3E"/>
                              </a:solidFill>
                              <a:latin typeface="Cambria Math"/>
                            </a:rPr>
                            <m:t>𝟒</m:t>
                          </m:r>
                        </m:den>
                      </m:f>
                    </m:oMath>
                  </m:oMathPara>
                </a14:m>
                <a:endParaRPr lang="uk-UA" sz="4000" b="1" dirty="0">
                  <a:solidFill>
                    <a:srgbClr val="CE4C3E"/>
                  </a:solidFill>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51520" y="2835484"/>
                <a:ext cx="3542732" cy="1248803"/>
              </a:xfrm>
              <a:prstGeom prst="rect">
                <a:avLst/>
              </a:prstGeom>
              <a:blipFill rotWithShape="1">
                <a:blip r:embed="rId3"/>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4861521" y="2924950"/>
                <a:ext cx="2921644" cy="11330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uk-UA" sz="3600" b="1" i="0" smtClean="0">
                          <a:solidFill>
                            <a:schemeClr val="bg2">
                              <a:lumMod val="50000"/>
                            </a:schemeClr>
                          </a:solidFill>
                          <a:latin typeface="Cambria Math"/>
                        </a:rPr>
                        <m:t>х</m:t>
                      </m:r>
                      <m:r>
                        <a:rPr lang="en-US" sz="3600" b="1" i="1">
                          <a:solidFill>
                            <a:schemeClr val="bg2">
                              <a:lumMod val="50000"/>
                            </a:schemeClr>
                          </a:solidFill>
                          <a:latin typeface="Cambria Math"/>
                        </a:rPr>
                        <m:t>+</m:t>
                      </m:r>
                      <m:f>
                        <m:fPr>
                          <m:ctrlPr>
                            <a:rPr lang="uk-UA" sz="3600" b="1" i="1">
                              <a:solidFill>
                                <a:schemeClr val="bg2">
                                  <a:lumMod val="50000"/>
                                </a:schemeClr>
                              </a:solidFill>
                              <a:latin typeface="Cambria Math" panose="02040503050406030204" pitchFamily="18" charset="0"/>
                            </a:rPr>
                          </m:ctrlPr>
                        </m:fPr>
                        <m:num>
                          <m:r>
                            <a:rPr lang="en-US" sz="3600" b="1" i="1">
                              <a:solidFill>
                                <a:schemeClr val="bg2">
                                  <a:lumMod val="50000"/>
                                </a:schemeClr>
                              </a:solidFill>
                              <a:latin typeface="Cambria Math"/>
                            </a:rPr>
                            <m:t>𝟏</m:t>
                          </m:r>
                        </m:num>
                        <m:den>
                          <m:r>
                            <a:rPr lang="en-US" sz="3600" b="1" i="1">
                              <a:solidFill>
                                <a:schemeClr val="bg2">
                                  <a:lumMod val="50000"/>
                                </a:schemeClr>
                              </a:solidFill>
                              <a:latin typeface="Cambria Math"/>
                            </a:rPr>
                            <m:t>𝒙</m:t>
                          </m:r>
                        </m:den>
                      </m:f>
                      <m:r>
                        <a:rPr lang="en-US" sz="3600" b="1" i="1">
                          <a:solidFill>
                            <a:schemeClr val="bg2">
                              <a:lumMod val="50000"/>
                            </a:schemeClr>
                          </a:solidFill>
                          <a:latin typeface="Cambria Math"/>
                        </a:rPr>
                        <m:t>=</m:t>
                      </m:r>
                      <m:f>
                        <m:fPr>
                          <m:ctrlPr>
                            <a:rPr lang="uk-UA" sz="3600" b="1" i="1">
                              <a:solidFill>
                                <a:schemeClr val="bg2">
                                  <a:lumMod val="50000"/>
                                </a:schemeClr>
                              </a:solidFill>
                              <a:latin typeface="Cambria Math" panose="02040503050406030204" pitchFamily="18" charset="0"/>
                            </a:rPr>
                          </m:ctrlPr>
                        </m:fPr>
                        <m:num>
                          <m:r>
                            <a:rPr lang="en-US" sz="3600" b="1" i="1">
                              <a:solidFill>
                                <a:schemeClr val="bg2">
                                  <a:lumMod val="50000"/>
                                </a:schemeClr>
                              </a:solidFill>
                              <a:latin typeface="Cambria Math"/>
                            </a:rPr>
                            <m:t>𝟏</m:t>
                          </m:r>
                        </m:num>
                        <m:den>
                          <m:r>
                            <a:rPr lang="en-US" sz="3600" b="1" i="1">
                              <a:solidFill>
                                <a:schemeClr val="bg2">
                                  <a:lumMod val="50000"/>
                                </a:schemeClr>
                              </a:solidFill>
                              <a:latin typeface="Cambria Math"/>
                            </a:rPr>
                            <m:t>𝟒</m:t>
                          </m:r>
                        </m:den>
                      </m:f>
                      <m:r>
                        <a:rPr lang="en-US" sz="3600" b="1" i="1">
                          <a:solidFill>
                            <a:schemeClr val="bg2">
                              <a:lumMod val="50000"/>
                            </a:schemeClr>
                          </a:solidFill>
                          <a:latin typeface="Cambria Math"/>
                        </a:rPr>
                        <m:t>+</m:t>
                      </m:r>
                      <m:r>
                        <a:rPr lang="en-US" sz="3600" b="1" i="1">
                          <a:solidFill>
                            <a:schemeClr val="bg2">
                              <a:lumMod val="50000"/>
                            </a:schemeClr>
                          </a:solidFill>
                          <a:latin typeface="Cambria Math"/>
                        </a:rPr>
                        <m:t>𝟒</m:t>
                      </m:r>
                    </m:oMath>
                  </m:oMathPara>
                </a14:m>
                <a:endParaRPr lang="uk-UA" sz="3600" b="1" dirty="0">
                  <a:solidFill>
                    <a:schemeClr val="bg2">
                      <a:lumMod val="50000"/>
                    </a:schemeClr>
                  </a:solidFill>
                </a:endParaRP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4861520" y="2924944"/>
                <a:ext cx="2921644" cy="1133067"/>
              </a:xfrm>
              <a:prstGeom prst="rect">
                <a:avLst/>
              </a:prstGeom>
              <a:blipFill rotWithShape="1">
                <a:blip r:embed="rId4"/>
                <a:stretch>
                  <a:fillRect/>
                </a:stretch>
              </a:blipFill>
            </p:spPr>
            <p:txBody>
              <a:bodyPr/>
              <a:lstStyle/>
              <a:p>
                <a:r>
                  <a:rPr lang="uk-UA">
                    <a:noFill/>
                  </a:rPr>
                  <a:t> </a:t>
                </a:r>
              </a:p>
            </p:txBody>
          </p:sp>
        </mc:Fallback>
      </mc:AlternateContent>
    </p:spTree>
    <p:extLst>
      <p:ext uri="{BB962C8B-B14F-4D97-AF65-F5344CB8AC3E}">
        <p14:creationId xmlns:p14="http://schemas.microsoft.com/office/powerpoint/2010/main" val="18770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78825" y="0"/>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Box 2"/>
          <p:cNvSpPr txBox="1"/>
          <p:nvPr/>
        </p:nvSpPr>
        <p:spPr>
          <a:xfrm>
            <a:off x="4861520" y="0"/>
            <a:ext cx="4282480" cy="954107"/>
          </a:xfrm>
          <a:prstGeom prst="rect">
            <a:avLst/>
          </a:prstGeom>
          <a:noFill/>
        </p:spPr>
        <p:txBody>
          <a:bodyPr wrap="square" rtlCol="0">
            <a:spAutoFit/>
          </a:bodyPr>
          <a:lstStyle/>
          <a:p>
            <a:r>
              <a:rPr lang="uk-UA" sz="2800" b="1" dirty="0" smtClean="0">
                <a:solidFill>
                  <a:schemeClr val="accent5">
                    <a:lumMod val="50000"/>
                  </a:schemeClr>
                </a:solidFill>
                <a:latin typeface="Georgia" panose="02040502050405020303" pitchFamily="18" charset="0"/>
              </a:rPr>
              <a:t>ПРАЦЮЄМО </a:t>
            </a:r>
          </a:p>
          <a:p>
            <a:r>
              <a:rPr lang="uk-UA" sz="2800" b="1" dirty="0">
                <a:solidFill>
                  <a:schemeClr val="accent5">
                    <a:lumMod val="50000"/>
                  </a:schemeClr>
                </a:solidFill>
                <a:latin typeface="Georgia" panose="02040502050405020303" pitchFamily="18" charset="0"/>
              </a:rPr>
              <a:t> </a:t>
            </a:r>
            <a:r>
              <a:rPr lang="uk-UA" sz="2800" b="1" dirty="0" smtClean="0">
                <a:solidFill>
                  <a:schemeClr val="accent5">
                    <a:lumMod val="50000"/>
                  </a:schemeClr>
                </a:solidFill>
                <a:latin typeface="Georgia" panose="02040502050405020303" pitchFamily="18" charset="0"/>
              </a:rPr>
              <a:t>                     В ГРУПІ</a:t>
            </a:r>
            <a:endParaRPr lang="uk-UA" sz="2800" b="1" dirty="0">
              <a:solidFill>
                <a:schemeClr val="accent5">
                  <a:lumMod val="50000"/>
                </a:schemeClr>
              </a:solidFill>
              <a:latin typeface="Georgia" panose="02040502050405020303" pitchFamily="18" charset="0"/>
            </a:endParaRPr>
          </a:p>
        </p:txBody>
      </p:sp>
      <p:sp>
        <p:nvSpPr>
          <p:cNvPr id="4" name="Прямоугольник 3"/>
          <p:cNvSpPr/>
          <p:nvPr/>
        </p:nvSpPr>
        <p:spPr>
          <a:xfrm>
            <a:off x="467545" y="954113"/>
            <a:ext cx="2232248" cy="4586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9" name="Прямоугольник 8"/>
          <p:cNvSpPr/>
          <p:nvPr/>
        </p:nvSpPr>
        <p:spPr>
          <a:xfrm>
            <a:off x="5832142" y="954113"/>
            <a:ext cx="2232248" cy="4586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5" name="TextBox 4"/>
          <p:cNvSpPr txBox="1"/>
          <p:nvPr/>
        </p:nvSpPr>
        <p:spPr>
          <a:xfrm>
            <a:off x="467545" y="998775"/>
            <a:ext cx="2232248" cy="369332"/>
          </a:xfrm>
          <a:prstGeom prst="rect">
            <a:avLst/>
          </a:prstGeom>
          <a:noFill/>
        </p:spPr>
        <p:txBody>
          <a:bodyPr wrap="square" rtlCol="0">
            <a:spAutoFit/>
          </a:bodyPr>
          <a:lstStyle/>
          <a:p>
            <a:pPr algn="ctr"/>
            <a:r>
              <a:rPr lang="uk-UA" dirty="0" smtClean="0">
                <a:latin typeface="Georgia" panose="02040502050405020303" pitchFamily="18" charset="0"/>
              </a:rPr>
              <a:t>КИЇВ</a:t>
            </a:r>
            <a:endParaRPr lang="uk-UA" dirty="0">
              <a:latin typeface="Georgia" panose="02040502050405020303" pitchFamily="18" charset="0"/>
            </a:endParaRPr>
          </a:p>
        </p:txBody>
      </p:sp>
      <p:sp>
        <p:nvSpPr>
          <p:cNvPr id="11" name="TextBox 10"/>
          <p:cNvSpPr txBox="1"/>
          <p:nvPr/>
        </p:nvSpPr>
        <p:spPr>
          <a:xfrm>
            <a:off x="5832142" y="979367"/>
            <a:ext cx="2232248" cy="369332"/>
          </a:xfrm>
          <a:prstGeom prst="rect">
            <a:avLst/>
          </a:prstGeom>
          <a:noFill/>
        </p:spPr>
        <p:txBody>
          <a:bodyPr wrap="square" rtlCol="0">
            <a:spAutoFit/>
          </a:bodyPr>
          <a:lstStyle/>
          <a:p>
            <a:pPr algn="ctr"/>
            <a:r>
              <a:rPr lang="uk-UA" dirty="0" smtClean="0">
                <a:latin typeface="Georgia" panose="02040502050405020303" pitchFamily="18" charset="0"/>
              </a:rPr>
              <a:t>ТЕРНОПІЛЬ</a:t>
            </a:r>
            <a:endParaRPr lang="uk-UA" dirty="0">
              <a:latin typeface="Georgia" panose="02040502050405020303" pitchFamily="18" charset="0"/>
            </a:endParaRPr>
          </a:p>
        </p:txBody>
      </p:sp>
      <p:sp>
        <p:nvSpPr>
          <p:cNvPr id="6" name="TextBox 5"/>
          <p:cNvSpPr txBox="1"/>
          <p:nvPr/>
        </p:nvSpPr>
        <p:spPr>
          <a:xfrm>
            <a:off x="5076058" y="1412779"/>
            <a:ext cx="37444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uk-UA" sz="1400" dirty="0">
                <a:latin typeface="Times New Roman" panose="02020603050405020304" pitchFamily="18" charset="0"/>
                <a:cs typeface="Times New Roman" panose="02020603050405020304" pitchFamily="18" charset="0"/>
              </a:rPr>
              <a:t>У двох під’їздах нового житлового будинку мікрорайону </a:t>
            </a:r>
            <a:r>
              <a:rPr lang="uk-UA" sz="1400" dirty="0" smtClean="0">
                <a:latin typeface="Times New Roman" panose="02020603050405020304" pitchFamily="18" charset="0"/>
                <a:cs typeface="Times New Roman" panose="02020603050405020304" pitchFamily="18" charset="0"/>
              </a:rPr>
              <a:t>«НОВИЙ СВІТ» </a:t>
            </a:r>
            <a:r>
              <a:rPr lang="uk-UA" sz="1400" dirty="0">
                <a:latin typeface="Times New Roman" panose="02020603050405020304" pitchFamily="18" charset="0"/>
                <a:cs typeface="Times New Roman" panose="02020603050405020304" pitchFamily="18" charset="0"/>
              </a:rPr>
              <a:t>міста </a:t>
            </a:r>
            <a:r>
              <a:rPr lang="uk-UA" sz="1400" dirty="0" smtClean="0">
                <a:latin typeface="Times New Roman" panose="02020603050405020304" pitchFamily="18" charset="0"/>
                <a:cs typeface="Times New Roman" panose="02020603050405020304" pitchFamily="18" charset="0"/>
              </a:rPr>
              <a:t>Тернопіль  </a:t>
            </a:r>
            <a:r>
              <a:rPr lang="uk-UA" sz="1400" dirty="0">
                <a:latin typeface="Times New Roman" panose="02020603050405020304" pitchFamily="18" charset="0"/>
                <a:cs typeface="Times New Roman" panose="02020603050405020304" pitchFamily="18" charset="0"/>
              </a:rPr>
              <a:t>192 квартири. Відомо, що кількість квартир на поверсі на 4 менша від кількості поверхів цього будинку. Знайдіть кількість квартир на поверсі та кількість поверхів у будинку, якщо в кожному під’їзді  однакова кількість квартир</a:t>
            </a:r>
            <a:r>
              <a:rPr lang="uk-UA" sz="1400" dirty="0" smtClean="0">
                <a:latin typeface="Times New Roman" panose="02020603050405020304" pitchFamily="18" charset="0"/>
                <a:cs typeface="Times New Roman" panose="02020603050405020304" pitchFamily="18" charset="0"/>
              </a:rPr>
              <a:t>.</a:t>
            </a:r>
            <a:endParaRPr lang="uk-UA"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0" y="1457492"/>
            <a:ext cx="3635896" cy="1323439"/>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uk-UA" sz="1600" dirty="0" smtClean="0">
                <a:latin typeface="Times New Roman" panose="02020603050405020304" pitchFamily="18" charset="0"/>
                <a:cs typeface="Times New Roman" panose="02020603050405020304" pitchFamily="18" charset="0"/>
              </a:rPr>
              <a:t>До Дня Державного прапора України виготовили полотнище,  площа якого 96 м. </a:t>
            </a:r>
            <a:r>
              <a:rPr lang="uk-UA" sz="1600" dirty="0" err="1" smtClean="0">
                <a:latin typeface="Times New Roman" panose="02020603050405020304" pitchFamily="18" charset="0"/>
                <a:cs typeface="Times New Roman" panose="02020603050405020304" pitchFamily="18" charset="0"/>
              </a:rPr>
              <a:t>кв</a:t>
            </a:r>
            <a:r>
              <a:rPr lang="uk-UA" sz="1600" dirty="0" smtClean="0">
                <a:latin typeface="Times New Roman" panose="02020603050405020304" pitchFamily="18" charset="0"/>
                <a:cs typeface="Times New Roman" panose="02020603050405020304" pitchFamily="18" charset="0"/>
              </a:rPr>
              <a:t>, довжина якого більша на 4 м від ширини. Обчисліть довжину і ширину полотнища. </a:t>
            </a:r>
            <a:endParaRPr lang="uk-UA" sz="1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878826" y="3047704"/>
            <a:ext cx="4265177" cy="3754874"/>
          </a:xfrm>
          <a:prstGeom prst="rect">
            <a:avLst/>
          </a:prstGeom>
          <a:solidFill>
            <a:schemeClr val="bg1"/>
          </a:solidFill>
        </p:spPr>
        <p:txBody>
          <a:bodyPr wrap="square" rtlCol="0">
            <a:spAutoFit/>
          </a:bodyPr>
          <a:lstStyle/>
          <a:p>
            <a:pPr marL="342900" indent="-342900">
              <a:buAutoNum type="arabicPeriod"/>
            </a:pPr>
            <a:r>
              <a:rPr lang="uk-UA" dirty="0" smtClean="0">
                <a:latin typeface="Times New Roman" panose="02020603050405020304" pitchFamily="18" charset="0"/>
                <a:cs typeface="Times New Roman" panose="02020603050405020304" pitchFamily="18" charset="0"/>
              </a:rPr>
              <a:t>Нехай </a:t>
            </a:r>
            <a:r>
              <a:rPr lang="uk-UA" i="1" dirty="0" smtClean="0">
                <a:latin typeface="Times New Roman" panose="02020603050405020304" pitchFamily="18" charset="0"/>
                <a:cs typeface="Times New Roman" panose="02020603050405020304" pitchFamily="18" charset="0"/>
              </a:rPr>
              <a:t>х</a:t>
            </a:r>
            <a:r>
              <a:rPr lang="uk-UA" dirty="0" smtClean="0">
                <a:latin typeface="Times New Roman" panose="02020603050405020304" pitchFamily="18" charset="0"/>
                <a:cs typeface="Times New Roman" panose="02020603050405020304" pitchFamily="18" charset="0"/>
              </a:rPr>
              <a:t> – кількість квартир на поверсі.</a:t>
            </a:r>
          </a:p>
          <a:p>
            <a:pPr marL="342900" indent="-342900">
              <a:buAutoNum type="arabicPeriod"/>
            </a:pPr>
            <a:r>
              <a:rPr lang="uk-UA" dirty="0" smtClean="0">
                <a:latin typeface="Times New Roman" panose="02020603050405020304" pitchFamily="18" charset="0"/>
                <a:cs typeface="Times New Roman" panose="02020603050405020304" pitchFamily="18" charset="0"/>
              </a:rPr>
              <a:t>Тоді кількість поверхів _____________________.</a:t>
            </a:r>
          </a:p>
          <a:p>
            <a:pPr marL="342900" indent="-342900">
              <a:buAutoNum type="arabicPeriod"/>
            </a:pPr>
            <a:r>
              <a:rPr lang="uk-UA" dirty="0" smtClean="0">
                <a:latin typeface="Times New Roman" panose="02020603050405020304" pitchFamily="18" charset="0"/>
                <a:cs typeface="Times New Roman" panose="02020603050405020304" pitchFamily="18" charset="0"/>
              </a:rPr>
              <a:t>Оскільки  в одному під</a:t>
            </a:r>
            <a:r>
              <a:rPr lang="en-US"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їзді</a:t>
            </a:r>
            <a:r>
              <a:rPr lang="en-US" dirty="0" smtClean="0">
                <a:latin typeface="Times New Roman" panose="02020603050405020304" pitchFamily="18" charset="0"/>
                <a:cs typeface="Times New Roman" panose="02020603050405020304" pitchFamily="18" charset="0"/>
              </a:rPr>
              <a:t> ___</a:t>
            </a:r>
            <a:r>
              <a:rPr lang="uk-UA" dirty="0" smtClean="0">
                <a:latin typeface="Times New Roman" panose="02020603050405020304" pitchFamily="18" charset="0"/>
                <a:cs typeface="Times New Roman" panose="02020603050405020304" pitchFamily="18" charset="0"/>
              </a:rPr>
              <a:t>квартир, то маємо рівняння _________.</a:t>
            </a:r>
          </a:p>
          <a:p>
            <a:endParaRPr lang="uk-UA" sz="1600" dirty="0">
              <a:latin typeface="Times New Roman" panose="02020603050405020304" pitchFamily="18" charset="0"/>
              <a:cs typeface="Times New Roman" panose="02020603050405020304" pitchFamily="18" charset="0"/>
            </a:endParaRPr>
          </a:p>
          <a:p>
            <a:endParaRPr lang="uk-UA" sz="1600" dirty="0" smtClean="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a:p>
            <a:endParaRPr lang="uk-UA" sz="1600" dirty="0" smtClean="0">
              <a:latin typeface="Times New Roman" panose="02020603050405020304" pitchFamily="18" charset="0"/>
              <a:cs typeface="Times New Roman" panose="02020603050405020304" pitchFamily="18" charset="0"/>
            </a:endParaRPr>
          </a:p>
          <a:p>
            <a:endParaRPr lang="uk-UA" sz="1600" dirty="0" smtClean="0">
              <a:latin typeface="Times New Roman" panose="02020603050405020304" pitchFamily="18" charset="0"/>
              <a:cs typeface="Times New Roman" panose="02020603050405020304" pitchFamily="18" charset="0"/>
            </a:endParaRPr>
          </a:p>
          <a:p>
            <a:r>
              <a:rPr lang="uk-UA" sz="1600" b="1" dirty="0">
                <a:latin typeface="Times New Roman" panose="02020603050405020304" pitchFamily="18" charset="0"/>
                <a:cs typeface="Times New Roman" panose="02020603050405020304" pitchFamily="18" charset="0"/>
              </a:rPr>
              <a:t>Відповідь</a:t>
            </a:r>
            <a:r>
              <a:rPr lang="uk-UA" sz="1600" dirty="0">
                <a:latin typeface="Times New Roman" panose="02020603050405020304" pitchFamily="18" charset="0"/>
                <a:cs typeface="Times New Roman" panose="02020603050405020304" pitchFamily="18" charset="0"/>
              </a:rPr>
              <a:t>. </a:t>
            </a:r>
          </a:p>
          <a:p>
            <a:endParaRPr lang="uk-UA" sz="1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0" y="2852939"/>
            <a:ext cx="4355976" cy="3970318"/>
          </a:xfrm>
          <a:prstGeom prst="rect">
            <a:avLst/>
          </a:prstGeom>
          <a:solidFill>
            <a:schemeClr val="bg1"/>
          </a:solidFill>
        </p:spPr>
        <p:txBody>
          <a:bodyPr wrap="square" rtlCol="0">
            <a:spAutoFit/>
          </a:bodyPr>
          <a:lstStyle/>
          <a:p>
            <a:pPr marL="342900" indent="-342900">
              <a:buAutoNum type="arabicPeriod"/>
            </a:pPr>
            <a:r>
              <a:rPr lang="uk-UA" dirty="0" smtClean="0">
                <a:latin typeface="Times New Roman" panose="02020603050405020304" pitchFamily="18" charset="0"/>
                <a:cs typeface="Times New Roman" panose="02020603050405020304" pitchFamily="18" charset="0"/>
              </a:rPr>
              <a:t>Нехай </a:t>
            </a:r>
            <a:r>
              <a:rPr lang="uk-UA" i="1" dirty="0" smtClean="0">
                <a:latin typeface="Times New Roman" panose="02020603050405020304" pitchFamily="18" charset="0"/>
                <a:cs typeface="Times New Roman" panose="02020603050405020304" pitchFamily="18" charset="0"/>
              </a:rPr>
              <a:t>х м</a:t>
            </a:r>
            <a:r>
              <a:rPr lang="uk-UA" dirty="0" smtClean="0">
                <a:latin typeface="Times New Roman" panose="02020603050405020304" pitchFamily="18" charset="0"/>
                <a:cs typeface="Times New Roman" panose="02020603050405020304" pitchFamily="18" charset="0"/>
              </a:rPr>
              <a:t> – ширина полотнища.</a:t>
            </a:r>
          </a:p>
          <a:p>
            <a:pPr marL="342900" indent="-342900">
              <a:buAutoNum type="arabicPeriod"/>
            </a:pPr>
            <a:r>
              <a:rPr lang="uk-UA" dirty="0" smtClean="0">
                <a:latin typeface="Times New Roman" panose="02020603050405020304" pitchFamily="18" charset="0"/>
                <a:cs typeface="Times New Roman" panose="02020603050405020304" pitchFamily="18" charset="0"/>
              </a:rPr>
              <a:t>Тоді довжина - ______________.</a:t>
            </a:r>
          </a:p>
          <a:p>
            <a:pPr marL="342900" indent="-342900">
              <a:buAutoNum type="arabicPeriod"/>
            </a:pPr>
            <a:r>
              <a:rPr lang="uk-UA" dirty="0" smtClean="0">
                <a:latin typeface="Times New Roman" panose="02020603050405020304" pitchFamily="18" charset="0"/>
                <a:cs typeface="Times New Roman" panose="02020603050405020304" pitchFamily="18" charset="0"/>
              </a:rPr>
              <a:t>Оскільки площа полотнища становить 96 м. </a:t>
            </a:r>
            <a:r>
              <a:rPr lang="uk-UA" dirty="0" err="1" smtClean="0">
                <a:latin typeface="Times New Roman" panose="02020603050405020304" pitchFamily="18" charset="0"/>
                <a:cs typeface="Times New Roman" panose="02020603050405020304" pitchFamily="18" charset="0"/>
              </a:rPr>
              <a:t>кв</a:t>
            </a:r>
            <a:r>
              <a:rPr lang="uk-UA" dirty="0" smtClean="0">
                <a:latin typeface="Times New Roman" panose="02020603050405020304" pitchFamily="18" charset="0"/>
                <a:cs typeface="Times New Roman" panose="02020603050405020304" pitchFamily="18" charset="0"/>
              </a:rPr>
              <a:t> , то маємо рівняння ______________.</a:t>
            </a:r>
          </a:p>
          <a:p>
            <a:pPr marL="342900" indent="-342900">
              <a:buAutoNum type="arabicPeriod"/>
            </a:pPr>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r>
              <a:rPr lang="uk-UA" b="1" dirty="0" smtClean="0">
                <a:latin typeface="Times New Roman" panose="02020603050405020304" pitchFamily="18" charset="0"/>
                <a:cs typeface="Times New Roman" panose="02020603050405020304" pitchFamily="18" charset="0"/>
              </a:rPr>
              <a:t>Відповідь</a:t>
            </a:r>
            <a:r>
              <a:rPr lang="uk-UA"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4355977" y="1412776"/>
            <a:ext cx="72008" cy="5410478"/>
          </a:xfrm>
          <a:prstGeom prst="line">
            <a:avLst/>
          </a:prstGeom>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343120" y="5301208"/>
            <a:ext cx="2160240"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uk-UA"/>
          </a:p>
        </p:txBody>
      </p:sp>
      <p:sp>
        <p:nvSpPr>
          <p:cNvPr id="14" name="Прямоугольник 13"/>
          <p:cNvSpPr/>
          <p:nvPr/>
        </p:nvSpPr>
        <p:spPr>
          <a:xfrm>
            <a:off x="5905395" y="5113637"/>
            <a:ext cx="2160240"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203415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left)">
                                      <p:cBhvr>
                                        <p:cTn id="32" dur="500"/>
                                        <p:tgtEl>
                                          <p:spTgt spid="10">
                                            <p:txEl>
                                              <p:pRg st="1" end="1"/>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wipe(left)">
                                      <p:cBhvr>
                                        <p:cTn id="35" dur="500"/>
                                        <p:tgtEl>
                                          <p:spTgt spid="1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wipe(left)">
                                      <p:cBhvr>
                                        <p:cTn id="43" dur="500"/>
                                        <p:tgtEl>
                                          <p:spTgt spid="8">
                                            <p:txEl>
                                              <p:pRg st="1" end="1"/>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wipe(left)">
                                      <p:cBhvr>
                                        <p:cTn id="46" dur="500"/>
                                        <p:tgtEl>
                                          <p:spTgt spid="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p:bldP spid="11" grpId="0"/>
      <p:bldP spid="6" grpId="0" animBg="1"/>
      <p:bldP spid="7"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23530" y="1700810"/>
                <a:ext cx="2880320" cy="35396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uk-UA" i="1" smtClean="0">
                          <a:latin typeface="Cambria Math"/>
                        </a:rPr>
                        <m:t>𝑥</m:t>
                      </m:r>
                      <m:d>
                        <m:dPr>
                          <m:ctrlPr>
                            <a:rPr lang="uk-UA" i="1">
                              <a:latin typeface="Cambria Math" panose="02040503050406030204" pitchFamily="18" charset="0"/>
                            </a:rPr>
                          </m:ctrlPr>
                        </m:dPr>
                        <m:e>
                          <m:r>
                            <a:rPr lang="uk-UA" i="1">
                              <a:latin typeface="Cambria Math"/>
                            </a:rPr>
                            <m:t>𝑥</m:t>
                          </m:r>
                          <m:r>
                            <a:rPr lang="uk-UA" i="1">
                              <a:latin typeface="Cambria Math"/>
                            </a:rPr>
                            <m:t>+4</m:t>
                          </m:r>
                        </m:e>
                      </m:d>
                      <m:r>
                        <a:rPr lang="uk-UA" i="1">
                          <a:latin typeface="Cambria Math"/>
                        </a:rPr>
                        <m:t>=96</m:t>
                      </m:r>
                    </m:oMath>
                  </m:oMathPara>
                </a14:m>
                <a:endParaRPr lang="uk-UA" i="1" dirty="0" smtClean="0"/>
              </a:p>
              <a:p>
                <a:pPr/>
                <a14:m>
                  <m:oMathPara xmlns:m="http://schemas.openxmlformats.org/officeDocument/2006/math">
                    <m:oMathParaPr>
                      <m:jc m:val="centerGroup"/>
                    </m:oMathParaPr>
                    <m:oMath xmlns:m="http://schemas.openxmlformats.org/officeDocument/2006/math">
                      <m:r>
                        <a:rPr lang="uk-UA" i="1">
                          <a:latin typeface="Cambria Math"/>
                        </a:rPr>
                        <m:t>  </m:t>
                      </m:r>
                      <m:sSup>
                        <m:sSupPr>
                          <m:ctrlPr>
                            <a:rPr lang="uk-UA" i="1">
                              <a:latin typeface="Cambria Math" panose="02040503050406030204" pitchFamily="18" charset="0"/>
                            </a:rPr>
                          </m:ctrlPr>
                        </m:sSupPr>
                        <m:e>
                          <m:r>
                            <a:rPr lang="uk-UA" i="1">
                              <a:latin typeface="Cambria Math"/>
                            </a:rPr>
                            <m:t>𝑥</m:t>
                          </m:r>
                        </m:e>
                        <m:sup>
                          <m:r>
                            <a:rPr lang="uk-UA" i="1">
                              <a:latin typeface="Cambria Math"/>
                            </a:rPr>
                            <m:t>2</m:t>
                          </m:r>
                        </m:sup>
                      </m:sSup>
                      <m:r>
                        <a:rPr lang="uk-UA" i="1">
                          <a:latin typeface="Cambria Math"/>
                        </a:rPr>
                        <m:t>+4</m:t>
                      </m:r>
                      <m:r>
                        <a:rPr lang="uk-UA" i="1">
                          <a:latin typeface="Cambria Math"/>
                        </a:rPr>
                        <m:t>𝑥</m:t>
                      </m:r>
                      <m:r>
                        <a:rPr lang="uk-UA" i="1">
                          <a:latin typeface="Cambria Math"/>
                        </a:rPr>
                        <m:t>−96=0  </m:t>
                      </m:r>
                    </m:oMath>
                  </m:oMathPara>
                </a14:m>
                <a:endParaRPr lang="uk-UA" i="1" dirty="0" smtClean="0"/>
              </a:p>
              <a:p>
                <a:pPr/>
                <a14:m>
                  <m:oMathPara xmlns:m="http://schemas.openxmlformats.org/officeDocument/2006/math">
                    <m:oMathParaPr>
                      <m:jc m:val="centerGroup"/>
                    </m:oMathParaPr>
                    <m:oMath xmlns:m="http://schemas.openxmlformats.org/officeDocument/2006/math">
                      <m:r>
                        <a:rPr lang="uk-UA" i="1" smtClean="0">
                          <a:latin typeface="Cambria Math"/>
                        </a:rPr>
                        <m:t>𝐷</m:t>
                      </m:r>
                      <m:r>
                        <a:rPr lang="uk-UA" i="1">
                          <a:latin typeface="Cambria Math"/>
                        </a:rPr>
                        <m:t>=16−4∙</m:t>
                      </m:r>
                      <m:d>
                        <m:dPr>
                          <m:ctrlPr>
                            <a:rPr lang="uk-UA" i="1">
                              <a:latin typeface="Cambria Math" panose="02040503050406030204" pitchFamily="18" charset="0"/>
                            </a:rPr>
                          </m:ctrlPr>
                        </m:dPr>
                        <m:e>
                          <m:r>
                            <a:rPr lang="uk-UA" i="1">
                              <a:latin typeface="Cambria Math"/>
                            </a:rPr>
                            <m:t>−69</m:t>
                          </m:r>
                        </m:e>
                      </m:d>
                      <m:r>
                        <a:rPr lang="uk-UA" i="1">
                          <a:latin typeface="Cambria Math"/>
                        </a:rPr>
                        <m:t>=400</m:t>
                      </m:r>
                    </m:oMath>
                  </m:oMathPara>
                </a14:m>
                <a:endParaRPr lang="uk-UA" dirty="0" smtClean="0"/>
              </a:p>
              <a:p>
                <a:pPr/>
                <a14:m>
                  <m:oMathPara xmlns:m="http://schemas.openxmlformats.org/officeDocument/2006/math">
                    <m:oMathParaPr>
                      <m:jc m:val="centerGroup"/>
                    </m:oMathParaPr>
                    <m:oMath xmlns:m="http://schemas.openxmlformats.org/officeDocument/2006/math">
                      <m:rad>
                        <m:radPr>
                          <m:degHide m:val="on"/>
                          <m:ctrlPr>
                            <a:rPr lang="uk-UA" i="1">
                              <a:latin typeface="Cambria Math" panose="02040503050406030204" pitchFamily="18" charset="0"/>
                            </a:rPr>
                          </m:ctrlPr>
                        </m:radPr>
                        <m:deg/>
                        <m:e>
                          <m:r>
                            <a:rPr lang="en-US" i="1">
                              <a:latin typeface="Cambria Math"/>
                            </a:rPr>
                            <m:t>𝐷</m:t>
                          </m:r>
                        </m:e>
                      </m:rad>
                      <m:r>
                        <a:rPr lang="en-US" i="1">
                          <a:latin typeface="Cambria Math"/>
                        </a:rPr>
                        <m:t>=20 </m:t>
                      </m:r>
                    </m:oMath>
                  </m:oMathPara>
                </a14:m>
                <a:endParaRPr lang="en-US" i="1" dirty="0" smtClean="0"/>
              </a:p>
              <a:p>
                <a:pPr/>
                <a14:m>
                  <m:oMathPara xmlns:m="http://schemas.openxmlformats.org/officeDocument/2006/math">
                    <m:oMathParaPr>
                      <m:jc m:val="centerGroup"/>
                    </m:oMathParaPr>
                    <m:oMath xmlns:m="http://schemas.openxmlformats.org/officeDocument/2006/math">
                      <m:r>
                        <a:rPr lang="en-US" i="1">
                          <a:latin typeface="Cambria Math"/>
                        </a:rPr>
                        <m:t>  </m:t>
                      </m:r>
                      <m:sSub>
                        <m:sSubPr>
                          <m:ctrlPr>
                            <a:rPr lang="uk-UA" i="1">
                              <a:latin typeface="Cambria Math" panose="02040503050406030204" pitchFamily="18" charset="0"/>
                            </a:rPr>
                          </m:ctrlPr>
                        </m:sSubPr>
                        <m:e>
                          <m:r>
                            <a:rPr lang="en-US" b="0" i="1" smtClean="0">
                              <a:latin typeface="Cambria Math"/>
                            </a:rPr>
                            <m:t>𝑥</m:t>
                          </m:r>
                        </m:e>
                        <m:sub>
                          <m:r>
                            <a:rPr lang="en-US" i="1">
                              <a:latin typeface="Cambria Math"/>
                            </a:rPr>
                            <m:t>1</m:t>
                          </m:r>
                        </m:sub>
                      </m:sSub>
                      <m:r>
                        <a:rPr lang="en-US" i="1">
                          <a:latin typeface="Cambria Math"/>
                        </a:rPr>
                        <m:t>=</m:t>
                      </m:r>
                      <m:f>
                        <m:fPr>
                          <m:ctrlPr>
                            <a:rPr lang="uk-UA" i="1">
                              <a:latin typeface="Cambria Math" panose="02040503050406030204" pitchFamily="18" charset="0"/>
                            </a:rPr>
                          </m:ctrlPr>
                        </m:fPr>
                        <m:num>
                          <m:r>
                            <a:rPr lang="en-US" i="1">
                              <a:latin typeface="Cambria Math"/>
                            </a:rPr>
                            <m:t>−4+20</m:t>
                          </m:r>
                        </m:num>
                        <m:den>
                          <m:r>
                            <a:rPr lang="en-US" i="1">
                              <a:latin typeface="Cambria Math"/>
                            </a:rPr>
                            <m:t>2</m:t>
                          </m:r>
                        </m:den>
                      </m:f>
                      <m:r>
                        <a:rPr lang="en-US" i="1">
                          <a:latin typeface="Cambria Math"/>
                        </a:rPr>
                        <m:t>8, </m:t>
                      </m:r>
                    </m:oMath>
                  </m:oMathPara>
                </a14:m>
                <a:endParaRPr lang="en-US" i="1" dirty="0" smtClean="0"/>
              </a:p>
              <a:p>
                <a14:m>
                  <m:oMath xmlns:m="http://schemas.openxmlformats.org/officeDocument/2006/math">
                    <m:sSub>
                      <m:sSubPr>
                        <m:ctrlPr>
                          <a:rPr lang="uk-UA" i="1">
                            <a:latin typeface="Cambria Math" panose="02040503050406030204" pitchFamily="18" charset="0"/>
                          </a:rPr>
                        </m:ctrlPr>
                      </m:sSubPr>
                      <m:e>
                        <m:r>
                          <a:rPr lang="en-US" i="1">
                            <a:latin typeface="Cambria Math"/>
                          </a:rPr>
                          <m:t>𝑥</m:t>
                        </m:r>
                      </m:e>
                      <m:sub>
                        <m:r>
                          <a:rPr lang="en-US" i="1">
                            <a:latin typeface="Cambria Math"/>
                          </a:rPr>
                          <m:t>2</m:t>
                        </m:r>
                      </m:sub>
                    </m:sSub>
                    <m:r>
                      <a:rPr lang="en-US" i="1">
                        <a:latin typeface="Cambria Math"/>
                      </a:rPr>
                      <m:t>=</m:t>
                    </m:r>
                    <m:f>
                      <m:fPr>
                        <m:ctrlPr>
                          <a:rPr lang="uk-UA" i="1">
                            <a:latin typeface="Cambria Math" panose="02040503050406030204" pitchFamily="18" charset="0"/>
                          </a:rPr>
                        </m:ctrlPr>
                      </m:fPr>
                      <m:num>
                        <m:r>
                          <a:rPr lang="en-US" i="1">
                            <a:latin typeface="Cambria Math"/>
                          </a:rPr>
                          <m:t>−4−20</m:t>
                        </m:r>
                      </m:num>
                      <m:den>
                        <m:r>
                          <a:rPr lang="en-US" i="1">
                            <a:latin typeface="Cambria Math"/>
                          </a:rPr>
                          <m:t>2</m:t>
                        </m:r>
                      </m:den>
                    </m:f>
                    <m:r>
                      <a:rPr lang="en-US" i="1">
                        <a:latin typeface="Cambria Math"/>
                      </a:rPr>
                      <m:t>=−12</m:t>
                    </m:r>
                  </m:oMath>
                </a14:m>
                <a:r>
                  <a:rPr lang="en-US" dirty="0" smtClean="0"/>
                  <a:t> </a:t>
                </a:r>
                <a:r>
                  <a:rPr lang="uk-UA" dirty="0" smtClean="0">
                    <a:latin typeface="Times New Roman" panose="02020603050405020304" pitchFamily="18" charset="0"/>
                    <a:cs typeface="Times New Roman" panose="02020603050405020304" pitchFamily="18" charset="0"/>
                  </a:rPr>
                  <a:t>не є </a:t>
                </a:r>
                <a:r>
                  <a:rPr lang="uk-UA" dirty="0" err="1" smtClean="0">
                    <a:latin typeface="Times New Roman" panose="02020603050405020304" pitchFamily="18" charset="0"/>
                    <a:cs typeface="Times New Roman" panose="02020603050405020304" pitchFamily="18" charset="0"/>
                  </a:rPr>
                  <a:t>розв</a:t>
                </a:r>
                <a:r>
                  <a:rPr lang="en-US" dirty="0" smtClean="0">
                    <a:latin typeface="Times New Roman" panose="02020603050405020304" pitchFamily="18" charset="0"/>
                    <a:cs typeface="Times New Roman" panose="02020603050405020304" pitchFamily="18" charset="0"/>
                  </a:rPr>
                  <a:t>’</a:t>
                </a:r>
                <a:r>
                  <a:rPr lang="uk-UA" dirty="0" err="1" smtClean="0">
                    <a:latin typeface="Times New Roman" panose="02020603050405020304" pitchFamily="18" charset="0"/>
                    <a:cs typeface="Times New Roman" panose="02020603050405020304" pitchFamily="18" charset="0"/>
                  </a:rPr>
                  <a:t>язком</a:t>
                </a:r>
                <a:r>
                  <a:rPr lang="uk-UA" dirty="0" smtClean="0">
                    <a:latin typeface="Times New Roman" panose="02020603050405020304" pitchFamily="18" charset="0"/>
                    <a:cs typeface="Times New Roman" panose="02020603050405020304" pitchFamily="18" charset="0"/>
                  </a:rPr>
                  <a:t> задачі.</a:t>
                </a:r>
                <a:endParaRPr lang="uk-UA" dirty="0">
                  <a:latin typeface="Times New Roman" panose="02020603050405020304" pitchFamily="18" charset="0"/>
                  <a:cs typeface="Times New Roman" panose="02020603050405020304" pitchFamily="18" charset="0"/>
                </a:endParaRPr>
              </a:p>
              <a:p>
                <a:endParaRPr lang="uk-UA" dirty="0" smtClean="0"/>
              </a:p>
              <a:p>
                <a:endParaRPr lang="uk-UA" dirty="0"/>
              </a:p>
              <a:p>
                <a:r>
                  <a:rPr lang="uk-UA" b="1" dirty="0" smtClean="0">
                    <a:latin typeface="Times New Roman" panose="02020603050405020304" pitchFamily="18" charset="0"/>
                    <a:cs typeface="Times New Roman" panose="02020603050405020304" pitchFamily="18" charset="0"/>
                  </a:rPr>
                  <a:t>Відповідь.</a:t>
                </a:r>
                <a:r>
                  <a:rPr lang="uk-UA" dirty="0" smtClean="0">
                    <a:latin typeface="Times New Roman" panose="02020603050405020304" pitchFamily="18" charset="0"/>
                    <a:cs typeface="Times New Roman" panose="02020603050405020304" pitchFamily="18" charset="0"/>
                  </a:rPr>
                  <a:t> Ширина – 8 м, довжина – 12 м.</a:t>
                </a:r>
                <a:endParaRPr lang="uk-UA"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23528" y="1700808"/>
                <a:ext cx="2880320" cy="3539687"/>
              </a:xfrm>
              <a:prstGeom prst="rect">
                <a:avLst/>
              </a:prstGeom>
              <a:blipFill rotWithShape="1">
                <a:blip r:embed="rId2"/>
                <a:stretch>
                  <a:fillRect l="-1691" b="-1377"/>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76056" y="1628804"/>
                <a:ext cx="3240360" cy="38034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uk-UA" i="1" smtClean="0">
                          <a:latin typeface="Cambria Math"/>
                        </a:rPr>
                        <m:t>𝑥</m:t>
                      </m:r>
                      <m:d>
                        <m:dPr>
                          <m:ctrlPr>
                            <a:rPr lang="uk-UA" i="1">
                              <a:latin typeface="Cambria Math" panose="02040503050406030204" pitchFamily="18" charset="0"/>
                            </a:rPr>
                          </m:ctrlPr>
                        </m:dPr>
                        <m:e>
                          <m:r>
                            <a:rPr lang="uk-UA" i="1">
                              <a:latin typeface="Cambria Math"/>
                            </a:rPr>
                            <m:t>𝑥</m:t>
                          </m:r>
                          <m:r>
                            <a:rPr lang="uk-UA" i="1">
                              <a:latin typeface="Cambria Math"/>
                            </a:rPr>
                            <m:t>+4</m:t>
                          </m:r>
                        </m:e>
                      </m:d>
                      <m:r>
                        <a:rPr lang="uk-UA" i="1">
                          <a:latin typeface="Cambria Math"/>
                        </a:rPr>
                        <m:t>=96</m:t>
                      </m:r>
                    </m:oMath>
                  </m:oMathPara>
                </a14:m>
                <a:endParaRPr lang="uk-UA" i="1" dirty="0" smtClean="0"/>
              </a:p>
              <a:p>
                <a:pPr/>
                <a14:m>
                  <m:oMathPara xmlns:m="http://schemas.openxmlformats.org/officeDocument/2006/math">
                    <m:oMathParaPr>
                      <m:jc m:val="centerGroup"/>
                    </m:oMathParaPr>
                    <m:oMath xmlns:m="http://schemas.openxmlformats.org/officeDocument/2006/math">
                      <m:r>
                        <a:rPr lang="uk-UA" i="1">
                          <a:latin typeface="Cambria Math"/>
                        </a:rPr>
                        <m:t>  </m:t>
                      </m:r>
                      <m:sSup>
                        <m:sSupPr>
                          <m:ctrlPr>
                            <a:rPr lang="uk-UA" i="1">
                              <a:latin typeface="Cambria Math" panose="02040503050406030204" pitchFamily="18" charset="0"/>
                            </a:rPr>
                          </m:ctrlPr>
                        </m:sSupPr>
                        <m:e>
                          <m:r>
                            <a:rPr lang="uk-UA" i="1">
                              <a:latin typeface="Cambria Math"/>
                            </a:rPr>
                            <m:t>𝑥</m:t>
                          </m:r>
                        </m:e>
                        <m:sup>
                          <m:r>
                            <a:rPr lang="uk-UA" i="1">
                              <a:latin typeface="Cambria Math"/>
                            </a:rPr>
                            <m:t>2</m:t>
                          </m:r>
                        </m:sup>
                      </m:sSup>
                      <m:r>
                        <a:rPr lang="uk-UA" i="1">
                          <a:latin typeface="Cambria Math"/>
                        </a:rPr>
                        <m:t>+4</m:t>
                      </m:r>
                      <m:r>
                        <a:rPr lang="uk-UA" i="1">
                          <a:latin typeface="Cambria Math"/>
                        </a:rPr>
                        <m:t>𝑥</m:t>
                      </m:r>
                      <m:r>
                        <a:rPr lang="uk-UA" i="1">
                          <a:latin typeface="Cambria Math"/>
                        </a:rPr>
                        <m:t>−96=0  </m:t>
                      </m:r>
                    </m:oMath>
                  </m:oMathPara>
                </a14:m>
                <a:endParaRPr lang="uk-UA" i="1" dirty="0" smtClean="0"/>
              </a:p>
              <a:p>
                <a:pPr/>
                <a14:m>
                  <m:oMathPara xmlns:m="http://schemas.openxmlformats.org/officeDocument/2006/math">
                    <m:oMathParaPr>
                      <m:jc m:val="centerGroup"/>
                    </m:oMathParaPr>
                    <m:oMath xmlns:m="http://schemas.openxmlformats.org/officeDocument/2006/math">
                      <m:r>
                        <a:rPr lang="uk-UA" i="1" smtClean="0">
                          <a:latin typeface="Cambria Math"/>
                        </a:rPr>
                        <m:t>𝐷</m:t>
                      </m:r>
                      <m:r>
                        <a:rPr lang="uk-UA" i="1">
                          <a:latin typeface="Cambria Math"/>
                        </a:rPr>
                        <m:t>=16−4∙</m:t>
                      </m:r>
                      <m:d>
                        <m:dPr>
                          <m:ctrlPr>
                            <a:rPr lang="uk-UA" i="1">
                              <a:latin typeface="Cambria Math" panose="02040503050406030204" pitchFamily="18" charset="0"/>
                            </a:rPr>
                          </m:ctrlPr>
                        </m:dPr>
                        <m:e>
                          <m:r>
                            <a:rPr lang="uk-UA" i="1">
                              <a:latin typeface="Cambria Math"/>
                            </a:rPr>
                            <m:t>−69</m:t>
                          </m:r>
                        </m:e>
                      </m:d>
                      <m:r>
                        <a:rPr lang="uk-UA" i="1">
                          <a:latin typeface="Cambria Math"/>
                        </a:rPr>
                        <m:t>=400</m:t>
                      </m:r>
                    </m:oMath>
                  </m:oMathPara>
                </a14:m>
                <a:endParaRPr lang="uk-UA" dirty="0" smtClean="0"/>
              </a:p>
              <a:p>
                <a:pPr/>
                <a14:m>
                  <m:oMathPara xmlns:m="http://schemas.openxmlformats.org/officeDocument/2006/math">
                    <m:oMathParaPr>
                      <m:jc m:val="centerGroup"/>
                    </m:oMathParaPr>
                    <m:oMath xmlns:m="http://schemas.openxmlformats.org/officeDocument/2006/math">
                      <m:rad>
                        <m:radPr>
                          <m:degHide m:val="on"/>
                          <m:ctrlPr>
                            <a:rPr lang="uk-UA" i="1">
                              <a:latin typeface="Cambria Math" panose="02040503050406030204" pitchFamily="18" charset="0"/>
                            </a:rPr>
                          </m:ctrlPr>
                        </m:radPr>
                        <m:deg/>
                        <m:e>
                          <m:r>
                            <a:rPr lang="en-US" i="1">
                              <a:latin typeface="Cambria Math"/>
                            </a:rPr>
                            <m:t>𝐷</m:t>
                          </m:r>
                        </m:e>
                      </m:rad>
                      <m:r>
                        <a:rPr lang="en-US" i="1">
                          <a:latin typeface="Cambria Math"/>
                        </a:rPr>
                        <m:t>=20 </m:t>
                      </m:r>
                    </m:oMath>
                  </m:oMathPara>
                </a14:m>
                <a:endParaRPr lang="en-US" i="1" dirty="0" smtClean="0"/>
              </a:p>
              <a:p>
                <a:pPr/>
                <a14:m>
                  <m:oMathPara xmlns:m="http://schemas.openxmlformats.org/officeDocument/2006/math">
                    <m:oMathParaPr>
                      <m:jc m:val="centerGroup"/>
                    </m:oMathParaPr>
                    <m:oMath xmlns:m="http://schemas.openxmlformats.org/officeDocument/2006/math">
                      <m:r>
                        <a:rPr lang="en-US" i="1">
                          <a:latin typeface="Cambria Math"/>
                        </a:rPr>
                        <m:t>  </m:t>
                      </m:r>
                      <m:sSub>
                        <m:sSubPr>
                          <m:ctrlPr>
                            <a:rPr lang="uk-UA" i="1">
                              <a:latin typeface="Cambria Math" panose="02040503050406030204" pitchFamily="18" charset="0"/>
                            </a:rPr>
                          </m:ctrlPr>
                        </m:sSubPr>
                        <m:e>
                          <m:r>
                            <a:rPr lang="en-US" b="0" i="1" smtClean="0">
                              <a:latin typeface="Cambria Math"/>
                            </a:rPr>
                            <m:t>𝑥</m:t>
                          </m:r>
                        </m:e>
                        <m:sub>
                          <m:r>
                            <a:rPr lang="en-US" i="1">
                              <a:latin typeface="Cambria Math"/>
                            </a:rPr>
                            <m:t>1</m:t>
                          </m:r>
                        </m:sub>
                      </m:sSub>
                      <m:r>
                        <a:rPr lang="en-US" i="1">
                          <a:latin typeface="Cambria Math"/>
                        </a:rPr>
                        <m:t>=</m:t>
                      </m:r>
                      <m:f>
                        <m:fPr>
                          <m:ctrlPr>
                            <a:rPr lang="uk-UA" i="1">
                              <a:latin typeface="Cambria Math" panose="02040503050406030204" pitchFamily="18" charset="0"/>
                            </a:rPr>
                          </m:ctrlPr>
                        </m:fPr>
                        <m:num>
                          <m:r>
                            <a:rPr lang="en-US" i="1">
                              <a:latin typeface="Cambria Math"/>
                            </a:rPr>
                            <m:t>−4+20</m:t>
                          </m:r>
                        </m:num>
                        <m:den>
                          <m:r>
                            <a:rPr lang="en-US" i="1">
                              <a:latin typeface="Cambria Math"/>
                            </a:rPr>
                            <m:t>2</m:t>
                          </m:r>
                        </m:den>
                      </m:f>
                      <m:r>
                        <a:rPr lang="en-US" i="1">
                          <a:latin typeface="Cambria Math"/>
                        </a:rPr>
                        <m:t>8, </m:t>
                      </m:r>
                    </m:oMath>
                  </m:oMathPara>
                </a14:m>
                <a:endParaRPr lang="en-US" i="1" dirty="0" smtClean="0"/>
              </a:p>
              <a:p>
                <a14:m>
                  <m:oMath xmlns:m="http://schemas.openxmlformats.org/officeDocument/2006/math">
                    <m:sSub>
                      <m:sSubPr>
                        <m:ctrlPr>
                          <a:rPr lang="uk-UA" i="1">
                            <a:latin typeface="Cambria Math" panose="02040503050406030204" pitchFamily="18" charset="0"/>
                          </a:rPr>
                        </m:ctrlPr>
                      </m:sSubPr>
                      <m:e>
                        <m:r>
                          <a:rPr lang="en-US" i="1">
                            <a:latin typeface="Cambria Math"/>
                          </a:rPr>
                          <m:t>𝑥</m:t>
                        </m:r>
                      </m:e>
                      <m:sub>
                        <m:r>
                          <a:rPr lang="en-US" i="1">
                            <a:latin typeface="Cambria Math"/>
                          </a:rPr>
                          <m:t>2</m:t>
                        </m:r>
                      </m:sub>
                    </m:sSub>
                    <m:r>
                      <a:rPr lang="en-US" i="1">
                        <a:latin typeface="Cambria Math"/>
                      </a:rPr>
                      <m:t>=</m:t>
                    </m:r>
                    <m:f>
                      <m:fPr>
                        <m:ctrlPr>
                          <a:rPr lang="uk-UA" i="1">
                            <a:latin typeface="Cambria Math" panose="02040503050406030204" pitchFamily="18" charset="0"/>
                          </a:rPr>
                        </m:ctrlPr>
                      </m:fPr>
                      <m:num>
                        <m:r>
                          <a:rPr lang="en-US" i="1">
                            <a:latin typeface="Cambria Math"/>
                          </a:rPr>
                          <m:t>−4−20</m:t>
                        </m:r>
                      </m:num>
                      <m:den>
                        <m:r>
                          <a:rPr lang="en-US" i="1">
                            <a:latin typeface="Cambria Math"/>
                          </a:rPr>
                          <m:t>2</m:t>
                        </m:r>
                      </m:den>
                    </m:f>
                    <m:r>
                      <a:rPr lang="en-US" i="1">
                        <a:latin typeface="Cambria Math"/>
                      </a:rPr>
                      <m:t>=−12</m:t>
                    </m:r>
                  </m:oMath>
                </a14:m>
                <a:r>
                  <a:rPr lang="en-US" dirty="0" smtClean="0"/>
                  <a:t> </a:t>
                </a:r>
                <a:r>
                  <a:rPr lang="uk-UA" dirty="0" smtClean="0">
                    <a:latin typeface="Times New Roman" panose="02020603050405020304" pitchFamily="18" charset="0"/>
                    <a:cs typeface="Times New Roman" panose="02020603050405020304" pitchFamily="18" charset="0"/>
                  </a:rPr>
                  <a:t>не є </a:t>
                </a:r>
                <a:r>
                  <a:rPr lang="uk-UA" dirty="0" err="1" smtClean="0">
                    <a:latin typeface="Times New Roman" panose="02020603050405020304" pitchFamily="18" charset="0"/>
                    <a:cs typeface="Times New Roman" panose="02020603050405020304" pitchFamily="18" charset="0"/>
                  </a:rPr>
                  <a:t>розв</a:t>
                </a:r>
                <a:r>
                  <a:rPr lang="en-US" dirty="0" smtClean="0">
                    <a:latin typeface="Times New Roman" panose="02020603050405020304" pitchFamily="18" charset="0"/>
                    <a:cs typeface="Times New Roman" panose="02020603050405020304" pitchFamily="18" charset="0"/>
                  </a:rPr>
                  <a:t>’</a:t>
                </a:r>
                <a:r>
                  <a:rPr lang="uk-UA" dirty="0" err="1" smtClean="0">
                    <a:latin typeface="Times New Roman" panose="02020603050405020304" pitchFamily="18" charset="0"/>
                    <a:cs typeface="Times New Roman" panose="02020603050405020304" pitchFamily="18" charset="0"/>
                  </a:rPr>
                  <a:t>язком</a:t>
                </a:r>
                <a:r>
                  <a:rPr lang="uk-UA" dirty="0" smtClean="0">
                    <a:latin typeface="Times New Roman" panose="02020603050405020304" pitchFamily="18" charset="0"/>
                    <a:cs typeface="Times New Roman" panose="02020603050405020304" pitchFamily="18" charset="0"/>
                  </a:rPr>
                  <a:t> зад</a:t>
                </a:r>
                <a:r>
                  <a:rPr lang="uk-UA" dirty="0">
                    <a:latin typeface="Times New Roman" panose="02020603050405020304" pitchFamily="18" charset="0"/>
                    <a:cs typeface="Times New Roman" panose="02020603050405020304" pitchFamily="18" charset="0"/>
                  </a:rPr>
                  <a:t>а</a:t>
                </a:r>
                <a:r>
                  <a:rPr lang="uk-UA" dirty="0" smtClean="0">
                    <a:latin typeface="Times New Roman" panose="02020603050405020304" pitchFamily="18" charset="0"/>
                    <a:cs typeface="Times New Roman" panose="02020603050405020304" pitchFamily="18" charset="0"/>
                  </a:rPr>
                  <a:t>чі.</a:t>
                </a:r>
                <a:endParaRPr lang="uk-UA" dirty="0">
                  <a:latin typeface="Times New Roman" panose="02020603050405020304" pitchFamily="18" charset="0"/>
                  <a:cs typeface="Times New Roman" panose="02020603050405020304" pitchFamily="18" charset="0"/>
                </a:endParaRPr>
              </a:p>
              <a:p>
                <a:endParaRPr lang="uk-UA" dirty="0" smtClean="0"/>
              </a:p>
              <a:p>
                <a:endParaRPr lang="uk-UA" dirty="0"/>
              </a:p>
              <a:p>
                <a:endParaRPr lang="uk-UA" dirty="0" smtClean="0"/>
              </a:p>
              <a:p>
                <a:r>
                  <a:rPr lang="uk-UA" b="1" dirty="0" smtClean="0">
                    <a:latin typeface="Times New Roman" panose="02020603050405020304" pitchFamily="18" charset="0"/>
                    <a:cs typeface="Times New Roman" panose="02020603050405020304" pitchFamily="18" charset="0"/>
                  </a:rPr>
                  <a:t>Відповідь</a:t>
                </a:r>
                <a:r>
                  <a:rPr lang="uk-UA" dirty="0" smtClean="0">
                    <a:latin typeface="Times New Roman" panose="02020603050405020304" pitchFamily="18" charset="0"/>
                    <a:cs typeface="Times New Roman" panose="02020603050405020304" pitchFamily="18" charset="0"/>
                  </a:rPr>
                  <a:t>. Квартир на поверсі 8, а поверхів – 12.</a:t>
                </a:r>
                <a:endParaRPr lang="uk-UA"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076056" y="1628800"/>
                <a:ext cx="3240360" cy="3803413"/>
              </a:xfrm>
              <a:prstGeom prst="rect">
                <a:avLst/>
              </a:prstGeom>
              <a:blipFill rotWithShape="1">
                <a:blip r:embed="rId3"/>
                <a:stretch>
                  <a:fillRect l="-1695" r="-942" b="-1603"/>
                </a:stretch>
              </a:blipFill>
            </p:spPr>
            <p:txBody>
              <a:bodyPr/>
              <a:lstStyle/>
              <a:p>
                <a:r>
                  <a:rPr lang="uk-UA">
                    <a:noFill/>
                  </a:rPr>
                  <a:t> </a:t>
                </a:r>
              </a:p>
            </p:txBody>
          </p:sp>
        </mc:Fallback>
      </mc:AlternateContent>
      <p:sp>
        <p:nvSpPr>
          <p:cNvPr id="4" name="TextBox 3"/>
          <p:cNvSpPr txBox="1"/>
          <p:nvPr/>
        </p:nvSpPr>
        <p:spPr>
          <a:xfrm>
            <a:off x="2627785" y="1052736"/>
            <a:ext cx="3744416" cy="707886"/>
          </a:xfrm>
          <a:prstGeom prst="rect">
            <a:avLst/>
          </a:prstGeom>
          <a:noFill/>
        </p:spPr>
        <p:txBody>
          <a:bodyPr wrap="square" rtlCol="0">
            <a:spAutoFit/>
          </a:bodyPr>
          <a:lstStyle/>
          <a:p>
            <a:pPr algn="ctr"/>
            <a:r>
              <a:rPr lang="uk-UA" sz="4000" b="1" dirty="0" err="1" smtClean="0">
                <a:latin typeface="Times New Roman" panose="02020603050405020304" pitchFamily="18" charset="0"/>
                <a:cs typeface="Times New Roman" panose="02020603050405020304" pitchFamily="18" charset="0"/>
              </a:rPr>
              <a:t>Розв</a:t>
            </a:r>
            <a:r>
              <a:rPr lang="en-US" sz="4000" b="1" dirty="0" smtClean="0">
                <a:latin typeface="Times New Roman" panose="02020603050405020304" pitchFamily="18" charset="0"/>
                <a:cs typeface="Times New Roman" panose="02020603050405020304" pitchFamily="18" charset="0"/>
              </a:rPr>
              <a:t>’</a:t>
            </a:r>
            <a:r>
              <a:rPr lang="uk-UA" sz="4000" b="1" dirty="0" err="1" smtClean="0">
                <a:latin typeface="Times New Roman" panose="02020603050405020304" pitchFamily="18" charset="0"/>
                <a:cs typeface="Times New Roman" panose="02020603050405020304" pitchFamily="18" charset="0"/>
              </a:rPr>
              <a:t>язання</a:t>
            </a:r>
            <a:endParaRPr lang="uk-UA"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82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Группа 2"/>
          <p:cNvGrpSpPr/>
          <p:nvPr/>
        </p:nvGrpSpPr>
        <p:grpSpPr>
          <a:xfrm>
            <a:off x="4861521" y="216024"/>
            <a:ext cx="4283968" cy="908720"/>
            <a:chOff x="4861520" y="260648"/>
            <a:chExt cx="4283968" cy="908720"/>
          </a:xfrm>
        </p:grpSpPr>
        <p:sp>
          <p:nvSpPr>
            <p:cNvPr id="4" name="Прямоугольник 3"/>
            <p:cNvSpPr/>
            <p:nvPr/>
          </p:nvSpPr>
          <p:spPr>
            <a:xfrm>
              <a:off x="4861520" y="260648"/>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Box 4"/>
            <p:cNvSpPr txBox="1"/>
            <p:nvPr/>
          </p:nvSpPr>
          <p:spPr>
            <a:xfrm>
              <a:off x="4863008" y="431645"/>
              <a:ext cx="4282480" cy="461665"/>
            </a:xfrm>
            <a:prstGeom prst="rect">
              <a:avLst/>
            </a:prstGeom>
            <a:noFill/>
          </p:spPr>
          <p:txBody>
            <a:bodyPr wrap="square" rtlCol="0">
              <a:spAutoFit/>
            </a:bodyPr>
            <a:lstStyle/>
            <a:p>
              <a:endParaRPr lang="uk-UA" sz="2400" b="1" dirty="0">
                <a:solidFill>
                  <a:schemeClr val="accent5">
                    <a:lumMod val="50000"/>
                  </a:schemeClr>
                </a:solidFill>
                <a:latin typeface="Georgia" panose="02040502050405020303" pitchFamily="18" charset="0"/>
              </a:endParaRPr>
            </a:p>
          </p:txBody>
        </p:sp>
      </p:grpSp>
      <p:sp>
        <p:nvSpPr>
          <p:cNvPr id="7" name="Прямоугольник 6"/>
          <p:cNvSpPr/>
          <p:nvPr/>
        </p:nvSpPr>
        <p:spPr>
          <a:xfrm>
            <a:off x="5580115" y="347224"/>
            <a:ext cx="3108543" cy="646331"/>
          </a:xfrm>
          <a:prstGeom prst="rect">
            <a:avLst/>
          </a:prstGeom>
        </p:spPr>
        <p:txBody>
          <a:bodyPr wrap="none">
            <a:spAutoFit/>
          </a:bodyPr>
          <a:lstStyle/>
          <a:p>
            <a:pPr lvl="0"/>
            <a:r>
              <a:rPr lang="uk-UA" sz="3600" b="1" dirty="0" smtClean="0">
                <a:solidFill>
                  <a:srgbClr val="738AC8">
                    <a:lumMod val="50000"/>
                  </a:srgbClr>
                </a:solidFill>
                <a:latin typeface="Georgia" panose="02040502050405020303" pitchFamily="18" charset="0"/>
              </a:rPr>
              <a:t>ПІДСУМКИ</a:t>
            </a:r>
            <a:endParaRPr lang="uk-UA" sz="3600" b="1" dirty="0">
              <a:solidFill>
                <a:srgbClr val="738AC8">
                  <a:lumMod val="50000"/>
                </a:srgbClr>
              </a:solidFill>
              <a:latin typeface="Georgia" panose="02040502050405020303" pitchFamily="18" charset="0"/>
            </a:endParaRPr>
          </a:p>
        </p:txBody>
      </p:sp>
      <p:sp>
        <p:nvSpPr>
          <p:cNvPr id="8" name="Прямоугольник 7"/>
          <p:cNvSpPr/>
          <p:nvPr/>
        </p:nvSpPr>
        <p:spPr>
          <a:xfrm>
            <a:off x="-4045" y="1321604"/>
            <a:ext cx="4762842" cy="523220"/>
          </a:xfrm>
          <a:prstGeom prst="rect">
            <a:avLst/>
          </a:prstGeom>
        </p:spPr>
        <p:txBody>
          <a:bodyPr wrap="none">
            <a:spAutoFit/>
          </a:bodyPr>
          <a:lstStyle/>
          <a:p>
            <a:pPr lvl="0"/>
            <a:r>
              <a:rPr lang="uk-UA" sz="2400" b="1" dirty="0" smtClean="0">
                <a:solidFill>
                  <a:srgbClr val="738AC8">
                    <a:lumMod val="50000"/>
                  </a:srgbClr>
                </a:solidFill>
                <a:latin typeface="Georgia" panose="02040502050405020303" pitchFamily="18" charset="0"/>
              </a:rPr>
              <a:t>КОМАНДНА ГРА</a:t>
            </a:r>
            <a:r>
              <a:rPr lang="uk-UA" sz="2800" b="1" dirty="0" smtClean="0">
                <a:solidFill>
                  <a:srgbClr val="738AC8">
                    <a:lumMod val="50000"/>
                  </a:srgbClr>
                </a:solidFill>
                <a:latin typeface="Georgia" panose="02040502050405020303" pitchFamily="18" charset="0"/>
              </a:rPr>
              <a:t> «</a:t>
            </a:r>
            <a:r>
              <a:rPr lang="uk-UA" sz="2400" b="1" dirty="0" smtClean="0">
                <a:solidFill>
                  <a:srgbClr val="738AC8">
                    <a:lumMod val="50000"/>
                  </a:srgbClr>
                </a:solidFill>
                <a:latin typeface="Georgia" panose="02040502050405020303" pitchFamily="18" charset="0"/>
              </a:rPr>
              <a:t>ПАЗЛИ»</a:t>
            </a:r>
            <a:endParaRPr lang="uk-UA" sz="2400" b="1" dirty="0">
              <a:solidFill>
                <a:srgbClr val="738AC8">
                  <a:lumMod val="50000"/>
                </a:srgbClr>
              </a:solidFill>
              <a:latin typeface="Georgia" panose="02040502050405020303"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09" y="1844824"/>
            <a:ext cx="80295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515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4861521" y="216024"/>
            <a:ext cx="4283968" cy="908720"/>
            <a:chOff x="4861520" y="260648"/>
            <a:chExt cx="4283968" cy="908720"/>
          </a:xfrm>
        </p:grpSpPr>
        <p:sp>
          <p:nvSpPr>
            <p:cNvPr id="3" name="Прямоугольник 2"/>
            <p:cNvSpPr/>
            <p:nvPr/>
          </p:nvSpPr>
          <p:spPr>
            <a:xfrm>
              <a:off x="4861520" y="260648"/>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p:cNvSpPr txBox="1"/>
            <p:nvPr/>
          </p:nvSpPr>
          <p:spPr>
            <a:xfrm>
              <a:off x="4863008" y="431645"/>
              <a:ext cx="4282480" cy="461665"/>
            </a:xfrm>
            <a:prstGeom prst="rect">
              <a:avLst/>
            </a:prstGeom>
            <a:noFill/>
          </p:spPr>
          <p:txBody>
            <a:bodyPr wrap="square" rtlCol="0">
              <a:spAutoFit/>
            </a:bodyPr>
            <a:lstStyle/>
            <a:p>
              <a:r>
                <a:rPr lang="uk-UA" sz="2400" b="1" dirty="0" smtClean="0">
                  <a:solidFill>
                    <a:schemeClr val="accent5">
                      <a:lumMod val="50000"/>
                    </a:schemeClr>
                  </a:solidFill>
                  <a:latin typeface="Georgia" panose="02040502050405020303" pitchFamily="18" charset="0"/>
                </a:rPr>
                <a:t>ДОМАШНЄ ЗАВДАННЯ</a:t>
              </a:r>
              <a:endParaRPr lang="uk-UA" sz="2400" b="1" dirty="0">
                <a:solidFill>
                  <a:schemeClr val="accent5">
                    <a:lumMod val="50000"/>
                  </a:schemeClr>
                </a:solidFill>
                <a:latin typeface="Georgia" panose="02040502050405020303" pitchFamily="18" charset="0"/>
              </a:endParaRPr>
            </a:p>
          </p:txBody>
        </p:sp>
      </p:grpSp>
      <p:sp>
        <p:nvSpPr>
          <p:cNvPr id="6" name="Скругленный прямоугольник 5"/>
          <p:cNvSpPr/>
          <p:nvPr/>
        </p:nvSpPr>
        <p:spPr>
          <a:xfrm>
            <a:off x="107505" y="1484784"/>
            <a:ext cx="8862214" cy="4104456"/>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323530" y="1883036"/>
            <a:ext cx="8496944" cy="3560975"/>
          </a:xfrm>
          <a:prstGeom prst="rect">
            <a:avLst/>
          </a:prstGeom>
        </p:spPr>
        <p:txBody>
          <a:bodyPr wrap="square">
            <a:spAutoFit/>
          </a:bodyPr>
          <a:lstStyle/>
          <a:p>
            <a:pPr>
              <a:lnSpc>
                <a:spcPct val="115000"/>
              </a:lnSpc>
              <a:spcAft>
                <a:spcPts val="0"/>
              </a:spcAft>
            </a:pPr>
            <a:r>
              <a:rPr lang="uk-UA" sz="2800" b="1" dirty="0" smtClean="0">
                <a:solidFill>
                  <a:schemeClr val="accent6">
                    <a:lumMod val="75000"/>
                  </a:schemeClr>
                </a:solidFill>
                <a:latin typeface="Times New Roman"/>
                <a:ea typeface="Calibri"/>
                <a:cs typeface="Times New Roman"/>
              </a:rPr>
              <a:t>Виконати</a:t>
            </a:r>
            <a:r>
              <a:rPr lang="uk-UA" sz="2800" b="1" dirty="0">
                <a:solidFill>
                  <a:schemeClr val="accent6">
                    <a:lumMod val="75000"/>
                  </a:schemeClr>
                </a:solidFill>
                <a:latin typeface="Times New Roman"/>
                <a:ea typeface="Calibri"/>
                <a:cs typeface="Times New Roman"/>
              </a:rPr>
              <a:t>:</a:t>
            </a:r>
            <a:r>
              <a:rPr lang="uk-UA" sz="2800" b="1" dirty="0">
                <a:latin typeface="Times New Roman"/>
                <a:ea typeface="Calibri"/>
                <a:cs typeface="Times New Roman"/>
              </a:rPr>
              <a:t> № </a:t>
            </a:r>
            <a:r>
              <a:rPr lang="en-US" sz="2800" b="1" dirty="0" smtClean="0">
                <a:latin typeface="Times New Roman"/>
                <a:ea typeface="Calibri"/>
                <a:cs typeface="Times New Roman"/>
              </a:rPr>
              <a:t>1-8 (</a:t>
            </a:r>
            <a:r>
              <a:rPr lang="uk-UA" sz="2800" b="1" dirty="0" smtClean="0">
                <a:latin typeface="Times New Roman"/>
                <a:ea typeface="Calibri"/>
                <a:cs typeface="Times New Roman"/>
              </a:rPr>
              <a:t>ст.238</a:t>
            </a:r>
            <a:r>
              <a:rPr lang="uk-UA" sz="2800" b="1" dirty="0">
                <a:latin typeface="Times New Roman"/>
                <a:ea typeface="Calibri"/>
                <a:cs typeface="Times New Roman"/>
              </a:rPr>
              <a:t> </a:t>
            </a:r>
            <a:r>
              <a:rPr lang="uk-UA" sz="2800" b="1" dirty="0" smtClean="0">
                <a:latin typeface="Times New Roman"/>
                <a:ea typeface="Calibri"/>
                <a:cs typeface="Times New Roman"/>
              </a:rPr>
              <a:t>з підручника)</a:t>
            </a:r>
          </a:p>
          <a:p>
            <a:pPr lvl="0" algn="just">
              <a:lnSpc>
                <a:spcPct val="115000"/>
              </a:lnSpc>
              <a:spcAft>
                <a:spcPts val="0"/>
              </a:spcAft>
              <a:tabLst>
                <a:tab pos="457200" algn="l"/>
              </a:tabLst>
            </a:pPr>
            <a:endParaRPr lang="uk-UA" sz="2800" b="1" dirty="0" smtClean="0">
              <a:solidFill>
                <a:schemeClr val="accent6">
                  <a:lumMod val="75000"/>
                </a:schemeClr>
              </a:solidFill>
              <a:latin typeface="Times New Roman"/>
              <a:ea typeface="Times New Roman"/>
              <a:cs typeface="Times New Roman"/>
            </a:endParaRPr>
          </a:p>
          <a:p>
            <a:pPr lvl="0" algn="just">
              <a:lnSpc>
                <a:spcPct val="115000"/>
              </a:lnSpc>
              <a:spcAft>
                <a:spcPts val="0"/>
              </a:spcAft>
              <a:tabLst>
                <a:tab pos="457200" algn="l"/>
              </a:tabLst>
            </a:pPr>
            <a:r>
              <a:rPr lang="uk-UA" sz="2800" b="1" dirty="0" smtClean="0">
                <a:solidFill>
                  <a:schemeClr val="accent6">
                    <a:lumMod val="75000"/>
                  </a:schemeClr>
                </a:solidFill>
                <a:latin typeface="Times New Roman"/>
                <a:ea typeface="Times New Roman"/>
                <a:cs typeface="Times New Roman"/>
              </a:rPr>
              <a:t>ТВОРЧЕ </a:t>
            </a:r>
          </a:p>
          <a:p>
            <a:pPr lvl="0" algn="just">
              <a:lnSpc>
                <a:spcPct val="115000"/>
              </a:lnSpc>
              <a:spcAft>
                <a:spcPts val="0"/>
              </a:spcAft>
              <a:tabLst>
                <a:tab pos="457200" algn="l"/>
              </a:tabLst>
            </a:pPr>
            <a:r>
              <a:rPr lang="uk-UA" sz="2800" b="1" dirty="0" smtClean="0">
                <a:solidFill>
                  <a:schemeClr val="accent6">
                    <a:lumMod val="75000"/>
                  </a:schemeClr>
                </a:solidFill>
                <a:latin typeface="Times New Roman"/>
                <a:ea typeface="Times New Roman"/>
                <a:cs typeface="Times New Roman"/>
              </a:rPr>
              <a:t>ЗАВДАННЯ</a:t>
            </a:r>
            <a:r>
              <a:rPr lang="uk-UA" sz="2800" b="1" dirty="0" smtClean="0">
                <a:solidFill>
                  <a:srgbClr val="000000"/>
                </a:solidFill>
                <a:latin typeface="Times New Roman"/>
                <a:ea typeface="Times New Roman"/>
                <a:cs typeface="Times New Roman"/>
              </a:rPr>
              <a:t> </a:t>
            </a:r>
            <a:endParaRPr lang="en-US" sz="2800" b="1" dirty="0" smtClean="0">
              <a:solidFill>
                <a:srgbClr val="000000"/>
              </a:solidFill>
              <a:latin typeface="Times New Roman"/>
              <a:ea typeface="Times New Roman"/>
              <a:cs typeface="Times New Roman"/>
            </a:endParaRPr>
          </a:p>
          <a:p>
            <a:pPr lvl="0" algn="just">
              <a:lnSpc>
                <a:spcPct val="115000"/>
              </a:lnSpc>
              <a:spcAft>
                <a:spcPts val="0"/>
              </a:spcAft>
              <a:tabLst>
                <a:tab pos="457200" algn="l"/>
              </a:tabLst>
            </a:pPr>
            <a:endParaRPr lang="en-US" sz="2800" b="1" dirty="0">
              <a:solidFill>
                <a:srgbClr val="000000"/>
              </a:solidFill>
              <a:latin typeface="Times New Roman"/>
              <a:ea typeface="Times New Roman"/>
              <a:cs typeface="Times New Roman"/>
            </a:endParaRPr>
          </a:p>
          <a:p>
            <a:pPr lvl="0" algn="just">
              <a:lnSpc>
                <a:spcPct val="115000"/>
              </a:lnSpc>
              <a:spcAft>
                <a:spcPts val="0"/>
              </a:spcAft>
              <a:tabLst>
                <a:tab pos="457200" algn="l"/>
              </a:tabLst>
            </a:pPr>
            <a:endParaRPr lang="en-US" sz="2800" b="1" dirty="0" smtClean="0">
              <a:solidFill>
                <a:srgbClr val="000000"/>
              </a:solidFill>
              <a:latin typeface="Times New Roman"/>
              <a:ea typeface="Times New Roman"/>
              <a:cs typeface="Times New Roman"/>
            </a:endParaRPr>
          </a:p>
          <a:p>
            <a:pPr lvl="0" algn="just">
              <a:lnSpc>
                <a:spcPct val="115000"/>
              </a:lnSpc>
              <a:spcAft>
                <a:spcPts val="0"/>
              </a:spcAft>
              <a:tabLst>
                <a:tab pos="457200" algn="l"/>
              </a:tabLst>
            </a:pPr>
            <a:endParaRPr lang="uk-UA" sz="2800" b="1" dirty="0">
              <a:solidFill>
                <a:srgbClr val="000000"/>
              </a:solidFill>
              <a:latin typeface="Times New Roman"/>
              <a:ea typeface="Times New Roman"/>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704696" y="2877680"/>
            <a:ext cx="2625677" cy="212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914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4861521" y="216024"/>
            <a:ext cx="4283968" cy="908720"/>
            <a:chOff x="4861520" y="260648"/>
            <a:chExt cx="4283968" cy="908720"/>
          </a:xfrm>
        </p:grpSpPr>
        <p:sp>
          <p:nvSpPr>
            <p:cNvPr id="4" name="Прямоугольник 3"/>
            <p:cNvSpPr/>
            <p:nvPr/>
          </p:nvSpPr>
          <p:spPr>
            <a:xfrm>
              <a:off x="4861520" y="260648"/>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5" name="TextBox 4"/>
            <p:cNvSpPr txBox="1"/>
            <p:nvPr/>
          </p:nvSpPr>
          <p:spPr>
            <a:xfrm>
              <a:off x="4863008" y="431645"/>
              <a:ext cx="4282480" cy="461665"/>
            </a:xfrm>
            <a:prstGeom prst="rect">
              <a:avLst/>
            </a:prstGeom>
            <a:noFill/>
          </p:spPr>
          <p:txBody>
            <a:bodyPr wrap="square" rtlCol="0">
              <a:spAutoFit/>
            </a:bodyPr>
            <a:lstStyle/>
            <a:p>
              <a:endParaRPr lang="uk-UA" sz="2400" b="1" dirty="0">
                <a:solidFill>
                  <a:srgbClr val="738AC8">
                    <a:lumMod val="50000"/>
                  </a:srgbClr>
                </a:solidFill>
                <a:latin typeface="Georgia" panose="02040502050405020303" pitchFamily="18" charset="0"/>
              </a:endParaRPr>
            </a:p>
          </p:txBody>
        </p:sp>
      </p:grpSp>
      <p:sp>
        <p:nvSpPr>
          <p:cNvPr id="6" name="Прямоугольник 5"/>
          <p:cNvSpPr/>
          <p:nvPr/>
        </p:nvSpPr>
        <p:spPr>
          <a:xfrm>
            <a:off x="5580115" y="347224"/>
            <a:ext cx="3251211" cy="646331"/>
          </a:xfrm>
          <a:prstGeom prst="rect">
            <a:avLst/>
          </a:prstGeom>
        </p:spPr>
        <p:txBody>
          <a:bodyPr wrap="none">
            <a:spAutoFit/>
          </a:bodyPr>
          <a:lstStyle/>
          <a:p>
            <a:r>
              <a:rPr lang="uk-UA" sz="3600" b="1" dirty="0" smtClean="0">
                <a:solidFill>
                  <a:srgbClr val="738AC8">
                    <a:lumMod val="50000"/>
                  </a:srgbClr>
                </a:solidFill>
                <a:latin typeface="Georgia" panose="02040502050405020303" pitchFamily="18" charset="0"/>
              </a:rPr>
              <a:t>РЕФЛЕКСІЯ</a:t>
            </a:r>
            <a:endParaRPr lang="uk-UA" sz="3600" b="1" dirty="0">
              <a:solidFill>
                <a:srgbClr val="738AC8">
                  <a:lumMod val="50000"/>
                </a:srgbClr>
              </a:solidFill>
              <a:latin typeface="Georgia" panose="02040502050405020303" pitchFamily="18" charset="0"/>
            </a:endParaRPr>
          </a:p>
        </p:txBody>
      </p:sp>
      <p:pic>
        <p:nvPicPr>
          <p:cNvPr id="8" name="Picture 8" descr="Interactive presentation software - Menti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24" y="1340768"/>
            <a:ext cx="7884368" cy="9974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teractive presentation software - Menti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9" y="3140968"/>
            <a:ext cx="4614197" cy="25753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Scan a QR Code on iOS – The Sweet Set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5" y="2384962"/>
            <a:ext cx="3975087" cy="3180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1520" y="2628039"/>
            <a:ext cx="6192688" cy="400110"/>
          </a:xfrm>
          <a:prstGeom prst="rect">
            <a:avLst/>
          </a:prstGeom>
          <a:noFill/>
        </p:spPr>
        <p:txBody>
          <a:bodyPr wrap="square" rtlCol="0">
            <a:spAutoFit/>
          </a:bodyPr>
          <a:lstStyle/>
          <a:p>
            <a:r>
              <a:rPr lang="uk-UA" sz="2000" b="1" dirty="0" smtClean="0">
                <a:solidFill>
                  <a:prstClr val="black"/>
                </a:solidFill>
                <a:latin typeface="Georgia" panose="02040502050405020303" pitchFamily="18" charset="0"/>
              </a:rPr>
              <a:t>Перейдіть за покликанням і введіть код.</a:t>
            </a:r>
            <a:endParaRPr lang="uk-UA" b="1" dirty="0">
              <a:solidFill>
                <a:prstClr val="black"/>
              </a:solidFill>
              <a:latin typeface="Georgia" panose="02040502050405020303" pitchFamily="18"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573" y="3284237"/>
            <a:ext cx="1392679" cy="392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7" y="2628039"/>
            <a:ext cx="1999456" cy="199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969" y="2929528"/>
            <a:ext cx="3574022" cy="42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153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 y="1556792"/>
            <a:ext cx="5341527" cy="1862048"/>
          </a:xfrm>
          <a:prstGeom prst="rect">
            <a:avLst/>
          </a:prstGeom>
          <a:noFill/>
        </p:spPr>
        <p:txBody>
          <a:bodyPr wrap="none" lIns="91440" tIns="45720" rIns="91440" bIns="45720">
            <a:spAutoFit/>
          </a:bodyPr>
          <a:lstStyle/>
          <a:p>
            <a:pPr algn="ctr"/>
            <a:r>
              <a:rPr lang="ru-RU" sz="11500" b="1" cap="none" spc="0" dirty="0" smtClean="0">
                <a:ln w="1905"/>
                <a:solidFill>
                  <a:schemeClr val="accent1">
                    <a:lumMod val="75000"/>
                  </a:schemeClr>
                </a:solidFill>
                <a:effectLst>
                  <a:innerShdw blurRad="69850" dist="43180" dir="5400000">
                    <a:srgbClr val="000000">
                      <a:alpha val="65000"/>
                    </a:srgbClr>
                  </a:innerShdw>
                </a:effectLst>
              </a:rPr>
              <a:t>ДЯКУЮ </a:t>
            </a:r>
            <a:endParaRPr lang="ru-RU" sz="11500" b="1" cap="none" spc="0" dirty="0">
              <a:ln w="1905"/>
              <a:solidFill>
                <a:schemeClr val="accent1">
                  <a:lumMod val="75000"/>
                </a:schemeClr>
              </a:solidFill>
              <a:effectLst>
                <a:innerShdw blurRad="69850" dist="43180" dir="5400000">
                  <a:srgbClr val="000000">
                    <a:alpha val="65000"/>
                  </a:srgbClr>
                </a:innerShdw>
              </a:effectLst>
            </a:endParaRPr>
          </a:p>
        </p:txBody>
      </p:sp>
      <p:pic>
        <p:nvPicPr>
          <p:cNvPr id="1028" name="Picture 4" descr="Анекдот дня"/>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88024" y="139631"/>
            <a:ext cx="4876800"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9917" y="3789045"/>
            <a:ext cx="9220025" cy="2215991"/>
          </a:xfrm>
          <a:prstGeom prst="rect">
            <a:avLst/>
          </a:prstGeom>
        </p:spPr>
        <p:txBody>
          <a:bodyPr wrap="none">
            <a:spAutoFit/>
          </a:bodyPr>
          <a:lstStyle/>
          <a:p>
            <a:pPr lvl="0" algn="ctr"/>
            <a:r>
              <a:rPr lang="ru-RU" sz="13800" b="1" dirty="0">
                <a:ln w="1905"/>
                <a:solidFill>
                  <a:srgbClr val="7FD13B">
                    <a:lumMod val="75000"/>
                  </a:srgbClr>
                </a:solidFill>
                <a:effectLst>
                  <a:innerShdw blurRad="69850" dist="43180" dir="5400000">
                    <a:srgbClr val="000000">
                      <a:alpha val="65000"/>
                    </a:srgbClr>
                  </a:innerShdw>
                </a:effectLst>
              </a:rPr>
              <a:t>ЗА </a:t>
            </a:r>
            <a:r>
              <a:rPr lang="ru-RU" sz="13800" b="1" dirty="0" smtClean="0">
                <a:ln w="1905"/>
                <a:solidFill>
                  <a:srgbClr val="7FD13B">
                    <a:lumMod val="75000"/>
                  </a:srgbClr>
                </a:solidFill>
                <a:effectLst>
                  <a:innerShdw blurRad="69850" dist="43180" dir="5400000">
                    <a:srgbClr val="000000">
                      <a:alpha val="65000"/>
                    </a:srgbClr>
                  </a:innerShdw>
                </a:effectLst>
              </a:rPr>
              <a:t>РОБОТУ!</a:t>
            </a:r>
            <a:endParaRPr lang="ru-RU" sz="13800" b="1" dirty="0">
              <a:ln w="1905"/>
              <a:solidFill>
                <a:srgbClr val="7FD13B">
                  <a:lumMod val="75000"/>
                </a:srgb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26464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9875" y="1476299"/>
            <a:ext cx="5042215" cy="646331"/>
          </a:xfrm>
          <a:prstGeom prst="rect">
            <a:avLst/>
          </a:prstGeom>
          <a:solidFill>
            <a:schemeClr val="accent5">
              <a:lumMod val="20000"/>
              <a:lumOff val="80000"/>
            </a:schemeClr>
          </a:solidFill>
        </p:spPr>
        <p:txBody>
          <a:bodyPr wrap="square">
            <a:spAutoFit/>
          </a:bodyPr>
          <a:lstStyle/>
          <a:p>
            <a:r>
              <a:rPr lang="uk-UA" dirty="0" smtClean="0">
                <a:solidFill>
                  <a:srgbClr val="000000"/>
                </a:solidFill>
                <a:latin typeface="Georgia" panose="02040502050405020303" pitchFamily="18" charset="0"/>
              </a:rPr>
              <a:t>Монітор потрібно розмістити </a:t>
            </a:r>
            <a:r>
              <a:rPr lang="uk-UA" dirty="0">
                <a:solidFill>
                  <a:srgbClr val="000000"/>
                </a:solidFill>
                <a:latin typeface="Georgia" panose="02040502050405020303" pitchFamily="18" charset="0"/>
              </a:rPr>
              <a:t>не менше </a:t>
            </a:r>
            <a:endParaRPr lang="uk-UA" dirty="0" smtClean="0">
              <a:solidFill>
                <a:srgbClr val="000000"/>
              </a:solidFill>
              <a:latin typeface="Georgia" panose="02040502050405020303" pitchFamily="18" charset="0"/>
            </a:endParaRPr>
          </a:p>
          <a:p>
            <a:r>
              <a:rPr lang="uk-UA" dirty="0" smtClean="0">
                <a:solidFill>
                  <a:srgbClr val="000000"/>
                </a:solidFill>
                <a:latin typeface="Georgia" panose="02040502050405020303" pitchFamily="18" charset="0"/>
              </a:rPr>
              <a:t>як </a:t>
            </a:r>
            <a:r>
              <a:rPr lang="uk-UA" dirty="0">
                <a:solidFill>
                  <a:srgbClr val="000000"/>
                </a:solidFill>
                <a:latin typeface="Georgia" panose="02040502050405020303" pitchFamily="18" charset="0"/>
              </a:rPr>
              <a:t>за 50-70 см від </a:t>
            </a:r>
            <a:r>
              <a:rPr lang="uk-UA" dirty="0" smtClean="0">
                <a:solidFill>
                  <a:srgbClr val="000000"/>
                </a:solidFill>
                <a:latin typeface="Georgia" panose="02040502050405020303" pitchFamily="18" charset="0"/>
              </a:rPr>
              <a:t>очей </a:t>
            </a:r>
            <a:r>
              <a:rPr lang="uk-UA" dirty="0">
                <a:solidFill>
                  <a:srgbClr val="000000"/>
                </a:solidFill>
                <a:latin typeface="Georgia" panose="02040502050405020303" pitchFamily="18" charset="0"/>
              </a:rPr>
              <a:t>(що далі, то краще</a:t>
            </a:r>
            <a:r>
              <a:rPr lang="uk-UA" dirty="0" smtClean="0">
                <a:solidFill>
                  <a:srgbClr val="000000"/>
                </a:solidFill>
                <a:latin typeface="Georgia" panose="02040502050405020303" pitchFamily="18" charset="0"/>
              </a:rPr>
              <a:t>).</a:t>
            </a:r>
            <a:endParaRPr lang="uk-UA" dirty="0">
              <a:solidFill>
                <a:prstClr val="black"/>
              </a:solidFill>
              <a:latin typeface="Georgia" panose="02040502050405020303" pitchFamily="18" charset="0"/>
            </a:endParaRPr>
          </a:p>
        </p:txBody>
      </p:sp>
      <p:grpSp>
        <p:nvGrpSpPr>
          <p:cNvPr id="3" name="Группа 2"/>
          <p:cNvGrpSpPr/>
          <p:nvPr/>
        </p:nvGrpSpPr>
        <p:grpSpPr>
          <a:xfrm>
            <a:off x="5004050" y="216024"/>
            <a:ext cx="4170693" cy="836712"/>
            <a:chOff x="5004048" y="216024"/>
            <a:chExt cx="4170693" cy="836712"/>
          </a:xfrm>
        </p:grpSpPr>
        <p:sp>
          <p:nvSpPr>
            <p:cNvPr id="4" name="Прямоугольник 3"/>
            <p:cNvSpPr/>
            <p:nvPr/>
          </p:nvSpPr>
          <p:spPr>
            <a:xfrm>
              <a:off x="5004048" y="216024"/>
              <a:ext cx="4170693" cy="836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sp>
          <p:nvSpPr>
            <p:cNvPr id="5" name="TextBox 4"/>
            <p:cNvSpPr txBox="1"/>
            <p:nvPr/>
          </p:nvSpPr>
          <p:spPr>
            <a:xfrm>
              <a:off x="5148064" y="311214"/>
              <a:ext cx="3870058" cy="646331"/>
            </a:xfrm>
            <a:prstGeom prst="rect">
              <a:avLst/>
            </a:prstGeom>
            <a:noFill/>
          </p:spPr>
          <p:txBody>
            <a:bodyPr wrap="square" rtlCol="0">
              <a:spAutoFit/>
            </a:bodyPr>
            <a:lstStyle/>
            <a:p>
              <a:pPr algn="ctr"/>
              <a:r>
                <a:rPr lang="uk-UA" sz="3600" dirty="0" smtClean="0">
                  <a:solidFill>
                    <a:prstClr val="black"/>
                  </a:solidFill>
                  <a:latin typeface="Georgia" panose="02040502050405020303" pitchFamily="18" charset="0"/>
                </a:rPr>
                <a:t>ПРИГАДАЙТЕ!</a:t>
              </a:r>
              <a:endParaRPr lang="uk-UA" sz="3600" dirty="0">
                <a:solidFill>
                  <a:prstClr val="black"/>
                </a:solidFill>
                <a:latin typeface="Georgia" panose="02040502050405020303" pitchFamily="18" charset="0"/>
              </a:endParaRPr>
            </a:p>
          </p:txBody>
        </p:sp>
      </p:grpSp>
      <p:sp>
        <p:nvSpPr>
          <p:cNvPr id="6" name="Прямоугольник 5"/>
          <p:cNvSpPr/>
          <p:nvPr/>
        </p:nvSpPr>
        <p:spPr>
          <a:xfrm>
            <a:off x="3419872" y="2991025"/>
            <a:ext cx="5040560" cy="646331"/>
          </a:xfrm>
          <a:prstGeom prst="rect">
            <a:avLst/>
          </a:prstGeom>
          <a:solidFill>
            <a:schemeClr val="tx2">
              <a:lumMod val="20000"/>
              <a:lumOff val="80000"/>
            </a:schemeClr>
          </a:solidFill>
        </p:spPr>
        <p:txBody>
          <a:bodyPr wrap="square">
            <a:spAutoFit/>
          </a:bodyPr>
          <a:lstStyle/>
          <a:p>
            <a:r>
              <a:rPr lang="uk-UA" dirty="0">
                <a:solidFill>
                  <a:srgbClr val="000000"/>
                </a:solidFill>
                <a:latin typeface="Georgia" panose="02040502050405020303" pitchFamily="18" charset="0"/>
              </a:rPr>
              <a:t>Сидіти потрібно прямо </a:t>
            </a:r>
            <a:endParaRPr lang="uk-UA" dirty="0" smtClean="0">
              <a:solidFill>
                <a:srgbClr val="000000"/>
              </a:solidFill>
              <a:latin typeface="Georgia" panose="02040502050405020303" pitchFamily="18" charset="0"/>
            </a:endParaRPr>
          </a:p>
          <a:p>
            <a:r>
              <a:rPr lang="uk-UA" dirty="0" smtClean="0">
                <a:solidFill>
                  <a:srgbClr val="000000"/>
                </a:solidFill>
                <a:latin typeface="Georgia" panose="02040502050405020303" pitchFamily="18" charset="0"/>
              </a:rPr>
              <a:t>або </a:t>
            </a:r>
            <a:r>
              <a:rPr lang="uk-UA" dirty="0">
                <a:solidFill>
                  <a:srgbClr val="000000"/>
                </a:solidFill>
                <a:latin typeface="Georgia" panose="02040502050405020303" pitchFamily="18" charset="0"/>
              </a:rPr>
              <a:t>злегка нахилившись уперед. </a:t>
            </a:r>
            <a:endParaRPr lang="uk-UA" dirty="0">
              <a:solidFill>
                <a:prstClr val="black"/>
              </a:solidFill>
              <a:latin typeface="Georgia" panose="02040502050405020303" pitchFamily="18" charset="0"/>
            </a:endParaRPr>
          </a:p>
        </p:txBody>
      </p:sp>
      <p:sp>
        <p:nvSpPr>
          <p:cNvPr id="7" name="Прямоугольник 6"/>
          <p:cNvSpPr/>
          <p:nvPr/>
        </p:nvSpPr>
        <p:spPr>
          <a:xfrm>
            <a:off x="3395662" y="3745959"/>
            <a:ext cx="5040560" cy="369332"/>
          </a:xfrm>
          <a:prstGeom prst="rect">
            <a:avLst/>
          </a:prstGeom>
          <a:solidFill>
            <a:schemeClr val="accent4">
              <a:lumMod val="20000"/>
              <a:lumOff val="80000"/>
            </a:schemeClr>
          </a:solidFill>
        </p:spPr>
        <p:txBody>
          <a:bodyPr wrap="square">
            <a:spAutoFit/>
          </a:bodyPr>
          <a:lstStyle/>
          <a:p>
            <a:r>
              <a:rPr lang="uk-UA" dirty="0">
                <a:solidFill>
                  <a:srgbClr val="000000"/>
                </a:solidFill>
                <a:latin typeface="Georgia" panose="02040502050405020303" pitchFamily="18" charset="0"/>
              </a:rPr>
              <a:t>Руки вільно лежать на столі. </a:t>
            </a:r>
            <a:endParaRPr lang="uk-UA" dirty="0">
              <a:solidFill>
                <a:prstClr val="black"/>
              </a:solidFill>
              <a:latin typeface="Georgia" panose="02040502050405020303" pitchFamily="18" charset="0"/>
            </a:endParaRPr>
          </a:p>
        </p:txBody>
      </p:sp>
      <p:sp>
        <p:nvSpPr>
          <p:cNvPr id="8" name="Прямоугольник 7"/>
          <p:cNvSpPr/>
          <p:nvPr/>
        </p:nvSpPr>
        <p:spPr>
          <a:xfrm>
            <a:off x="3419872" y="2250076"/>
            <a:ext cx="5040560" cy="646331"/>
          </a:xfrm>
          <a:prstGeom prst="rect">
            <a:avLst/>
          </a:prstGeom>
          <a:solidFill>
            <a:schemeClr val="accent6">
              <a:lumMod val="20000"/>
              <a:lumOff val="80000"/>
            </a:schemeClr>
          </a:solidFill>
        </p:spPr>
        <p:txBody>
          <a:bodyPr wrap="square">
            <a:spAutoFit/>
          </a:bodyPr>
          <a:lstStyle/>
          <a:p>
            <a:r>
              <a:rPr lang="uk-UA" dirty="0" smtClean="0">
                <a:solidFill>
                  <a:srgbClr val="000000"/>
                </a:solidFill>
                <a:latin typeface="Georgia" panose="02040502050405020303" pitchFamily="18" charset="0"/>
              </a:rPr>
              <a:t>Погляд повинен бути спрямованим </a:t>
            </a:r>
          </a:p>
          <a:p>
            <a:r>
              <a:rPr lang="uk-UA" dirty="0" smtClean="0">
                <a:solidFill>
                  <a:srgbClr val="000000"/>
                </a:solidFill>
                <a:latin typeface="Georgia" panose="02040502050405020303" pitchFamily="18" charset="0"/>
              </a:rPr>
              <a:t>перпендикулярно </a:t>
            </a:r>
            <a:r>
              <a:rPr lang="uk-UA" dirty="0">
                <a:solidFill>
                  <a:srgbClr val="000000"/>
                </a:solidFill>
                <a:latin typeface="Georgia" panose="02040502050405020303" pitchFamily="18" charset="0"/>
              </a:rPr>
              <a:t>в центр екрану. </a:t>
            </a:r>
            <a:endParaRPr lang="uk-UA" dirty="0">
              <a:solidFill>
                <a:prstClr val="black"/>
              </a:solidFill>
              <a:latin typeface="Georgia" panose="02040502050405020303" pitchFamily="18" charset="0"/>
            </a:endParaRPr>
          </a:p>
        </p:txBody>
      </p:sp>
      <p:sp>
        <p:nvSpPr>
          <p:cNvPr id="9" name="Прямоугольник 8"/>
          <p:cNvSpPr/>
          <p:nvPr/>
        </p:nvSpPr>
        <p:spPr>
          <a:xfrm>
            <a:off x="323529" y="4660615"/>
            <a:ext cx="3816424" cy="369332"/>
          </a:xfrm>
          <a:prstGeom prst="rect">
            <a:avLst/>
          </a:prstGeom>
          <a:solidFill>
            <a:schemeClr val="accent5">
              <a:lumMod val="20000"/>
              <a:lumOff val="80000"/>
            </a:schemeClr>
          </a:solidFill>
        </p:spPr>
        <p:txBody>
          <a:bodyPr wrap="square">
            <a:spAutoFit/>
          </a:bodyPr>
          <a:lstStyle/>
          <a:p>
            <a:r>
              <a:rPr lang="uk-UA" dirty="0" smtClean="0">
                <a:solidFill>
                  <a:srgbClr val="000000"/>
                </a:solidFill>
                <a:latin typeface="Georgia" panose="02040502050405020303" pitchFamily="18" charset="0"/>
              </a:rPr>
              <a:t>Під час уроку не вигукувати.</a:t>
            </a:r>
            <a:endParaRPr lang="uk-UA" dirty="0">
              <a:solidFill>
                <a:prstClr val="black"/>
              </a:solidFill>
              <a:latin typeface="Georgia" panose="02040502050405020303" pitchFamily="18" charset="0"/>
            </a:endParaRPr>
          </a:p>
        </p:txBody>
      </p:sp>
      <p:sp>
        <p:nvSpPr>
          <p:cNvPr id="10" name="Прямоугольник 9"/>
          <p:cNvSpPr/>
          <p:nvPr/>
        </p:nvSpPr>
        <p:spPr>
          <a:xfrm>
            <a:off x="1782556" y="5805270"/>
            <a:ext cx="4256972" cy="646331"/>
          </a:xfrm>
          <a:prstGeom prst="rect">
            <a:avLst/>
          </a:prstGeom>
          <a:solidFill>
            <a:schemeClr val="tx2">
              <a:lumMod val="20000"/>
              <a:lumOff val="80000"/>
            </a:schemeClr>
          </a:solidFill>
        </p:spPr>
        <p:txBody>
          <a:bodyPr wrap="square">
            <a:spAutoFit/>
          </a:bodyPr>
          <a:lstStyle/>
          <a:p>
            <a:r>
              <a:rPr lang="uk-UA" dirty="0" smtClean="0">
                <a:solidFill>
                  <a:srgbClr val="000000"/>
                </a:solidFill>
                <a:latin typeface="Georgia" panose="02040502050405020303" pitchFamily="18" charset="0"/>
              </a:rPr>
              <a:t>Питання задавати в чаті, </a:t>
            </a:r>
          </a:p>
          <a:p>
            <a:r>
              <a:rPr lang="uk-UA" dirty="0" smtClean="0">
                <a:solidFill>
                  <a:srgbClr val="000000"/>
                </a:solidFill>
                <a:latin typeface="Georgia" panose="02040502050405020303" pitchFamily="18" charset="0"/>
              </a:rPr>
              <a:t>учитель побачить і прокоментує.</a:t>
            </a:r>
            <a:endParaRPr lang="uk-UA" dirty="0">
              <a:solidFill>
                <a:prstClr val="black"/>
              </a:solidFill>
              <a:latin typeface="Georgia" panose="02040502050405020303"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736" y="1476293"/>
            <a:ext cx="2677636" cy="267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Картинки по запросу &quot;не кричати&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1589" y="4291373"/>
            <a:ext cx="1310533" cy="1310533"/>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41901" y="5096840"/>
            <a:ext cx="3816424" cy="646331"/>
          </a:xfrm>
          <a:prstGeom prst="rect">
            <a:avLst/>
          </a:prstGeom>
          <a:solidFill>
            <a:schemeClr val="accent6">
              <a:lumMod val="20000"/>
              <a:lumOff val="80000"/>
            </a:schemeClr>
          </a:solidFill>
        </p:spPr>
        <p:txBody>
          <a:bodyPr wrap="square">
            <a:spAutoFit/>
          </a:bodyPr>
          <a:lstStyle/>
          <a:p>
            <a:r>
              <a:rPr lang="uk-UA" dirty="0" smtClean="0">
                <a:solidFill>
                  <a:srgbClr val="000000"/>
                </a:solidFill>
                <a:latin typeface="Georgia" panose="02040502050405020303" pitchFamily="18" charset="0"/>
              </a:rPr>
              <a:t>Відповідати після поставленого запитання.</a:t>
            </a:r>
            <a:endParaRPr lang="uk-UA" dirty="0">
              <a:solidFill>
                <a:prstClr val="black"/>
              </a:solidFill>
              <a:latin typeface="Georgia" panose="02040502050405020303" pitchFamily="18" charset="0"/>
            </a:endParaRPr>
          </a:p>
        </p:txBody>
      </p:sp>
      <p:pic>
        <p:nvPicPr>
          <p:cNvPr id="1030" name="Picture 6" descr="Картинки по запросу &quot;чат&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429" y="4845287"/>
            <a:ext cx="1720679" cy="172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09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par>
                                <p:cTn id="24" presetID="16" presetClass="entr" presetSubtype="21"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inVertical)">
                                      <p:cBhvr>
                                        <p:cTn id="26" dur="500"/>
                                        <p:tgtEl>
                                          <p:spTgt spid="1028"/>
                                        </p:tgtEl>
                                      </p:cBhvr>
                                    </p:animEffect>
                                  </p:childTnLst>
                                </p:cTn>
                              </p:par>
                            </p:childTnLst>
                          </p:cTn>
                        </p:par>
                        <p:par>
                          <p:cTn id="27" fill="hold">
                            <p:stCondLst>
                              <p:cond delay="2500"/>
                            </p:stCondLst>
                            <p:childTnLst>
                              <p:par>
                                <p:cTn id="28" presetID="26" presetClass="emph" presetSubtype="0" fill="hold" grpId="0" nodeType="afterEffect">
                                  <p:stCondLst>
                                    <p:cond delay="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childTnLst>
                          </p:cTn>
                        </p:par>
                        <p:par>
                          <p:cTn id="31" fill="hold">
                            <p:stCondLst>
                              <p:cond delay="3000"/>
                            </p:stCondLst>
                            <p:childTnLst>
                              <p:par>
                                <p:cTn id="32" presetID="26" presetClass="emph" presetSubtype="0" fill="hold" grpId="0" nodeType="after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par>
                                <p:cTn id="35" presetID="16" presetClass="entr" presetSubtype="21"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arn(inVertical)">
                                      <p:cBhvr>
                                        <p:cTn id="3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ow to Scan a QR Code on iOS – The Sweet Set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5" y="2384962"/>
            <a:ext cx="3975087" cy="318007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004050" y="216024"/>
            <a:ext cx="4170693" cy="836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Box 2"/>
          <p:cNvSpPr txBox="1"/>
          <p:nvPr/>
        </p:nvSpPr>
        <p:spPr>
          <a:xfrm>
            <a:off x="5148066" y="375053"/>
            <a:ext cx="3870058" cy="461665"/>
          </a:xfrm>
          <a:prstGeom prst="rect">
            <a:avLst/>
          </a:prstGeom>
          <a:noFill/>
        </p:spPr>
        <p:txBody>
          <a:bodyPr wrap="square" rtlCol="0">
            <a:spAutoFit/>
          </a:bodyPr>
          <a:lstStyle/>
          <a:p>
            <a:r>
              <a:rPr lang="uk-UA" sz="2400" dirty="0" smtClean="0">
                <a:latin typeface="Georgia" panose="02040502050405020303" pitchFamily="18" charset="0"/>
              </a:rPr>
              <a:t>ВІТАЮ УСІХ НА УРОЦІ</a:t>
            </a:r>
            <a:endParaRPr lang="uk-UA" sz="2400" dirty="0">
              <a:latin typeface="Georgia" panose="02040502050405020303" pitchFamily="18" charset="0"/>
            </a:endParaRPr>
          </a:p>
        </p:txBody>
      </p:sp>
      <p:pic>
        <p:nvPicPr>
          <p:cNvPr id="8" name="Picture 8" descr="Interactive presentation software - Menti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24" y="1340768"/>
            <a:ext cx="7884368" cy="9974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2564904"/>
            <a:ext cx="6750496" cy="369332"/>
          </a:xfrm>
          <a:prstGeom prst="rect">
            <a:avLst/>
          </a:prstGeom>
        </p:spPr>
        <p:txBody>
          <a:bodyPr wrap="square">
            <a:spAutoFit/>
          </a:bodyPr>
          <a:lstStyle/>
          <a:p>
            <a:r>
              <a:rPr lang="uk-UA" b="1" dirty="0">
                <a:solidFill>
                  <a:prstClr val="black"/>
                </a:solidFill>
                <a:latin typeface="Georgia" panose="02040502050405020303" pitchFamily="18" charset="0"/>
              </a:rPr>
              <a:t>Перейдіть за покликанням і введіть код.</a:t>
            </a:r>
          </a:p>
        </p:txBody>
      </p:sp>
      <p:pic>
        <p:nvPicPr>
          <p:cNvPr id="11" name="Picture 6" descr="Interactive presentation software - Menti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9" y="3140968"/>
            <a:ext cx="4614197" cy="25753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6948" y="3403825"/>
            <a:ext cx="1814200" cy="64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922" y="2941163"/>
            <a:ext cx="4163940" cy="46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2679057"/>
            <a:ext cx="19442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465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420888"/>
            <a:ext cx="7772400" cy="20882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ru-RU" sz="4000" dirty="0" smtClean="0">
                <a:solidFill>
                  <a:srgbClr val="3366CC"/>
                </a:solidFill>
                <a:latin typeface="Georgia" panose="02040502050405020303" pitchFamily="18" charset="0"/>
              </a:rPr>
              <a:t>КВАДРАТНІ РІВНЯННЯ</a:t>
            </a:r>
            <a:endParaRPr lang="ru-RU" sz="4000" dirty="0">
              <a:solidFill>
                <a:srgbClr val="3366CC"/>
              </a:solidFill>
              <a:latin typeface="Georgia" panose="02040502050405020303" pitchFamily="18" charset="0"/>
            </a:endParaRPr>
          </a:p>
        </p:txBody>
      </p:sp>
      <p:sp>
        <p:nvSpPr>
          <p:cNvPr id="5" name="Скругленный прямоугольник 4"/>
          <p:cNvSpPr/>
          <p:nvPr/>
        </p:nvSpPr>
        <p:spPr>
          <a:xfrm>
            <a:off x="3563889" y="4698001"/>
            <a:ext cx="2304256" cy="72008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prstClr val="white"/>
              </a:solidFill>
            </a:endParaRPr>
          </a:p>
        </p:txBody>
      </p:sp>
      <p:sp>
        <p:nvSpPr>
          <p:cNvPr id="6" name="TextBox 5"/>
          <p:cNvSpPr txBox="1"/>
          <p:nvPr/>
        </p:nvSpPr>
        <p:spPr>
          <a:xfrm>
            <a:off x="3635896" y="4771756"/>
            <a:ext cx="2232248" cy="646331"/>
          </a:xfrm>
          <a:prstGeom prst="rect">
            <a:avLst/>
          </a:prstGeom>
          <a:noFill/>
        </p:spPr>
        <p:txBody>
          <a:bodyPr wrap="square" rtlCol="0">
            <a:spAutoFit/>
          </a:bodyPr>
          <a:lstStyle/>
          <a:p>
            <a:r>
              <a:rPr lang="uk-UA" sz="3600" b="1" dirty="0" smtClean="0">
                <a:solidFill>
                  <a:prstClr val="white"/>
                </a:solidFill>
                <a:latin typeface="Georgia" panose="02040502050405020303" pitchFamily="18" charset="0"/>
              </a:rPr>
              <a:t>8 КЛАС</a:t>
            </a:r>
            <a:endParaRPr lang="uk-UA" sz="3600" b="1" dirty="0">
              <a:solidFill>
                <a:prstClr val="white"/>
              </a:solidFill>
              <a:latin typeface="Georgia" panose="02040502050405020303" pitchFamily="18" charset="0"/>
            </a:endParaRPr>
          </a:p>
        </p:txBody>
      </p:sp>
      <p:sp>
        <p:nvSpPr>
          <p:cNvPr id="3" name="TextBox 2"/>
          <p:cNvSpPr txBox="1"/>
          <p:nvPr/>
        </p:nvSpPr>
        <p:spPr>
          <a:xfrm>
            <a:off x="1691680" y="3892411"/>
            <a:ext cx="5688632" cy="461665"/>
          </a:xfrm>
          <a:prstGeom prst="rect">
            <a:avLst/>
          </a:prstGeom>
          <a:noFill/>
        </p:spPr>
        <p:txBody>
          <a:bodyPr wrap="square" rtlCol="0">
            <a:spAutoFit/>
          </a:bodyPr>
          <a:lstStyle/>
          <a:p>
            <a:pPr algn="ctr"/>
            <a:r>
              <a:rPr lang="uk-UA" sz="2400" b="1" dirty="0" smtClean="0">
                <a:latin typeface="Times New Roman" panose="02020603050405020304" pitchFamily="18" charset="0"/>
                <a:cs typeface="Times New Roman" panose="02020603050405020304" pitchFamily="18" charset="0"/>
              </a:rPr>
              <a:t>Узагальнення і систематизація знань</a:t>
            </a:r>
            <a:endParaRPr lang="uk-U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392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1521" y="28556"/>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Box 2"/>
          <p:cNvSpPr txBox="1"/>
          <p:nvPr/>
        </p:nvSpPr>
        <p:spPr>
          <a:xfrm>
            <a:off x="5023285" y="128973"/>
            <a:ext cx="3960440" cy="707886"/>
          </a:xfrm>
          <a:prstGeom prst="rect">
            <a:avLst/>
          </a:prstGeom>
          <a:noFill/>
        </p:spPr>
        <p:txBody>
          <a:bodyPr wrap="square" rtlCol="0">
            <a:spAutoFit/>
          </a:bodyPr>
          <a:lstStyle/>
          <a:p>
            <a:r>
              <a:rPr lang="uk-UA" sz="4000" b="1" dirty="0" smtClean="0">
                <a:solidFill>
                  <a:srgbClr val="002060"/>
                </a:solidFill>
                <a:latin typeface="Georgia" panose="02040502050405020303" pitchFamily="18" charset="0"/>
              </a:rPr>
              <a:t>МЕТА УРОКУ</a:t>
            </a:r>
            <a:endParaRPr lang="uk-UA" sz="4000" b="1" dirty="0">
              <a:solidFill>
                <a:srgbClr val="002060"/>
              </a:solidFill>
              <a:latin typeface="Georgia" panose="02040502050405020303" pitchFamily="18" charset="0"/>
            </a:endParaRPr>
          </a:p>
        </p:txBody>
      </p:sp>
      <p:sp>
        <p:nvSpPr>
          <p:cNvPr id="4" name="Прямоугольник 3"/>
          <p:cNvSpPr/>
          <p:nvPr/>
        </p:nvSpPr>
        <p:spPr>
          <a:xfrm>
            <a:off x="195745" y="3647059"/>
            <a:ext cx="8640960" cy="2025278"/>
          </a:xfrm>
          <a:prstGeom prst="rect">
            <a:avLst/>
          </a:prstGeom>
          <a:solidFill>
            <a:srgbClr val="5EA2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138905" y="1407412"/>
            <a:ext cx="8640960" cy="2093596"/>
          </a:xfrm>
          <a:prstGeom prst="rect">
            <a:avLst/>
          </a:prstGeom>
          <a:solidFill>
            <a:srgbClr val="8383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p:cNvSpPr txBox="1"/>
          <p:nvPr/>
        </p:nvSpPr>
        <p:spPr>
          <a:xfrm>
            <a:off x="138908" y="1400655"/>
            <a:ext cx="8668847" cy="2185214"/>
          </a:xfrm>
          <a:prstGeom prst="rect">
            <a:avLst/>
          </a:prstGeom>
          <a:noFill/>
        </p:spPr>
        <p:txBody>
          <a:bodyPr wrap="square" rtlCol="0">
            <a:spAutoFit/>
          </a:bodyPr>
          <a:lstStyle/>
          <a:p>
            <a:pPr algn="just"/>
            <a:r>
              <a:rPr lang="uk-UA" sz="1700" b="1" dirty="0">
                <a:solidFill>
                  <a:schemeClr val="bg1"/>
                </a:solidFill>
                <a:latin typeface="Times New Roman" panose="02020603050405020304" pitchFamily="18" charset="0"/>
                <a:cs typeface="Times New Roman" panose="02020603050405020304" pitchFamily="18" charset="0"/>
              </a:rPr>
              <a:t>повторити основні поняття теми, зокрема:</a:t>
            </a:r>
            <a:r>
              <a:rPr lang="uk-UA" sz="1700" b="1" i="1" dirty="0">
                <a:solidFill>
                  <a:schemeClr val="bg1"/>
                </a:solidFill>
                <a:latin typeface="Times New Roman" panose="02020603050405020304" pitchFamily="18" charset="0"/>
                <a:cs typeface="Times New Roman" panose="02020603050405020304" pitchFamily="18" charset="0"/>
              </a:rPr>
              <a:t>  </a:t>
            </a:r>
            <a:r>
              <a:rPr lang="uk-UA" sz="1700" b="1" dirty="0">
                <a:solidFill>
                  <a:schemeClr val="bg1"/>
                </a:solidFill>
                <a:latin typeface="Times New Roman" panose="02020603050405020304" pitchFamily="18" charset="0"/>
                <a:cs typeface="Times New Roman" panose="02020603050405020304" pitchFamily="18" charset="0"/>
              </a:rPr>
              <a:t>дискримінанта та кореня квадратного рівняння, означення квадратного рівняння, формулювання теореми </a:t>
            </a:r>
            <a:r>
              <a:rPr lang="uk-UA" sz="1700" b="1" dirty="0" err="1">
                <a:solidFill>
                  <a:schemeClr val="bg1"/>
                </a:solidFill>
                <a:latin typeface="Times New Roman" panose="02020603050405020304" pitchFamily="18" charset="0"/>
                <a:cs typeface="Times New Roman" panose="02020603050405020304" pitchFamily="18" charset="0"/>
              </a:rPr>
              <a:t>Вієта</a:t>
            </a:r>
            <a:r>
              <a:rPr lang="uk-UA" sz="1700" b="1" dirty="0">
                <a:solidFill>
                  <a:schemeClr val="bg1"/>
                </a:solidFill>
                <a:latin typeface="Times New Roman" panose="02020603050405020304" pitchFamily="18" charset="0"/>
                <a:cs typeface="Times New Roman" panose="02020603050405020304" pitchFamily="18" charset="0"/>
              </a:rPr>
              <a:t> та оберненої  до неї;</a:t>
            </a:r>
            <a:r>
              <a:rPr lang="uk-UA" sz="1700" b="1" i="1" dirty="0">
                <a:solidFill>
                  <a:schemeClr val="bg1"/>
                </a:solidFill>
                <a:latin typeface="Times New Roman" panose="02020603050405020304" pitchFamily="18" charset="0"/>
                <a:cs typeface="Times New Roman" panose="02020603050405020304" pitchFamily="18" charset="0"/>
              </a:rPr>
              <a:t> </a:t>
            </a:r>
            <a:r>
              <a:rPr lang="uk-UA" sz="1700" b="1" dirty="0">
                <a:solidFill>
                  <a:schemeClr val="bg1"/>
                </a:solidFill>
                <a:latin typeface="Times New Roman" panose="02020603050405020304" pitchFamily="18" charset="0"/>
                <a:cs typeface="Times New Roman" panose="02020603050405020304" pitchFamily="18" charset="0"/>
              </a:rPr>
              <a:t>узагальнити знання  учнів з теми «Квадратні рівняння», виробити уміння знаходити корені квадратного рівняння за допомогою дискримінанту та формули коренів квадратного рівняння, уміння розрізняти повні та неповні квадратні рівняння, складати та розв’язувати квадратні рівняння за умовою задачі, розв’язувати вправи, що передбачають знаходження коренів квадратних рівнянь, забезпечити внутрішню міжпредметну інтеграцію.</a:t>
            </a:r>
          </a:p>
        </p:txBody>
      </p:sp>
      <p:sp>
        <p:nvSpPr>
          <p:cNvPr id="9" name="TextBox 8"/>
          <p:cNvSpPr txBox="1"/>
          <p:nvPr/>
        </p:nvSpPr>
        <p:spPr>
          <a:xfrm>
            <a:off x="195745" y="3647059"/>
            <a:ext cx="8640960" cy="1815882"/>
          </a:xfrm>
          <a:prstGeom prst="rect">
            <a:avLst/>
          </a:prstGeom>
          <a:noFill/>
        </p:spPr>
        <p:txBody>
          <a:bodyPr wrap="square" rtlCol="0">
            <a:spAutoFit/>
          </a:bodyPr>
          <a:lstStyle/>
          <a:p>
            <a:pPr algn="just"/>
            <a:r>
              <a:rPr lang="uk-UA" sz="1600" b="1" dirty="0">
                <a:solidFill>
                  <a:schemeClr val="bg1"/>
                </a:solidFill>
                <a:latin typeface="Times New Roman" panose="02020603050405020304" pitchFamily="18" charset="0"/>
                <a:cs typeface="Times New Roman" panose="02020603050405020304" pitchFamily="18" charset="0"/>
              </a:rPr>
              <a:t>розвивати в учнів вміння використовувати вивчені поняття під час розв’язування різноманітних вправ та задач, робити висновки, сприяти розвитку логічного та абстрактного мислення, пам’яті, уяви та уваги; вміння створювати моделі до задач, уміння працювати самостійно та в команді; формувати почуття відповідальності, зосередженість, спостережливість, взаємодопомогу, самостійність, організованість, взаємоповагу, здатність до самовираження, усвідомленого ставлення до власного здоров’я та життя, почуття взаємодопомоги та вміння працювати в групі, бажання до самоосвіти.</a:t>
            </a:r>
          </a:p>
        </p:txBody>
      </p:sp>
    </p:spTree>
    <p:extLst>
      <p:ext uri="{BB962C8B-B14F-4D97-AF65-F5344CB8AC3E}">
        <p14:creationId xmlns:p14="http://schemas.microsoft.com/office/powerpoint/2010/main" val="128120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5" y="28556"/>
            <a:ext cx="5797624" cy="1312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Box 2"/>
          <p:cNvSpPr txBox="1"/>
          <p:nvPr/>
        </p:nvSpPr>
        <p:spPr>
          <a:xfrm>
            <a:off x="3347866" y="146053"/>
            <a:ext cx="5688632" cy="1077218"/>
          </a:xfrm>
          <a:prstGeom prst="rect">
            <a:avLst/>
          </a:prstGeom>
          <a:noFill/>
        </p:spPr>
        <p:txBody>
          <a:bodyPr wrap="square" rtlCol="0">
            <a:spAutoFit/>
          </a:bodyPr>
          <a:lstStyle/>
          <a:p>
            <a:r>
              <a:rPr lang="uk-UA" sz="3200" b="1" dirty="0" smtClean="0">
                <a:solidFill>
                  <a:srgbClr val="002060"/>
                </a:solidFill>
                <a:latin typeface="Georgia" panose="02040502050405020303" pitchFamily="18" charset="0"/>
              </a:rPr>
              <a:t>                Таблиця </a:t>
            </a:r>
          </a:p>
          <a:p>
            <a:r>
              <a:rPr lang="uk-UA" sz="3200" b="1" dirty="0" smtClean="0">
                <a:solidFill>
                  <a:srgbClr val="002060"/>
                </a:solidFill>
                <a:latin typeface="Georgia" panose="02040502050405020303" pitchFamily="18" charset="0"/>
              </a:rPr>
              <a:t>«Критерії оцінювання»</a:t>
            </a:r>
            <a:endParaRPr lang="uk-UA" sz="3200" b="1" dirty="0">
              <a:solidFill>
                <a:srgbClr val="002060"/>
              </a:solidFill>
              <a:latin typeface="Georgia" panose="02040502050405020303"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436942859"/>
              </p:ext>
            </p:extLst>
          </p:nvPr>
        </p:nvGraphicFramePr>
        <p:xfrm>
          <a:off x="539553" y="2492896"/>
          <a:ext cx="8136904" cy="2016225"/>
        </p:xfrm>
        <a:graphic>
          <a:graphicData uri="http://schemas.openxmlformats.org/drawingml/2006/table">
            <a:tbl>
              <a:tblPr firstRow="1" bandRow="1">
                <a:tableStyleId>{5C22544A-7EE6-4342-B048-85BDC9FD1C3A}</a:tableStyleId>
              </a:tblPr>
              <a:tblGrid>
                <a:gridCol w="2034226"/>
                <a:gridCol w="2034226"/>
                <a:gridCol w="2034226"/>
                <a:gridCol w="2034226"/>
              </a:tblGrid>
              <a:tr h="672075">
                <a:tc>
                  <a:txBody>
                    <a:bodyPr/>
                    <a:lstStyle/>
                    <a:p>
                      <a:pPr algn="ctr"/>
                      <a:r>
                        <a:rPr lang="uk-UA" dirty="0" smtClean="0">
                          <a:latin typeface="Times New Roman" panose="02020603050405020304" pitchFamily="18" charset="0"/>
                          <a:cs typeface="Times New Roman" panose="02020603050405020304" pitchFamily="18" charset="0"/>
                        </a:rPr>
                        <a:t>Вправи </a:t>
                      </a:r>
                      <a:endParaRPr lang="uk-UA" dirty="0">
                        <a:latin typeface="Times New Roman" panose="02020603050405020304" pitchFamily="18" charset="0"/>
                        <a:cs typeface="Times New Roman" panose="02020603050405020304" pitchFamily="18" charset="0"/>
                      </a:endParaRPr>
                    </a:p>
                  </a:txBody>
                  <a:tcPr/>
                </a:tc>
                <a:tc>
                  <a:txBody>
                    <a:bodyPr/>
                    <a:lstStyle/>
                    <a:p>
                      <a:pPr algn="ctr"/>
                      <a:r>
                        <a:rPr lang="uk-UA" dirty="0" smtClean="0">
                          <a:latin typeface="Times New Roman" panose="02020603050405020304" pitchFamily="18" charset="0"/>
                          <a:cs typeface="Times New Roman" panose="02020603050405020304" pitchFamily="18" charset="0"/>
                        </a:rPr>
                        <a:t>«Круг термінів»</a:t>
                      </a:r>
                      <a:endParaRPr lang="uk-UA" dirty="0">
                        <a:latin typeface="Times New Roman" panose="02020603050405020304" pitchFamily="18" charset="0"/>
                        <a:cs typeface="Times New Roman" panose="02020603050405020304" pitchFamily="18" charset="0"/>
                      </a:endParaRPr>
                    </a:p>
                  </a:txBody>
                  <a:tcPr/>
                </a:tc>
                <a:tc>
                  <a:txBody>
                    <a:bodyPr/>
                    <a:lstStyle/>
                    <a:p>
                      <a:pPr algn="ctr"/>
                      <a:r>
                        <a:rPr lang="uk-UA" dirty="0" smtClean="0">
                          <a:latin typeface="Times New Roman" panose="02020603050405020304" pitchFamily="18" charset="0"/>
                          <a:cs typeface="Times New Roman" panose="02020603050405020304" pitchFamily="18" charset="0"/>
                        </a:rPr>
                        <a:t>Задача</a:t>
                      </a:r>
                      <a:r>
                        <a:rPr lang="uk-UA" baseline="0"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txBody>
                  <a:tcPr/>
                </a:tc>
                <a:tc>
                  <a:txBody>
                    <a:bodyPr/>
                    <a:lstStyle/>
                    <a:p>
                      <a:pPr algn="ctr"/>
                      <a:r>
                        <a:rPr lang="uk-UA" dirty="0" smtClean="0">
                          <a:latin typeface="Times New Roman" panose="02020603050405020304" pitchFamily="18" charset="0"/>
                          <a:cs typeface="Times New Roman" panose="02020603050405020304" pitchFamily="18" charset="0"/>
                        </a:rPr>
                        <a:t>Гра </a:t>
                      </a:r>
                      <a:r>
                        <a:rPr lang="uk-UA" smtClean="0">
                          <a:latin typeface="Times New Roman" panose="02020603050405020304" pitchFamily="18" charset="0"/>
                          <a:cs typeface="Times New Roman" panose="02020603050405020304" pitchFamily="18" charset="0"/>
                        </a:rPr>
                        <a:t>«ПАЗЛИ»</a:t>
                      </a:r>
                      <a:endParaRPr lang="uk-UA" dirty="0">
                        <a:latin typeface="Times New Roman" panose="02020603050405020304" pitchFamily="18" charset="0"/>
                        <a:cs typeface="Times New Roman" panose="02020603050405020304" pitchFamily="18" charset="0"/>
                      </a:endParaRPr>
                    </a:p>
                  </a:txBody>
                  <a:tcPr/>
                </a:tc>
              </a:tr>
              <a:tr h="672075">
                <a:tc>
                  <a:txBody>
                    <a:bodyPr/>
                    <a:lstStyle/>
                    <a:p>
                      <a:pPr algn="ctr"/>
                      <a:r>
                        <a:rPr lang="uk-UA" b="1" dirty="0" smtClean="0">
                          <a:latin typeface="Times New Roman" panose="02020603050405020304" pitchFamily="18" charset="0"/>
                          <a:cs typeface="Times New Roman" panose="02020603050405020304" pitchFamily="18" charset="0"/>
                        </a:rPr>
                        <a:t>Кількість балів</a:t>
                      </a:r>
                      <a:endParaRPr lang="uk-UA"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2 бали</a:t>
                      </a:r>
                      <a:endParaRPr lang="uk-UA"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5 балів</a:t>
                      </a:r>
                      <a:endParaRPr lang="uk-UA"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5 балів</a:t>
                      </a:r>
                      <a:endParaRPr lang="uk-UA" b="1" dirty="0">
                        <a:latin typeface="Times New Roman" panose="02020603050405020304" pitchFamily="18" charset="0"/>
                        <a:cs typeface="Times New Roman" panose="02020603050405020304" pitchFamily="18" charset="0"/>
                      </a:endParaRPr>
                    </a:p>
                  </a:txBody>
                  <a:tcPr/>
                </a:tc>
              </a:tr>
              <a:tr h="672075">
                <a:tc>
                  <a:txBody>
                    <a:bodyPr/>
                    <a:lstStyle/>
                    <a:p>
                      <a:pPr algn="ctr"/>
                      <a:r>
                        <a:rPr lang="uk-UA" dirty="0" err="1" smtClean="0">
                          <a:latin typeface="Times New Roman" panose="02020603050405020304" pitchFamily="18" charset="0"/>
                          <a:cs typeface="Times New Roman" panose="02020603050405020304" pitchFamily="18" charset="0"/>
                        </a:rPr>
                        <a:t>Самооцінювання</a:t>
                      </a:r>
                      <a:r>
                        <a:rPr lang="uk-UA"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txBody>
                  <a:tcPr/>
                </a:tc>
                <a:tc>
                  <a:txBody>
                    <a:bodyPr/>
                    <a:lstStyle/>
                    <a:p>
                      <a:endParaRPr lang="uk-UA" dirty="0"/>
                    </a:p>
                  </a:txBody>
                  <a:tcPr/>
                </a:tc>
                <a:tc>
                  <a:txBody>
                    <a:bodyPr/>
                    <a:lstStyle/>
                    <a:p>
                      <a:endParaRPr lang="uk-UA" dirty="0"/>
                    </a:p>
                  </a:txBody>
                  <a:tcPr/>
                </a:tc>
                <a:tc>
                  <a:txBody>
                    <a:bodyPr/>
                    <a:lstStyle/>
                    <a:p>
                      <a:endParaRPr lang="uk-UA" dirty="0"/>
                    </a:p>
                  </a:txBody>
                  <a:tcPr/>
                </a:tc>
              </a:tr>
            </a:tbl>
          </a:graphicData>
        </a:graphic>
      </p:graphicFrame>
    </p:spTree>
    <p:extLst>
      <p:ext uri="{BB962C8B-B14F-4D97-AF65-F5344CB8AC3E}">
        <p14:creationId xmlns:p14="http://schemas.microsoft.com/office/powerpoint/2010/main" val="1677051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4860033" y="160338"/>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6" name="AutoShape 2" descr="Оглядове колесо на Подолі працюватиме до лютого | Хмарочо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7" name="TextBox 26"/>
          <p:cNvSpPr txBox="1"/>
          <p:nvPr/>
        </p:nvSpPr>
        <p:spPr>
          <a:xfrm>
            <a:off x="4924816" y="322316"/>
            <a:ext cx="4184936" cy="584775"/>
          </a:xfrm>
          <a:prstGeom prst="rect">
            <a:avLst/>
          </a:prstGeom>
          <a:noFill/>
        </p:spPr>
        <p:txBody>
          <a:bodyPr wrap="square" rtlCol="0">
            <a:spAutoFit/>
          </a:bodyPr>
          <a:lstStyle/>
          <a:p>
            <a:r>
              <a:rPr lang="uk-UA" sz="3200" b="1" dirty="0" smtClean="0">
                <a:solidFill>
                  <a:schemeClr val="accent5">
                    <a:lumMod val="50000"/>
                  </a:schemeClr>
                </a:solidFill>
                <a:latin typeface="Georgia" panose="02040502050405020303" pitchFamily="18" charset="0"/>
              </a:rPr>
              <a:t>КРУГ ТЕРМІНІВ</a:t>
            </a:r>
            <a:endParaRPr lang="uk-UA" sz="3200" b="1" dirty="0">
              <a:solidFill>
                <a:schemeClr val="accent5">
                  <a:lumMod val="50000"/>
                </a:schemeClr>
              </a:solidFill>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38" y="2564904"/>
            <a:ext cx="3779490" cy="349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5578" y="1412776"/>
            <a:ext cx="8736905" cy="646331"/>
          </a:xfrm>
          <a:prstGeom prst="rect">
            <a:avLst/>
          </a:prstGeom>
          <a:solidFill>
            <a:srgbClr val="FFFFCC"/>
          </a:solidFill>
        </p:spPr>
        <p:txBody>
          <a:bodyPr wrap="square" rtlCol="0">
            <a:spAutoFit/>
          </a:bodyPr>
          <a:lstStyle/>
          <a:p>
            <a:r>
              <a:rPr lang="uk-UA" dirty="0" smtClean="0">
                <a:latin typeface="Georgia" panose="02040502050405020303" pitchFamily="18" charset="0"/>
              </a:rPr>
              <a:t>Круг з буквами перекресліть двома прямими так, щоб із букв у кожній частині круга можна було б скласти алгебраїчний термін.</a:t>
            </a:r>
            <a:endParaRPr lang="uk-UA" dirty="0">
              <a:latin typeface="Georgia" panose="02040502050405020303" pitchFamily="18" charset="0"/>
            </a:endParaRPr>
          </a:p>
        </p:txBody>
      </p:sp>
      <p:cxnSp>
        <p:nvCxnSpPr>
          <p:cNvPr id="4" name="Прямая соединительная линия 3"/>
          <p:cNvCxnSpPr/>
          <p:nvPr/>
        </p:nvCxnSpPr>
        <p:spPr>
          <a:xfrm>
            <a:off x="3635896" y="2564904"/>
            <a:ext cx="1944216" cy="3024336"/>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a:off x="3203850" y="2996952"/>
            <a:ext cx="2736304" cy="25922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3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35899" y="3068960"/>
            <a:ext cx="1470901" cy="648072"/>
          </a:xfrm>
          <a:prstGeom prst="rect">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uk-UA"/>
          </a:p>
        </p:txBody>
      </p:sp>
      <p:sp>
        <p:nvSpPr>
          <p:cNvPr id="6" name="TextBox 5"/>
          <p:cNvSpPr txBox="1"/>
          <p:nvPr/>
        </p:nvSpPr>
        <p:spPr>
          <a:xfrm>
            <a:off x="3635898" y="3070707"/>
            <a:ext cx="147090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uk-UA" b="1" dirty="0"/>
              <a:t>К</a:t>
            </a:r>
            <a:r>
              <a:rPr lang="uk-UA" b="1" dirty="0" smtClean="0"/>
              <a:t>вадратні рівняння </a:t>
            </a:r>
            <a:endParaRPr lang="uk-UA" b="1" dirty="0"/>
          </a:p>
        </p:txBody>
      </p:sp>
      <p:cxnSp>
        <p:nvCxnSpPr>
          <p:cNvPr id="8" name="Прямая со стрелкой 7"/>
          <p:cNvCxnSpPr/>
          <p:nvPr/>
        </p:nvCxnSpPr>
        <p:spPr>
          <a:xfrm flipV="1">
            <a:off x="5106800" y="2780928"/>
            <a:ext cx="329299"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flipV="1">
            <a:off x="3347867" y="2780934"/>
            <a:ext cx="288031" cy="289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5457625" y="2600908"/>
            <a:ext cx="1193395"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12" name="Прямоугольник 11"/>
          <p:cNvSpPr/>
          <p:nvPr/>
        </p:nvSpPr>
        <p:spPr>
          <a:xfrm>
            <a:off x="2154355" y="2602543"/>
            <a:ext cx="1193395"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p>
        </p:txBody>
      </p:sp>
      <p:cxnSp>
        <p:nvCxnSpPr>
          <p:cNvPr id="14" name="Прямая соединительная линия 13"/>
          <p:cNvCxnSpPr>
            <a:stCxn id="12" idx="0"/>
          </p:cNvCxnSpPr>
          <p:nvPr/>
        </p:nvCxnSpPr>
        <p:spPr>
          <a:xfrm flipH="1" flipV="1">
            <a:off x="2751052" y="2348886"/>
            <a:ext cx="1" cy="2536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Прямоугольник 14"/>
              <p:cNvSpPr/>
              <p:nvPr/>
            </p:nvSpPr>
            <p:spPr>
              <a:xfrm>
                <a:off x="1619672" y="1988840"/>
                <a:ext cx="237626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uk-UA" sz="1400" b="1" i="1" smtClean="0">
                          <a:latin typeface="Cambria Math"/>
                        </a:rPr>
                        <m:t>𝒂</m:t>
                      </m:r>
                      <m:sSup>
                        <m:sSupPr>
                          <m:ctrlPr>
                            <a:rPr lang="uk-UA" sz="1400" b="1" i="1">
                              <a:latin typeface="Cambria Math" panose="02040503050406030204" pitchFamily="18" charset="0"/>
                            </a:rPr>
                          </m:ctrlPr>
                        </m:sSupPr>
                        <m:e>
                          <m:r>
                            <a:rPr lang="uk-UA" sz="1400" b="1" i="1">
                              <a:latin typeface="Cambria Math"/>
                            </a:rPr>
                            <m:t>𝒙</m:t>
                          </m:r>
                        </m:e>
                        <m:sup>
                          <m:r>
                            <a:rPr lang="uk-UA" sz="1400" b="1" i="1">
                              <a:latin typeface="Cambria Math"/>
                            </a:rPr>
                            <m:t>𝟐</m:t>
                          </m:r>
                        </m:sup>
                      </m:sSup>
                      <m:r>
                        <a:rPr lang="uk-UA" sz="1400" b="1" i="1">
                          <a:latin typeface="Cambria Math"/>
                        </a:rPr>
                        <m:t>+</m:t>
                      </m:r>
                      <m:r>
                        <a:rPr lang="uk-UA" sz="1400" b="1" i="1">
                          <a:latin typeface="Cambria Math"/>
                        </a:rPr>
                        <m:t>𝒃𝒙</m:t>
                      </m:r>
                      <m:r>
                        <a:rPr lang="uk-UA" sz="1400" b="1" i="1">
                          <a:latin typeface="Cambria Math"/>
                        </a:rPr>
                        <m:t>+</m:t>
                      </m:r>
                      <m:r>
                        <a:rPr lang="uk-UA" sz="1400" b="1" i="1">
                          <a:latin typeface="Cambria Math"/>
                        </a:rPr>
                        <m:t>𝒄</m:t>
                      </m:r>
                      <m:r>
                        <a:rPr lang="uk-UA" sz="1400" b="1" i="1">
                          <a:latin typeface="Cambria Math"/>
                        </a:rPr>
                        <m:t>=</m:t>
                      </m:r>
                      <m:r>
                        <a:rPr lang="uk-UA" sz="1400" b="1" i="1">
                          <a:latin typeface="Cambria Math"/>
                        </a:rPr>
                        <m:t>𝟎</m:t>
                      </m:r>
                      <m:r>
                        <a:rPr lang="uk-UA" sz="1400" b="1" i="1">
                          <a:latin typeface="Cambria Math"/>
                        </a:rPr>
                        <m:t>, </m:t>
                      </m:r>
                      <m:r>
                        <a:rPr lang="uk-UA" sz="1400" b="1" i="1">
                          <a:latin typeface="Cambria Math"/>
                        </a:rPr>
                        <m:t>𝒂</m:t>
                      </m:r>
                      <m:r>
                        <a:rPr lang="uk-UA" sz="1400" b="1" i="1">
                          <a:latin typeface="Cambria Math"/>
                        </a:rPr>
                        <m:t>≠</m:t>
                      </m:r>
                      <m:r>
                        <a:rPr lang="uk-UA" sz="1400" b="1" i="1">
                          <a:latin typeface="Cambria Math"/>
                        </a:rPr>
                        <m:t>𝟎</m:t>
                      </m:r>
                    </m:oMath>
                  </m:oMathPara>
                </a14:m>
                <a:endParaRPr lang="uk-UA" b="1"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1619672" y="1988840"/>
                <a:ext cx="2376264" cy="360040"/>
              </a:xfrm>
              <a:prstGeom prst="rect">
                <a:avLst/>
              </a:prstGeom>
              <a:blipFill rotWithShape="1">
                <a:blip r:embed="rId2"/>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7" name="Прямоугольник 16"/>
              <p:cNvSpPr/>
              <p:nvPr/>
            </p:nvSpPr>
            <p:spPr>
              <a:xfrm>
                <a:off x="6436062" y="1808820"/>
                <a:ext cx="1193395"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a:latin typeface="Cambria Math"/>
                        </a:rPr>
                        <m:t>𝒂</m:t>
                      </m:r>
                      <m:sSup>
                        <m:sSupPr>
                          <m:ctrlPr>
                            <a:rPr lang="uk-UA" b="1" i="1">
                              <a:latin typeface="Cambria Math" panose="02040503050406030204" pitchFamily="18" charset="0"/>
                            </a:rPr>
                          </m:ctrlPr>
                        </m:sSupPr>
                        <m:e>
                          <m:r>
                            <a:rPr lang="en-US" b="1" i="1">
                              <a:latin typeface="Cambria Math"/>
                            </a:rPr>
                            <m:t>𝒙</m:t>
                          </m:r>
                        </m:e>
                        <m:sup>
                          <m:r>
                            <a:rPr lang="en-US" b="1" i="1">
                              <a:latin typeface="Cambria Math"/>
                            </a:rPr>
                            <m:t>𝟐</m:t>
                          </m:r>
                        </m:sup>
                      </m:sSup>
                      <m:r>
                        <a:rPr lang="en-US" b="1" i="1">
                          <a:latin typeface="Cambria Math"/>
                        </a:rPr>
                        <m:t>=</m:t>
                      </m:r>
                      <m:r>
                        <a:rPr lang="en-US" b="1" i="1">
                          <a:latin typeface="Cambria Math"/>
                        </a:rPr>
                        <m:t>𝟎</m:t>
                      </m:r>
                    </m:oMath>
                  </m:oMathPara>
                </a14:m>
                <a:endParaRPr lang="uk-UA" b="1"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6436059" y="1808820"/>
                <a:ext cx="1193395" cy="360040"/>
              </a:xfrm>
              <a:prstGeom prst="rect">
                <a:avLst/>
              </a:prstGeom>
              <a:blipFill rotWithShape="1">
                <a:blip r:embed="rId3"/>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8" name="Прямоугольник 17"/>
              <p:cNvSpPr/>
              <p:nvPr/>
            </p:nvSpPr>
            <p:spPr>
              <a:xfrm>
                <a:off x="7032756" y="2600913"/>
                <a:ext cx="1355668" cy="361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1" i="1">
                          <a:latin typeface="Cambria Math"/>
                        </a:rPr>
                        <m:t>𝒂</m:t>
                      </m:r>
                      <m:sSup>
                        <m:sSupPr>
                          <m:ctrlPr>
                            <a:rPr lang="uk-UA" sz="1400" b="1" i="1">
                              <a:latin typeface="Cambria Math" panose="02040503050406030204" pitchFamily="18" charset="0"/>
                            </a:rPr>
                          </m:ctrlPr>
                        </m:sSupPr>
                        <m:e>
                          <m:r>
                            <a:rPr lang="en-US" sz="1400" b="1" i="1">
                              <a:latin typeface="Cambria Math"/>
                            </a:rPr>
                            <m:t>𝒙</m:t>
                          </m:r>
                        </m:e>
                        <m:sup>
                          <m:r>
                            <a:rPr lang="en-US" sz="1400" b="1" i="1">
                              <a:latin typeface="Cambria Math"/>
                            </a:rPr>
                            <m:t>𝟐</m:t>
                          </m:r>
                        </m:sup>
                      </m:sSup>
                      <m:r>
                        <a:rPr lang="en-US" sz="1400" b="1" i="1">
                          <a:latin typeface="Cambria Math"/>
                        </a:rPr>
                        <m:t>+</m:t>
                      </m:r>
                      <m:r>
                        <a:rPr lang="en-US" sz="1400" b="1" i="1">
                          <a:latin typeface="Cambria Math"/>
                        </a:rPr>
                        <m:t>𝒃𝒙</m:t>
                      </m:r>
                      <m:r>
                        <a:rPr lang="en-US" sz="1400" b="1" i="1">
                          <a:latin typeface="Cambria Math"/>
                        </a:rPr>
                        <m:t>=</m:t>
                      </m:r>
                      <m:r>
                        <a:rPr lang="en-US" sz="1400" b="1" i="1">
                          <a:latin typeface="Cambria Math"/>
                        </a:rPr>
                        <m:t>𝟎</m:t>
                      </m:r>
                    </m:oMath>
                  </m:oMathPara>
                </a14:m>
                <a:endParaRPr lang="uk-UA" sz="1400" b="1"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7032756" y="2600907"/>
                <a:ext cx="1355668" cy="361675"/>
              </a:xfrm>
              <a:prstGeom prst="rect">
                <a:avLst/>
              </a:prstGeom>
              <a:blipFill rotWithShape="1">
                <a:blip r:embed="rId4"/>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9" name="Прямоугольник 18"/>
              <p:cNvSpPr/>
              <p:nvPr/>
            </p:nvSpPr>
            <p:spPr>
              <a:xfrm>
                <a:off x="6422086" y="3358627"/>
                <a:ext cx="1390274"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1" i="1">
                          <a:latin typeface="Cambria Math"/>
                        </a:rPr>
                        <m:t>𝒂</m:t>
                      </m:r>
                      <m:sSup>
                        <m:sSupPr>
                          <m:ctrlPr>
                            <a:rPr lang="uk-UA" sz="1600" b="1" i="1">
                              <a:latin typeface="Cambria Math" panose="02040503050406030204" pitchFamily="18" charset="0"/>
                            </a:rPr>
                          </m:ctrlPr>
                        </m:sSupPr>
                        <m:e>
                          <m:r>
                            <a:rPr lang="en-US" sz="1600" b="1" i="1">
                              <a:latin typeface="Cambria Math"/>
                            </a:rPr>
                            <m:t>𝒙</m:t>
                          </m:r>
                        </m:e>
                        <m:sup>
                          <m:r>
                            <a:rPr lang="en-US" sz="1600" b="1" i="1">
                              <a:latin typeface="Cambria Math"/>
                            </a:rPr>
                            <m:t>𝟐</m:t>
                          </m:r>
                        </m:sup>
                      </m:sSup>
                      <m:r>
                        <a:rPr lang="en-US" sz="1600" b="1" i="1">
                          <a:latin typeface="Cambria Math"/>
                        </a:rPr>
                        <m:t>+</m:t>
                      </m:r>
                      <m:r>
                        <a:rPr lang="en-US" sz="1600" b="1" i="1">
                          <a:latin typeface="Cambria Math"/>
                        </a:rPr>
                        <m:t>𝒄</m:t>
                      </m:r>
                      <m:r>
                        <a:rPr lang="en-US" sz="1600" b="1" i="1">
                          <a:latin typeface="Cambria Math"/>
                        </a:rPr>
                        <m:t>=</m:t>
                      </m:r>
                      <m:r>
                        <a:rPr lang="en-US" sz="1600" b="1" i="1">
                          <a:latin typeface="Cambria Math"/>
                        </a:rPr>
                        <m:t>𝟎</m:t>
                      </m:r>
                    </m:oMath>
                  </m:oMathPara>
                </a14:m>
                <a:endParaRPr lang="uk-UA" sz="1600" b="1"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6422086" y="3358627"/>
                <a:ext cx="1390274" cy="360040"/>
              </a:xfrm>
              <a:prstGeom prst="rect">
                <a:avLst/>
              </a:prstGeom>
              <a:blipFill rotWithShape="1">
                <a:blip r:embed="rId5"/>
                <a:stretch>
                  <a:fillRect/>
                </a:stretch>
              </a:blipFill>
            </p:spPr>
            <p:txBody>
              <a:bodyPr/>
              <a:lstStyle/>
              <a:p>
                <a:r>
                  <a:rPr lang="uk-UA">
                    <a:noFill/>
                  </a:rPr>
                  <a:t> </a:t>
                </a:r>
              </a:p>
            </p:txBody>
          </p:sp>
        </mc:Fallback>
      </mc:AlternateContent>
      <p:sp>
        <p:nvSpPr>
          <p:cNvPr id="21" name="Прямоугольник 20"/>
          <p:cNvSpPr/>
          <p:nvPr/>
        </p:nvSpPr>
        <p:spPr>
          <a:xfrm>
            <a:off x="1858599" y="4127857"/>
            <a:ext cx="1545904" cy="4532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p>
        </p:txBody>
      </p:sp>
      <p:sp>
        <p:nvSpPr>
          <p:cNvPr id="22" name="Прямоугольник 21"/>
          <p:cNvSpPr/>
          <p:nvPr/>
        </p:nvSpPr>
        <p:spPr>
          <a:xfrm>
            <a:off x="3847247" y="4495564"/>
            <a:ext cx="1193395"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mc:AlternateContent xmlns:mc="http://schemas.openxmlformats.org/markup-compatibility/2006" xmlns:a14="http://schemas.microsoft.com/office/drawing/2010/main">
        <mc:Choice Requires="a14">
          <p:sp>
            <p:nvSpPr>
              <p:cNvPr id="23" name="Прямоугольник 22"/>
              <p:cNvSpPr/>
              <p:nvPr/>
            </p:nvSpPr>
            <p:spPr>
              <a:xfrm>
                <a:off x="149869" y="120346"/>
                <a:ext cx="4890773" cy="1404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uk-UA" i="1">
                          <a:latin typeface="Cambria Math"/>
                        </a:rPr>
                        <m:t>∅</m:t>
                      </m:r>
                    </m:oMath>
                  </m:oMathPara>
                </a14:m>
                <a:endParaRPr lang="uk-UA" dirty="0"/>
              </a:p>
            </p:txBody>
          </p:sp>
        </mc:Choice>
        <mc:Fallback xmlns="">
          <p:sp>
            <p:nvSpPr>
              <p:cNvPr id="23" name="Прямоугольник 22"/>
              <p:cNvSpPr>
                <a:spLocks noRot="1" noChangeAspect="1" noMove="1" noResize="1" noEditPoints="1" noAdjustHandles="1" noChangeArrowheads="1" noChangeShapeType="1" noTextEdit="1"/>
              </p:cNvSpPr>
              <p:nvPr/>
            </p:nvSpPr>
            <p:spPr>
              <a:xfrm>
                <a:off x="149869" y="120346"/>
                <a:ext cx="4890773" cy="1404927"/>
              </a:xfrm>
              <a:prstGeom prst="rect">
                <a:avLst/>
              </a:prstGeom>
              <a:blipFill rotWithShape="1">
                <a:blip r:embed="rId6"/>
                <a:stretch>
                  <a:fillRect/>
                </a:stretch>
              </a:blipFill>
              <a:ln>
                <a:solidFill>
                  <a:schemeClr val="bg1"/>
                </a:solidFill>
              </a:ln>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0" name="Прямоугольник 19"/>
              <p:cNvSpPr/>
              <p:nvPr/>
            </p:nvSpPr>
            <p:spPr>
              <a:xfrm>
                <a:off x="2211109" y="1404927"/>
                <a:ext cx="1193395" cy="3600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uk-UA" sz="1200" b="1" i="1">
                          <a:latin typeface="Cambria Math"/>
                        </a:rPr>
                        <m:t>𝑫</m:t>
                      </m:r>
                      <m:r>
                        <a:rPr lang="uk-UA" sz="1200" b="1" i="1">
                          <a:latin typeface="Cambria Math"/>
                        </a:rPr>
                        <m:t>=</m:t>
                      </m:r>
                      <m:sSup>
                        <m:sSupPr>
                          <m:ctrlPr>
                            <a:rPr lang="uk-UA" sz="1200" b="1" i="1">
                              <a:latin typeface="Cambria Math" panose="02040503050406030204" pitchFamily="18" charset="0"/>
                            </a:rPr>
                          </m:ctrlPr>
                        </m:sSupPr>
                        <m:e>
                          <m:r>
                            <a:rPr lang="uk-UA" sz="1200" b="1" i="1">
                              <a:latin typeface="Cambria Math"/>
                            </a:rPr>
                            <m:t>𝒃</m:t>
                          </m:r>
                        </m:e>
                        <m:sup>
                          <m:r>
                            <a:rPr lang="uk-UA" sz="1200" b="1" i="1">
                              <a:latin typeface="Cambria Math"/>
                            </a:rPr>
                            <m:t>𝟐</m:t>
                          </m:r>
                        </m:sup>
                      </m:sSup>
                      <m:r>
                        <a:rPr lang="uk-UA" sz="1200" b="1" i="1">
                          <a:latin typeface="Cambria Math"/>
                        </a:rPr>
                        <m:t>−</m:t>
                      </m:r>
                      <m:r>
                        <a:rPr lang="uk-UA" sz="1200" b="1" i="1">
                          <a:latin typeface="Cambria Math"/>
                        </a:rPr>
                        <m:t>𝟒</m:t>
                      </m:r>
                      <m:r>
                        <a:rPr lang="uk-UA" sz="1200" b="1" i="1">
                          <a:latin typeface="Cambria Math"/>
                        </a:rPr>
                        <m:t>𝒂𝒄</m:t>
                      </m:r>
                    </m:oMath>
                  </m:oMathPara>
                </a14:m>
                <a:endParaRPr lang="uk-UA" sz="1200" b="1" dirty="0"/>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2211106" y="1404927"/>
                <a:ext cx="1193395" cy="360040"/>
              </a:xfrm>
              <a:prstGeom prst="rect">
                <a:avLst/>
              </a:prstGeom>
              <a:blipFill rotWithShape="1">
                <a:blip r:embed="rId7"/>
                <a:stretch>
                  <a:fillRect/>
                </a:stretch>
              </a:blipFill>
            </p:spPr>
            <p:txBody>
              <a:bodyPr/>
              <a:lstStyle/>
              <a:p>
                <a:r>
                  <a:rPr lang="uk-UA">
                    <a:noFill/>
                  </a:rPr>
                  <a:t> </a:t>
                </a:r>
              </a:p>
            </p:txBody>
          </p:sp>
        </mc:Fallback>
      </mc:AlternateContent>
      <p:grpSp>
        <p:nvGrpSpPr>
          <p:cNvPr id="5" name="Группа 4"/>
          <p:cNvGrpSpPr/>
          <p:nvPr/>
        </p:nvGrpSpPr>
        <p:grpSpPr>
          <a:xfrm>
            <a:off x="4873874" y="9891"/>
            <a:ext cx="4967064" cy="908720"/>
            <a:chOff x="4873874" y="9891"/>
            <a:chExt cx="4967064" cy="908720"/>
          </a:xfrm>
        </p:grpSpPr>
        <p:sp>
          <p:nvSpPr>
            <p:cNvPr id="2" name="Прямоугольник 1"/>
            <p:cNvSpPr/>
            <p:nvPr/>
          </p:nvSpPr>
          <p:spPr>
            <a:xfrm>
              <a:off x="4890773" y="9891"/>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Box 2"/>
            <p:cNvSpPr txBox="1"/>
            <p:nvPr/>
          </p:nvSpPr>
          <p:spPr>
            <a:xfrm>
              <a:off x="4873874" y="191788"/>
              <a:ext cx="4967064" cy="523220"/>
            </a:xfrm>
            <a:prstGeom prst="rect">
              <a:avLst/>
            </a:prstGeom>
            <a:noFill/>
          </p:spPr>
          <p:txBody>
            <a:bodyPr wrap="square" rtlCol="0">
              <a:spAutoFit/>
            </a:bodyPr>
            <a:lstStyle/>
            <a:p>
              <a:r>
                <a:rPr lang="uk-UA" sz="2800" dirty="0" smtClean="0">
                  <a:latin typeface="Georgia" panose="02040502050405020303" pitchFamily="18" charset="0"/>
                </a:rPr>
                <a:t>МЕНТАЛЬНА КАРТА</a:t>
              </a:r>
              <a:endParaRPr lang="uk-UA" sz="2800" dirty="0">
                <a:latin typeface="Georgia" panose="02040502050405020303" pitchFamily="18" charset="0"/>
              </a:endParaRPr>
            </a:p>
          </p:txBody>
        </p:sp>
      </p:grpSp>
      <mc:AlternateContent xmlns:mc="http://schemas.openxmlformats.org/markup-compatibility/2006" xmlns:a14="http://schemas.microsoft.com/office/drawing/2010/main">
        <mc:Choice Requires="a14">
          <p:sp>
            <p:nvSpPr>
              <p:cNvPr id="24" name="Прямоугольник 23"/>
              <p:cNvSpPr/>
              <p:nvPr/>
            </p:nvSpPr>
            <p:spPr>
              <a:xfrm>
                <a:off x="2377257" y="748521"/>
                <a:ext cx="861094"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uk-UA" i="1">
                          <a:latin typeface="Cambria Math"/>
                        </a:rPr>
                        <m:t>𝐷</m:t>
                      </m:r>
                      <m:r>
                        <a:rPr lang="uk-UA" i="1">
                          <a:latin typeface="Cambria Math"/>
                        </a:rPr>
                        <m:t>=0</m:t>
                      </m:r>
                    </m:oMath>
                  </m:oMathPara>
                </a14:m>
                <a:endParaRPr lang="uk-UA" dirty="0"/>
              </a:p>
            </p:txBody>
          </p:sp>
        </mc:Choice>
        <mc:Fallback xmlns="">
          <p:sp>
            <p:nvSpPr>
              <p:cNvPr id="24" name="Прямоугольник 23"/>
              <p:cNvSpPr>
                <a:spLocks noRot="1" noChangeAspect="1" noMove="1" noResize="1" noEditPoints="1" noAdjustHandles="1" noChangeArrowheads="1" noChangeShapeType="1" noTextEdit="1"/>
              </p:cNvSpPr>
              <p:nvPr/>
            </p:nvSpPr>
            <p:spPr>
              <a:xfrm>
                <a:off x="2377256" y="748521"/>
                <a:ext cx="861094" cy="360040"/>
              </a:xfrm>
              <a:prstGeom prst="rect">
                <a:avLst/>
              </a:prstGeom>
              <a:blipFill rotWithShape="1">
                <a:blip r:embed="rId8"/>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5" name="Прямоугольник 24"/>
              <p:cNvSpPr/>
              <p:nvPr/>
            </p:nvSpPr>
            <p:spPr>
              <a:xfrm>
                <a:off x="3758092" y="748521"/>
                <a:ext cx="820838"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uk-UA" i="1">
                          <a:latin typeface="Cambria Math"/>
                        </a:rPr>
                        <m:t>𝐷</m:t>
                      </m:r>
                      <m:r>
                        <a:rPr lang="uk-UA" i="1">
                          <a:latin typeface="Cambria Math"/>
                        </a:rPr>
                        <m:t>&gt;0</m:t>
                      </m:r>
                    </m:oMath>
                  </m:oMathPara>
                </a14:m>
                <a:endParaRPr lang="uk-UA" dirty="0"/>
              </a:p>
            </p:txBody>
          </p:sp>
        </mc:Choice>
        <mc:Fallback xmlns="">
          <p:sp>
            <p:nvSpPr>
              <p:cNvPr id="25" name="Прямоугольник 24"/>
              <p:cNvSpPr>
                <a:spLocks noRot="1" noChangeAspect="1" noMove="1" noResize="1" noEditPoints="1" noAdjustHandles="1" noChangeArrowheads="1" noChangeShapeType="1" noTextEdit="1"/>
              </p:cNvSpPr>
              <p:nvPr/>
            </p:nvSpPr>
            <p:spPr>
              <a:xfrm>
                <a:off x="3758092" y="748521"/>
                <a:ext cx="820838" cy="360040"/>
              </a:xfrm>
              <a:prstGeom prst="rect">
                <a:avLst/>
              </a:prstGeom>
              <a:blipFill rotWithShape="1">
                <a:blip r:embed="rId9"/>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6" name="Прямоугольник 25"/>
              <p:cNvSpPr/>
              <p:nvPr/>
            </p:nvSpPr>
            <p:spPr>
              <a:xfrm>
                <a:off x="1115616" y="738591"/>
                <a:ext cx="861094"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uk-UA" i="1">
                          <a:latin typeface="Cambria Math"/>
                        </a:rPr>
                        <m:t>𝐷</m:t>
                      </m:r>
                      <m:r>
                        <a:rPr lang="uk-UA" i="1">
                          <a:latin typeface="Cambria Math"/>
                        </a:rPr>
                        <m:t>&lt;0</m:t>
                      </m:r>
                    </m:oMath>
                  </m:oMathPara>
                </a14:m>
                <a:endParaRPr lang="uk-UA" dirty="0"/>
              </a:p>
            </p:txBody>
          </p:sp>
        </mc:Choice>
        <mc:Fallback xmlns="">
          <p:sp>
            <p:nvSpPr>
              <p:cNvPr id="26" name="Прямоугольник 25"/>
              <p:cNvSpPr>
                <a:spLocks noRot="1" noChangeAspect="1" noMove="1" noResize="1" noEditPoints="1" noAdjustHandles="1" noChangeArrowheads="1" noChangeShapeType="1" noTextEdit="1"/>
              </p:cNvSpPr>
              <p:nvPr/>
            </p:nvSpPr>
            <p:spPr>
              <a:xfrm>
                <a:off x="1115616" y="738591"/>
                <a:ext cx="861094" cy="360040"/>
              </a:xfrm>
              <a:prstGeom prst="rect">
                <a:avLst/>
              </a:prstGeom>
              <a:blipFill rotWithShape="1">
                <a:blip r:embed="rId10"/>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7" name="Прямоугольник 26"/>
              <p:cNvSpPr/>
              <p:nvPr/>
            </p:nvSpPr>
            <p:spPr>
              <a:xfrm>
                <a:off x="2304398" y="120346"/>
                <a:ext cx="970607" cy="4437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i="1">
                              <a:latin typeface="Cambria Math"/>
                            </a:rPr>
                            <m:t>𝑥</m:t>
                          </m:r>
                        </m:e>
                        <m:sub>
                          <m:r>
                            <a:rPr lang="uk-UA" i="1">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2</m:t>
                          </m:r>
                        </m:sub>
                      </m:sSub>
                    </m:oMath>
                  </m:oMathPara>
                </a14:m>
                <a:endParaRPr lang="uk-UA" dirty="0"/>
              </a:p>
            </p:txBody>
          </p:sp>
        </mc:Choice>
        <mc:Fallback xmlns="">
          <p:sp>
            <p:nvSpPr>
              <p:cNvPr id="27" name="Прямоугольник 26"/>
              <p:cNvSpPr>
                <a:spLocks noRot="1" noChangeAspect="1" noMove="1" noResize="1" noEditPoints="1" noAdjustHandles="1" noChangeArrowheads="1" noChangeShapeType="1" noTextEdit="1"/>
              </p:cNvSpPr>
              <p:nvPr/>
            </p:nvSpPr>
            <p:spPr>
              <a:xfrm>
                <a:off x="2304395" y="120340"/>
                <a:ext cx="970607" cy="443761"/>
              </a:xfrm>
              <a:prstGeom prst="rect">
                <a:avLst/>
              </a:prstGeom>
              <a:blipFill rotWithShape="1">
                <a:blip r:embed="rId11"/>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8" name="Прямоугольник 27"/>
              <p:cNvSpPr/>
              <p:nvPr/>
            </p:nvSpPr>
            <p:spPr>
              <a:xfrm>
                <a:off x="4294078" y="187525"/>
                <a:ext cx="430547"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uk-UA" i="1">
                              <a:latin typeface="Cambria Math" panose="02040503050406030204" pitchFamily="18" charset="0"/>
                            </a:rPr>
                          </m:ctrlPr>
                        </m:sSubPr>
                        <m:e>
                          <m:r>
                            <a:rPr lang="uk-UA" i="1">
                              <a:latin typeface="Cambria Math"/>
                            </a:rPr>
                            <m:t>𝑥</m:t>
                          </m:r>
                        </m:e>
                        <m:sub>
                          <m:r>
                            <a:rPr lang="uk-UA" i="1">
                              <a:latin typeface="Cambria Math"/>
                            </a:rPr>
                            <m:t>2</m:t>
                          </m:r>
                        </m:sub>
                      </m:sSub>
                    </m:oMath>
                  </m:oMathPara>
                </a14:m>
                <a:endParaRPr lang="uk-UA" dirty="0"/>
              </a:p>
            </p:txBody>
          </p:sp>
        </mc:Choice>
        <mc:Fallback xmlns="">
          <p:sp>
            <p:nvSpPr>
              <p:cNvPr id="28" name="Прямоугольник 27"/>
              <p:cNvSpPr>
                <a:spLocks noRot="1" noChangeAspect="1" noMove="1" noResize="1" noEditPoints="1" noAdjustHandles="1" noChangeArrowheads="1" noChangeShapeType="1" noTextEdit="1"/>
              </p:cNvSpPr>
              <p:nvPr/>
            </p:nvSpPr>
            <p:spPr>
              <a:xfrm>
                <a:off x="4294075" y="187525"/>
                <a:ext cx="430547" cy="360040"/>
              </a:xfrm>
              <a:prstGeom prst="rect">
                <a:avLst/>
              </a:prstGeom>
              <a:blipFill rotWithShape="1">
                <a:blip r:embed="rId12"/>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9" name="Прямоугольник 28"/>
              <p:cNvSpPr/>
              <p:nvPr/>
            </p:nvSpPr>
            <p:spPr>
              <a:xfrm>
                <a:off x="3614195" y="187525"/>
                <a:ext cx="430547"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uk-UA" i="1">
                              <a:latin typeface="Cambria Math" panose="02040503050406030204" pitchFamily="18" charset="0"/>
                            </a:rPr>
                          </m:ctrlPr>
                        </m:sSubPr>
                        <m:e>
                          <m:r>
                            <a:rPr lang="uk-UA" i="1">
                              <a:latin typeface="Cambria Math"/>
                            </a:rPr>
                            <m:t>𝑥</m:t>
                          </m:r>
                        </m:e>
                        <m:sub>
                          <m:r>
                            <a:rPr lang="uk-UA" i="1">
                              <a:latin typeface="Cambria Math"/>
                            </a:rPr>
                            <m:t>1</m:t>
                          </m:r>
                        </m:sub>
                      </m:sSub>
                    </m:oMath>
                  </m:oMathPara>
                </a14:m>
                <a:endParaRPr lang="uk-UA" dirty="0"/>
              </a:p>
            </p:txBody>
          </p:sp>
        </mc:Choice>
        <mc:Fallback xmlns="">
          <p:sp>
            <p:nvSpPr>
              <p:cNvPr id="29" name="Прямоугольник 28"/>
              <p:cNvSpPr>
                <a:spLocks noRot="1" noChangeAspect="1" noMove="1" noResize="1" noEditPoints="1" noAdjustHandles="1" noChangeArrowheads="1" noChangeShapeType="1" noTextEdit="1"/>
              </p:cNvSpPr>
              <p:nvPr/>
            </p:nvSpPr>
            <p:spPr>
              <a:xfrm>
                <a:off x="3614192" y="187525"/>
                <a:ext cx="430547" cy="360040"/>
              </a:xfrm>
              <a:prstGeom prst="rect">
                <a:avLst/>
              </a:prstGeom>
              <a:blipFill rotWithShape="1">
                <a:blip r:embed="rId13"/>
                <a:stretch>
                  <a:fillRect/>
                </a:stretch>
              </a:blipFill>
            </p:spPr>
            <p:txBody>
              <a:bodyPr/>
              <a:lstStyle/>
              <a:p>
                <a:r>
                  <a:rPr lang="uk-UA">
                    <a:noFill/>
                  </a:rPr>
                  <a:t> </a:t>
                </a:r>
              </a:p>
            </p:txBody>
          </p:sp>
        </mc:Fallback>
      </mc:AlternateContent>
      <p:cxnSp>
        <p:nvCxnSpPr>
          <p:cNvPr id="31" name="Прямая соединительная линия 30"/>
          <p:cNvCxnSpPr>
            <a:stCxn id="15" idx="0"/>
            <a:endCxn id="20" idx="2"/>
          </p:cNvCxnSpPr>
          <p:nvPr/>
        </p:nvCxnSpPr>
        <p:spPr>
          <a:xfrm flipV="1">
            <a:off x="2807804" y="1764970"/>
            <a:ext cx="0" cy="22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flipV="1">
            <a:off x="1619675" y="1108561"/>
            <a:ext cx="866981" cy="296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3056728" y="1108561"/>
            <a:ext cx="1111784" cy="296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2789699" y="1108561"/>
            <a:ext cx="0" cy="296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V="1">
            <a:off x="4294078" y="547571"/>
            <a:ext cx="215273" cy="167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H="1" flipV="1">
            <a:off x="3829465" y="547565"/>
            <a:ext cx="215274" cy="154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stCxn id="24" idx="0"/>
          </p:cNvCxnSpPr>
          <p:nvPr/>
        </p:nvCxnSpPr>
        <p:spPr>
          <a:xfrm flipV="1">
            <a:off x="2807806" y="547565"/>
            <a:ext cx="1" cy="200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stCxn id="26" idx="0"/>
          </p:cNvCxnSpPr>
          <p:nvPr/>
        </p:nvCxnSpPr>
        <p:spPr>
          <a:xfrm flipV="1">
            <a:off x="1546163" y="464251"/>
            <a:ext cx="0" cy="27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11106" y="2602543"/>
            <a:ext cx="1027244" cy="369332"/>
          </a:xfrm>
          <a:prstGeom prst="rect">
            <a:avLst/>
          </a:prstGeom>
          <a:noFill/>
        </p:spPr>
        <p:txBody>
          <a:bodyPr wrap="square" rtlCol="0">
            <a:spAutoFit/>
          </a:bodyPr>
          <a:lstStyle/>
          <a:p>
            <a:pPr algn="ctr"/>
            <a:r>
              <a:rPr lang="uk-UA" dirty="0" smtClean="0"/>
              <a:t>Повні </a:t>
            </a:r>
            <a:endParaRPr lang="uk-UA" dirty="0"/>
          </a:p>
        </p:txBody>
      </p:sp>
      <p:sp>
        <p:nvSpPr>
          <p:cNvPr id="48" name="TextBox 47"/>
          <p:cNvSpPr txBox="1"/>
          <p:nvPr/>
        </p:nvSpPr>
        <p:spPr>
          <a:xfrm>
            <a:off x="5473763" y="2611253"/>
            <a:ext cx="116354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uk-UA" b="1" dirty="0" smtClean="0"/>
              <a:t>Неповні </a:t>
            </a:r>
            <a:endParaRPr lang="uk-UA" b="1" dirty="0"/>
          </a:p>
        </p:txBody>
      </p:sp>
      <p:cxnSp>
        <p:nvCxnSpPr>
          <p:cNvPr id="50" name="Прямая со стрелкой 49"/>
          <p:cNvCxnSpPr/>
          <p:nvPr/>
        </p:nvCxnSpPr>
        <p:spPr>
          <a:xfrm flipV="1">
            <a:off x="6300195" y="2168860"/>
            <a:ext cx="350825"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11" idx="3"/>
            <a:endCxn id="18" idx="1"/>
          </p:cNvCxnSpPr>
          <p:nvPr/>
        </p:nvCxnSpPr>
        <p:spPr>
          <a:xfrm>
            <a:off x="6651020" y="2780934"/>
            <a:ext cx="381739" cy="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endCxn id="19" idx="0"/>
          </p:cNvCxnSpPr>
          <p:nvPr/>
        </p:nvCxnSpPr>
        <p:spPr>
          <a:xfrm>
            <a:off x="6300195" y="2971875"/>
            <a:ext cx="817031" cy="386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Прямоугольник 54"/>
          <p:cNvSpPr/>
          <p:nvPr/>
        </p:nvSpPr>
        <p:spPr>
          <a:xfrm>
            <a:off x="5436096" y="4145872"/>
            <a:ext cx="1545904" cy="4532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p>
        </p:txBody>
      </p:sp>
      <p:cxnSp>
        <p:nvCxnSpPr>
          <p:cNvPr id="57" name="Прямая со стрелкой 56"/>
          <p:cNvCxnSpPr/>
          <p:nvPr/>
        </p:nvCxnSpPr>
        <p:spPr>
          <a:xfrm flipH="1">
            <a:off x="2915818" y="3718667"/>
            <a:ext cx="842276" cy="409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4873874" y="3718667"/>
            <a:ext cx="1066278" cy="409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944748" y="4087246"/>
            <a:ext cx="1360244" cy="584775"/>
          </a:xfrm>
          <a:prstGeom prst="rect">
            <a:avLst/>
          </a:prstGeom>
          <a:noFill/>
        </p:spPr>
        <p:txBody>
          <a:bodyPr wrap="square" rtlCol="0">
            <a:spAutoFit/>
          </a:bodyPr>
          <a:lstStyle/>
          <a:p>
            <a:pPr algn="ctr"/>
            <a:r>
              <a:rPr lang="uk-UA" sz="1600" b="1" dirty="0" smtClean="0"/>
              <a:t>Теорема </a:t>
            </a:r>
            <a:r>
              <a:rPr lang="uk-UA" sz="1600" b="1" dirty="0" err="1" smtClean="0"/>
              <a:t>Вієта</a:t>
            </a:r>
            <a:endParaRPr lang="uk-UA" sz="1600" b="1" dirty="0"/>
          </a:p>
        </p:txBody>
      </p:sp>
      <p:sp>
        <p:nvSpPr>
          <p:cNvPr id="62" name="TextBox 61"/>
          <p:cNvSpPr txBox="1"/>
          <p:nvPr/>
        </p:nvSpPr>
        <p:spPr>
          <a:xfrm>
            <a:off x="5364089" y="4077078"/>
            <a:ext cx="1706667" cy="584775"/>
          </a:xfrm>
          <a:prstGeom prst="rect">
            <a:avLst/>
          </a:prstGeom>
          <a:noFill/>
        </p:spPr>
        <p:txBody>
          <a:bodyPr wrap="square" rtlCol="0">
            <a:spAutoFit/>
          </a:bodyPr>
          <a:lstStyle/>
          <a:p>
            <a:pPr algn="ctr"/>
            <a:r>
              <a:rPr lang="uk-UA" sz="1600" b="1" dirty="0" smtClean="0"/>
              <a:t>Обернена до теореми </a:t>
            </a:r>
            <a:r>
              <a:rPr lang="uk-UA" sz="1600" b="1" dirty="0" err="1" smtClean="0"/>
              <a:t>Вієта</a:t>
            </a:r>
            <a:endParaRPr lang="uk-UA" sz="1600" b="1" dirty="0"/>
          </a:p>
        </p:txBody>
      </p:sp>
      <mc:AlternateContent xmlns:mc="http://schemas.openxmlformats.org/markup-compatibility/2006" xmlns:a14="http://schemas.microsoft.com/office/drawing/2010/main">
        <mc:Choice Requires="a14">
          <p:sp>
            <p:nvSpPr>
              <p:cNvPr id="63" name="Прямоугольник 62"/>
              <p:cNvSpPr/>
              <p:nvPr/>
            </p:nvSpPr>
            <p:spPr>
              <a:xfrm>
                <a:off x="1355248" y="179348"/>
                <a:ext cx="3818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i="1">
                          <a:latin typeface="Cambria Math"/>
                        </a:rPr>
                        <m:t>∅</m:t>
                      </m:r>
                    </m:oMath>
                  </m:oMathPara>
                </a14:m>
                <a:endParaRPr lang="uk-UA" dirty="0"/>
              </a:p>
            </p:txBody>
          </p:sp>
        </mc:Choice>
        <mc:Fallback xmlns="">
          <p:sp>
            <p:nvSpPr>
              <p:cNvPr id="63" name="Прямоугольник 62"/>
              <p:cNvSpPr>
                <a:spLocks noRot="1" noChangeAspect="1" noMove="1" noResize="1" noEditPoints="1" noAdjustHandles="1" noChangeArrowheads="1" noChangeShapeType="1" noTextEdit="1"/>
              </p:cNvSpPr>
              <p:nvPr/>
            </p:nvSpPr>
            <p:spPr>
              <a:xfrm>
                <a:off x="1355245" y="179348"/>
                <a:ext cx="381835" cy="369332"/>
              </a:xfrm>
              <a:prstGeom prst="rect">
                <a:avLst/>
              </a:prstGeom>
              <a:blipFill rotWithShape="1">
                <a:blip r:embed="rId14"/>
                <a:stretch>
                  <a:fillRect/>
                </a:stretch>
              </a:blipFill>
            </p:spPr>
            <p:txBody>
              <a:bodyPr/>
              <a:lstStyle/>
              <a:p>
                <a:r>
                  <a:rPr lang="uk-UA">
                    <a:noFill/>
                  </a:rPr>
                  <a:t> </a:t>
                </a:r>
              </a:p>
            </p:txBody>
          </p:sp>
        </mc:Fallback>
      </mc:AlternateContent>
      <p:sp>
        <p:nvSpPr>
          <p:cNvPr id="64" name="Прямоугольник 63"/>
          <p:cNvSpPr/>
          <p:nvPr/>
        </p:nvSpPr>
        <p:spPr>
          <a:xfrm>
            <a:off x="82017" y="4855604"/>
            <a:ext cx="2698888" cy="18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mc:AlternateContent xmlns:mc="http://schemas.openxmlformats.org/markup-compatibility/2006" xmlns:a14="http://schemas.microsoft.com/office/drawing/2010/main">
        <mc:Choice Requires="a14">
          <p:sp>
            <p:nvSpPr>
              <p:cNvPr id="66" name="TextBox 65"/>
              <p:cNvSpPr txBox="1"/>
              <p:nvPr/>
            </p:nvSpPr>
            <p:spPr>
              <a:xfrm>
                <a:off x="82019" y="5097735"/>
                <a:ext cx="2642711" cy="13159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uk-UA" sz="1600" i="1" smtClean="0">
                              <a:latin typeface="Cambria Math" panose="02040503050406030204" pitchFamily="18" charset="0"/>
                            </a:rPr>
                          </m:ctrlPr>
                        </m:sSubPr>
                        <m:e>
                          <m:r>
                            <a:rPr lang="uk-UA" sz="1600" i="1">
                              <a:latin typeface="Cambria Math"/>
                            </a:rPr>
                            <m:t>𝑥</m:t>
                          </m:r>
                        </m:e>
                        <m:sub>
                          <m:r>
                            <a:rPr lang="uk-UA" sz="1600" i="1">
                              <a:latin typeface="Cambria Math"/>
                            </a:rPr>
                            <m:t>1 </m:t>
                          </m:r>
                        </m:sub>
                      </m:sSub>
                      <m:r>
                        <a:rPr lang="uk-UA" sz="1600" i="1">
                          <a:latin typeface="Cambria Math"/>
                        </a:rPr>
                        <m:t>і </m:t>
                      </m:r>
                      <m:sSub>
                        <m:sSubPr>
                          <m:ctrlPr>
                            <a:rPr lang="uk-UA" sz="1600" i="1">
                              <a:latin typeface="Cambria Math" panose="02040503050406030204" pitchFamily="18" charset="0"/>
                            </a:rPr>
                          </m:ctrlPr>
                        </m:sSubPr>
                        <m:e>
                          <m:r>
                            <a:rPr lang="en-US" sz="1600" i="1">
                              <a:latin typeface="Cambria Math"/>
                            </a:rPr>
                            <m:t>𝑥</m:t>
                          </m:r>
                        </m:e>
                        <m:sub>
                          <m:r>
                            <a:rPr lang="uk-UA" sz="1600" i="1">
                              <a:latin typeface="Cambria Math"/>
                            </a:rPr>
                            <m:t>2</m:t>
                          </m:r>
                        </m:sub>
                      </m:sSub>
                      <m:r>
                        <a:rPr lang="uk-UA" sz="1600" i="1">
                          <a:latin typeface="Cambria Math"/>
                        </a:rPr>
                        <m:t>−корені ріняння </m:t>
                      </m:r>
                    </m:oMath>
                  </m:oMathPara>
                </a14:m>
                <a:endParaRPr lang="uk-UA" sz="1600" i="1" dirty="0" smtClean="0"/>
              </a:p>
              <a:p>
                <a:pPr/>
                <a14:m>
                  <m:oMathPara xmlns:m="http://schemas.openxmlformats.org/officeDocument/2006/math">
                    <m:oMathParaPr>
                      <m:jc m:val="centerGroup"/>
                    </m:oMathParaPr>
                    <m:oMath xmlns:m="http://schemas.openxmlformats.org/officeDocument/2006/math">
                      <m:r>
                        <a:rPr lang="en-US" sz="1600" i="1">
                          <a:latin typeface="Cambria Math"/>
                        </a:rPr>
                        <m:t>𝑎</m:t>
                      </m:r>
                      <m:sSup>
                        <m:sSupPr>
                          <m:ctrlPr>
                            <a:rPr lang="uk-UA" sz="1600" i="1">
                              <a:latin typeface="Cambria Math" panose="02040503050406030204" pitchFamily="18" charset="0"/>
                            </a:rPr>
                          </m:ctrlPr>
                        </m:sSupPr>
                        <m:e>
                          <m:r>
                            <a:rPr lang="en-US" sz="1600" i="1">
                              <a:latin typeface="Cambria Math"/>
                            </a:rPr>
                            <m:t>𝑥</m:t>
                          </m:r>
                        </m:e>
                        <m:sup>
                          <m:r>
                            <a:rPr lang="en-US" sz="1600" i="1">
                              <a:latin typeface="Cambria Math"/>
                            </a:rPr>
                            <m:t>2</m:t>
                          </m:r>
                        </m:sup>
                      </m:sSup>
                      <m:r>
                        <a:rPr lang="en-US" sz="1600" i="1">
                          <a:latin typeface="Cambria Math"/>
                        </a:rPr>
                        <m:t>+</m:t>
                      </m:r>
                      <m:r>
                        <a:rPr lang="en-US" sz="1600" i="1">
                          <a:latin typeface="Cambria Math"/>
                        </a:rPr>
                        <m:t>𝑏𝑥</m:t>
                      </m:r>
                      <m:r>
                        <a:rPr lang="en-US" sz="1600" i="1">
                          <a:latin typeface="Cambria Math"/>
                        </a:rPr>
                        <m:t>+</m:t>
                      </m:r>
                      <m:r>
                        <a:rPr lang="en-US" sz="1600" i="1">
                          <a:latin typeface="Cambria Math"/>
                        </a:rPr>
                        <m:t>𝑐</m:t>
                      </m:r>
                      <m:r>
                        <a:rPr lang="en-US" sz="1600" i="1">
                          <a:latin typeface="Cambria Math"/>
                        </a:rPr>
                        <m:t>=0, </m:t>
                      </m:r>
                      <m:r>
                        <a:rPr lang="en-US" sz="1600" i="1">
                          <a:latin typeface="Cambria Math"/>
                        </a:rPr>
                        <m:t>𝑎</m:t>
                      </m:r>
                      <m:r>
                        <a:rPr lang="en-US" sz="1600" i="1">
                          <a:latin typeface="Cambria Math"/>
                        </a:rPr>
                        <m:t>≠0</m:t>
                      </m:r>
                    </m:oMath>
                  </m:oMathPara>
                </a14:m>
                <a:endParaRPr lang="uk-UA" sz="1600" i="1" dirty="0" smtClean="0"/>
              </a:p>
              <a:p>
                <a:pPr algn="ctr"/>
                <a14:m>
                  <m:oMath xmlns:m="http://schemas.openxmlformats.org/officeDocument/2006/math">
                    <m:sSub>
                      <m:sSubPr>
                        <m:ctrlPr>
                          <a:rPr lang="uk-UA" sz="1600" i="1">
                            <a:latin typeface="Cambria Math" panose="02040503050406030204" pitchFamily="18" charset="0"/>
                          </a:rPr>
                        </m:ctrlPr>
                      </m:sSubPr>
                      <m:e>
                        <m:r>
                          <a:rPr lang="uk-UA" sz="1600" i="1">
                            <a:latin typeface="Cambria Math"/>
                          </a:rPr>
                          <m:t>𝑥</m:t>
                        </m:r>
                      </m:e>
                      <m:sub>
                        <m:r>
                          <a:rPr lang="uk-UA" sz="1600" i="1">
                            <a:latin typeface="Cambria Math"/>
                          </a:rPr>
                          <m:t>1</m:t>
                        </m:r>
                      </m:sub>
                    </m:sSub>
                    <m:r>
                      <a:rPr lang="en-US" sz="1600" i="1">
                        <a:latin typeface="Cambria Math"/>
                      </a:rPr>
                      <m:t>+</m:t>
                    </m:r>
                    <m:sSub>
                      <m:sSubPr>
                        <m:ctrlPr>
                          <a:rPr lang="uk-UA" sz="1600" i="1">
                            <a:latin typeface="Cambria Math" panose="02040503050406030204" pitchFamily="18" charset="0"/>
                          </a:rPr>
                        </m:ctrlPr>
                      </m:sSubPr>
                      <m:e>
                        <m:r>
                          <a:rPr lang="en-US" sz="1600" i="1">
                            <a:latin typeface="Cambria Math"/>
                          </a:rPr>
                          <m:t>𝑥</m:t>
                        </m:r>
                      </m:e>
                      <m:sub>
                        <m:r>
                          <a:rPr lang="en-US" sz="1600" i="1">
                            <a:latin typeface="Cambria Math"/>
                          </a:rPr>
                          <m:t>2</m:t>
                        </m:r>
                      </m:sub>
                    </m:sSub>
                    <m:r>
                      <a:rPr lang="en-US" sz="1600" i="1">
                        <a:latin typeface="Cambria Math"/>
                      </a:rPr>
                      <m:t>=−</m:t>
                    </m:r>
                    <m:f>
                      <m:fPr>
                        <m:ctrlPr>
                          <a:rPr lang="uk-UA" sz="1600" i="1">
                            <a:latin typeface="Cambria Math" panose="02040503050406030204" pitchFamily="18" charset="0"/>
                          </a:rPr>
                        </m:ctrlPr>
                      </m:fPr>
                      <m:num>
                        <m:r>
                          <a:rPr lang="en-US" sz="1600" i="1">
                            <a:latin typeface="Cambria Math"/>
                          </a:rPr>
                          <m:t>𝑏</m:t>
                        </m:r>
                      </m:num>
                      <m:den>
                        <m:r>
                          <a:rPr lang="en-US" sz="1600" i="1">
                            <a:latin typeface="Cambria Math"/>
                          </a:rPr>
                          <m:t>𝑎</m:t>
                        </m:r>
                      </m:den>
                    </m:f>
                    <m:r>
                      <a:rPr lang="en-US" sz="1600" i="1">
                        <a:latin typeface="Cambria Math"/>
                      </a:rPr>
                      <m:t> </m:t>
                    </m:r>
                  </m:oMath>
                </a14:m>
                <a:r>
                  <a:rPr lang="uk-UA" sz="1600" dirty="0" smtClean="0"/>
                  <a:t>,</a:t>
                </a:r>
              </a:p>
              <a:p>
                <a:pPr algn="ctr"/>
                <a14:m>
                  <m:oMath xmlns:m="http://schemas.openxmlformats.org/officeDocument/2006/math">
                    <m:sSub>
                      <m:sSubPr>
                        <m:ctrlPr>
                          <a:rPr lang="uk-UA" i="1">
                            <a:latin typeface="Cambria Math" panose="02040503050406030204" pitchFamily="18" charset="0"/>
                          </a:rPr>
                        </m:ctrlPr>
                      </m:sSubPr>
                      <m:e>
                        <m:r>
                          <a:rPr lang="uk-UA" i="1">
                            <a:latin typeface="Cambria Math"/>
                          </a:rPr>
                          <m:t>𝑥</m:t>
                        </m:r>
                      </m:e>
                      <m:sub>
                        <m:r>
                          <a:rPr lang="uk-UA" i="1">
                            <a:latin typeface="Cambria Math"/>
                          </a:rPr>
                          <m:t>1</m:t>
                        </m:r>
                      </m:sub>
                    </m:sSub>
                    <m:r>
                      <a:rPr lang="en-US" i="1">
                        <a:latin typeface="Cambria Math"/>
                      </a:rPr>
                      <m:t>∙</m:t>
                    </m:r>
                    <m:sSub>
                      <m:sSubPr>
                        <m:ctrlPr>
                          <a:rPr lang="uk-UA" i="1">
                            <a:latin typeface="Cambria Math" panose="02040503050406030204" pitchFamily="18" charset="0"/>
                          </a:rPr>
                        </m:ctrlPr>
                      </m:sSubPr>
                      <m:e>
                        <m:r>
                          <a:rPr lang="en-US" i="1">
                            <a:latin typeface="Cambria Math"/>
                          </a:rPr>
                          <m:t>𝑥</m:t>
                        </m:r>
                      </m:e>
                      <m:sub>
                        <m:r>
                          <a:rPr lang="en-US" i="1">
                            <a:latin typeface="Cambria Math"/>
                          </a:rPr>
                          <m:t>2</m:t>
                        </m:r>
                      </m:sub>
                    </m:sSub>
                    <m:r>
                      <a:rPr lang="en-US" i="1">
                        <a:latin typeface="Cambria Math"/>
                      </a:rPr>
                      <m:t>=</m:t>
                    </m:r>
                    <m:f>
                      <m:fPr>
                        <m:ctrlPr>
                          <a:rPr lang="uk-UA" i="1">
                            <a:latin typeface="Cambria Math" panose="02040503050406030204" pitchFamily="18" charset="0"/>
                          </a:rPr>
                        </m:ctrlPr>
                      </m:fPr>
                      <m:num>
                        <m:r>
                          <a:rPr lang="en-US" i="1">
                            <a:latin typeface="Cambria Math"/>
                          </a:rPr>
                          <m:t>𝑐</m:t>
                        </m:r>
                      </m:num>
                      <m:den>
                        <m:r>
                          <a:rPr lang="en-US" i="1">
                            <a:latin typeface="Cambria Math"/>
                          </a:rPr>
                          <m:t>𝑎</m:t>
                        </m:r>
                      </m:den>
                    </m:f>
                  </m:oMath>
                </a14:m>
                <a:r>
                  <a:rPr lang="uk-UA" dirty="0" smtClean="0"/>
                  <a:t>.</a:t>
                </a:r>
                <a:endParaRPr lang="uk-UA" dirty="0"/>
              </a:p>
            </p:txBody>
          </p:sp>
        </mc:Choice>
        <mc:Fallback xmlns="">
          <p:sp>
            <p:nvSpPr>
              <p:cNvPr id="66" name="TextBox 65"/>
              <p:cNvSpPr txBox="1">
                <a:spLocks noRot="1" noChangeAspect="1" noMove="1" noResize="1" noEditPoints="1" noAdjustHandles="1" noChangeArrowheads="1" noChangeShapeType="1" noTextEdit="1"/>
              </p:cNvSpPr>
              <p:nvPr/>
            </p:nvSpPr>
            <p:spPr>
              <a:xfrm>
                <a:off x="82016" y="5097735"/>
                <a:ext cx="2642711" cy="1315938"/>
              </a:xfrm>
              <a:prstGeom prst="rect">
                <a:avLst/>
              </a:prstGeom>
              <a:blipFill rotWithShape="1">
                <a:blip r:embed="rId15"/>
                <a:stretch>
                  <a:fillRect b="-2315"/>
                </a:stretch>
              </a:blipFill>
            </p:spPr>
            <p:txBody>
              <a:bodyPr/>
              <a:lstStyle/>
              <a:p>
                <a:r>
                  <a:rPr lang="uk-UA">
                    <a:noFill/>
                  </a:rPr>
                  <a:t> </a:t>
                </a:r>
              </a:p>
            </p:txBody>
          </p:sp>
        </mc:Fallback>
      </mc:AlternateContent>
      <p:cxnSp>
        <p:nvCxnSpPr>
          <p:cNvPr id="68" name="Прямая со стрелкой 67"/>
          <p:cNvCxnSpPr/>
          <p:nvPr/>
        </p:nvCxnSpPr>
        <p:spPr>
          <a:xfrm flipH="1">
            <a:off x="971602" y="4581126"/>
            <a:ext cx="1182752" cy="274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Прямоугольник 68"/>
          <p:cNvSpPr/>
          <p:nvPr/>
        </p:nvSpPr>
        <p:spPr>
          <a:xfrm>
            <a:off x="6081789" y="4855604"/>
            <a:ext cx="2698888" cy="18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mc:AlternateContent xmlns:mc="http://schemas.openxmlformats.org/markup-compatibility/2006" xmlns:a14="http://schemas.microsoft.com/office/drawing/2010/main">
        <mc:Choice Requires="a14">
          <p:sp>
            <p:nvSpPr>
              <p:cNvPr id="71" name="TextBox 70"/>
              <p:cNvSpPr txBox="1"/>
              <p:nvPr/>
            </p:nvSpPr>
            <p:spPr>
              <a:xfrm>
                <a:off x="6081791" y="4892845"/>
                <a:ext cx="2627179" cy="17257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uk-UA" sz="1600" i="1" smtClean="0">
                          <a:latin typeface="Cambria Math"/>
                        </a:rPr>
                        <m:t>𝛼</m:t>
                      </m:r>
                      <m:r>
                        <a:rPr lang="uk-UA" sz="1600" i="1" smtClean="0">
                          <a:latin typeface="Cambria Math"/>
                        </a:rPr>
                        <m:t> і </m:t>
                      </m:r>
                      <m:r>
                        <a:rPr lang="uk-UA" sz="1600" i="1" smtClean="0">
                          <a:latin typeface="Cambria Math"/>
                        </a:rPr>
                        <m:t>𝛽</m:t>
                      </m:r>
                      <m:r>
                        <a:rPr lang="uk-UA" sz="1600" i="1" smtClean="0">
                          <a:latin typeface="Cambria Math"/>
                        </a:rPr>
                        <m:t> такі,  </m:t>
                      </m:r>
                    </m:oMath>
                  </m:oMathPara>
                </a14:m>
                <a:endParaRPr lang="uk-UA" sz="1600" b="0" i="1" dirty="0" smtClean="0">
                  <a:latin typeface="Cambria Math"/>
                </a:endParaRPr>
              </a:p>
              <a:p>
                <a:pPr/>
                <a14:m>
                  <m:oMathPara xmlns:m="http://schemas.openxmlformats.org/officeDocument/2006/math">
                    <m:oMathParaPr>
                      <m:jc m:val="centerGroup"/>
                    </m:oMathParaPr>
                    <m:oMath xmlns:m="http://schemas.openxmlformats.org/officeDocument/2006/math">
                      <m:r>
                        <a:rPr lang="uk-UA" sz="1600" i="1">
                          <a:latin typeface="Cambria Math"/>
                        </a:rPr>
                        <m:t>що  </m:t>
                      </m:r>
                      <m:r>
                        <a:rPr lang="uk-UA" sz="1600" i="1">
                          <a:latin typeface="Cambria Math"/>
                        </a:rPr>
                        <m:t>𝛼</m:t>
                      </m:r>
                      <m:r>
                        <a:rPr lang="uk-UA" sz="1600" i="1">
                          <a:latin typeface="Cambria Math"/>
                        </a:rPr>
                        <m:t>+</m:t>
                      </m:r>
                      <m:r>
                        <a:rPr lang="uk-UA" sz="1600" i="1">
                          <a:latin typeface="Cambria Math"/>
                        </a:rPr>
                        <m:t>𝛽</m:t>
                      </m:r>
                      <m:r>
                        <a:rPr lang="uk-UA" sz="1600" i="1">
                          <a:latin typeface="Cambria Math"/>
                        </a:rPr>
                        <m:t>=−</m:t>
                      </m:r>
                      <m:f>
                        <m:fPr>
                          <m:ctrlPr>
                            <a:rPr lang="uk-UA" sz="1600" i="1">
                              <a:latin typeface="Cambria Math" panose="02040503050406030204" pitchFamily="18" charset="0"/>
                            </a:rPr>
                          </m:ctrlPr>
                        </m:fPr>
                        <m:num>
                          <m:r>
                            <a:rPr lang="en-US" sz="1600" i="1">
                              <a:latin typeface="Cambria Math"/>
                            </a:rPr>
                            <m:t>𝑏</m:t>
                          </m:r>
                        </m:num>
                        <m:den>
                          <m:r>
                            <a:rPr lang="uk-UA" sz="1600" i="1">
                              <a:latin typeface="Cambria Math"/>
                            </a:rPr>
                            <m:t>𝑎</m:t>
                          </m:r>
                        </m:den>
                      </m:f>
                      <m:r>
                        <a:rPr lang="uk-UA" sz="1600" i="1">
                          <a:latin typeface="Cambria Math"/>
                        </a:rPr>
                        <m:t>  і </m:t>
                      </m:r>
                    </m:oMath>
                  </m:oMathPara>
                </a14:m>
                <a:endParaRPr lang="uk-UA" sz="1600" i="1" dirty="0" smtClean="0"/>
              </a:p>
              <a:p>
                <a:pPr/>
                <a14:m>
                  <m:oMathPara xmlns:m="http://schemas.openxmlformats.org/officeDocument/2006/math">
                    <m:oMathParaPr>
                      <m:jc m:val="centerGroup"/>
                    </m:oMathParaPr>
                    <m:oMath xmlns:m="http://schemas.openxmlformats.org/officeDocument/2006/math">
                      <m:r>
                        <a:rPr lang="uk-UA" sz="1600" i="1">
                          <a:latin typeface="Cambria Math"/>
                        </a:rPr>
                        <m:t>𝛼</m:t>
                      </m:r>
                      <m:r>
                        <a:rPr lang="uk-UA" sz="1600" i="1" smtClean="0">
                          <a:latin typeface="Cambria Math"/>
                        </a:rPr>
                        <m:t>∙</m:t>
                      </m:r>
                      <m:r>
                        <a:rPr lang="uk-UA" sz="1600" i="1">
                          <a:latin typeface="Cambria Math"/>
                        </a:rPr>
                        <m:t>𝛽</m:t>
                      </m:r>
                      <m:r>
                        <a:rPr lang="uk-UA" sz="1600" i="1">
                          <a:latin typeface="Cambria Math"/>
                        </a:rPr>
                        <m:t>=</m:t>
                      </m:r>
                      <m:f>
                        <m:fPr>
                          <m:ctrlPr>
                            <a:rPr lang="uk-UA" sz="1600" i="1">
                              <a:latin typeface="Cambria Math" panose="02040503050406030204" pitchFamily="18" charset="0"/>
                            </a:rPr>
                          </m:ctrlPr>
                        </m:fPr>
                        <m:num>
                          <m:r>
                            <a:rPr lang="en-US" sz="1600" i="1">
                              <a:latin typeface="Cambria Math"/>
                            </a:rPr>
                            <m:t>𝑐</m:t>
                          </m:r>
                        </m:num>
                        <m:den>
                          <m:r>
                            <a:rPr lang="uk-UA" sz="1600" i="1">
                              <a:latin typeface="Cambria Math"/>
                            </a:rPr>
                            <m:t>𝑎</m:t>
                          </m:r>
                        </m:den>
                      </m:f>
                      <m:r>
                        <a:rPr lang="uk-UA" sz="1600" i="1">
                          <a:latin typeface="Cambria Math"/>
                        </a:rPr>
                        <m:t> , то </m:t>
                      </m:r>
                    </m:oMath>
                  </m:oMathPara>
                </a14:m>
                <a:endParaRPr lang="uk-UA" sz="1600" i="1" dirty="0" smtClean="0">
                  <a:latin typeface="Cambria Math"/>
                </a:endParaRPr>
              </a:p>
              <a:p>
                <a:pPr/>
                <a14:m>
                  <m:oMathPara xmlns:m="http://schemas.openxmlformats.org/officeDocument/2006/math">
                    <m:oMathParaPr>
                      <m:jc m:val="centerGroup"/>
                    </m:oMathParaPr>
                    <m:oMath xmlns:m="http://schemas.openxmlformats.org/officeDocument/2006/math">
                      <m:r>
                        <a:rPr lang="uk-UA" sz="1600" i="1">
                          <a:latin typeface="Cambria Math"/>
                        </a:rPr>
                        <m:t>𝛼</m:t>
                      </m:r>
                      <m:r>
                        <a:rPr lang="uk-UA" sz="1600" i="1">
                          <a:latin typeface="Cambria Math"/>
                        </a:rPr>
                        <m:t> і </m:t>
                      </m:r>
                      <m:r>
                        <a:rPr lang="uk-UA" sz="1600" i="1">
                          <a:latin typeface="Cambria Math"/>
                        </a:rPr>
                        <m:t>𝛽</m:t>
                      </m:r>
                      <m:r>
                        <a:rPr lang="uk-UA" sz="1600" i="1">
                          <a:latin typeface="Cambria Math"/>
                        </a:rPr>
                        <m:t>−корені </m:t>
                      </m:r>
                    </m:oMath>
                  </m:oMathPara>
                </a14:m>
                <a:endParaRPr lang="uk-UA" sz="1600" i="1" dirty="0" smtClean="0"/>
              </a:p>
              <a:p>
                <a:pPr/>
                <a14:m>
                  <m:oMathPara xmlns:m="http://schemas.openxmlformats.org/officeDocument/2006/math">
                    <m:oMathParaPr>
                      <m:jc m:val="centerGroup"/>
                    </m:oMathParaPr>
                    <m:oMath xmlns:m="http://schemas.openxmlformats.org/officeDocument/2006/math">
                      <m:r>
                        <a:rPr lang="uk-UA" sz="1600" i="1">
                          <a:latin typeface="Cambria Math"/>
                        </a:rPr>
                        <m:t>𝑎</m:t>
                      </m:r>
                      <m:sSup>
                        <m:sSupPr>
                          <m:ctrlPr>
                            <a:rPr lang="uk-UA" sz="1600" i="1">
                              <a:latin typeface="Cambria Math" panose="02040503050406030204" pitchFamily="18" charset="0"/>
                            </a:rPr>
                          </m:ctrlPr>
                        </m:sSupPr>
                        <m:e>
                          <m:r>
                            <a:rPr lang="uk-UA" sz="1600" i="1">
                              <a:latin typeface="Cambria Math"/>
                            </a:rPr>
                            <m:t>𝑥</m:t>
                          </m:r>
                        </m:e>
                        <m:sup>
                          <m:r>
                            <a:rPr lang="uk-UA" sz="1600" i="1">
                              <a:latin typeface="Cambria Math"/>
                            </a:rPr>
                            <m:t>2</m:t>
                          </m:r>
                        </m:sup>
                      </m:sSup>
                      <m:r>
                        <a:rPr lang="uk-UA" sz="1600" i="1">
                          <a:latin typeface="Cambria Math"/>
                        </a:rPr>
                        <m:t>+</m:t>
                      </m:r>
                      <m:r>
                        <a:rPr lang="uk-UA" sz="1600" i="1">
                          <a:latin typeface="Cambria Math"/>
                        </a:rPr>
                        <m:t>𝑏𝑥</m:t>
                      </m:r>
                      <m:r>
                        <a:rPr lang="uk-UA" sz="1600" i="1">
                          <a:latin typeface="Cambria Math"/>
                        </a:rPr>
                        <m:t>+</m:t>
                      </m:r>
                      <m:r>
                        <a:rPr lang="uk-UA" sz="1600" i="1">
                          <a:latin typeface="Cambria Math"/>
                        </a:rPr>
                        <m:t>𝑐</m:t>
                      </m:r>
                      <m:r>
                        <a:rPr lang="uk-UA" sz="1600" i="1">
                          <a:latin typeface="Cambria Math"/>
                        </a:rPr>
                        <m:t>=0, </m:t>
                      </m:r>
                      <m:r>
                        <a:rPr lang="uk-UA" sz="1600" i="1">
                          <a:latin typeface="Cambria Math"/>
                        </a:rPr>
                        <m:t>𝑎</m:t>
                      </m:r>
                      <m:r>
                        <a:rPr lang="uk-UA" sz="1600" i="1">
                          <a:latin typeface="Cambria Math"/>
                        </a:rPr>
                        <m:t>≠0</m:t>
                      </m:r>
                    </m:oMath>
                  </m:oMathPara>
                </a14:m>
                <a:endParaRPr lang="uk-UA" sz="1600" dirty="0"/>
              </a:p>
            </p:txBody>
          </p:sp>
        </mc:Choice>
        <mc:Fallback xmlns="">
          <p:sp>
            <p:nvSpPr>
              <p:cNvPr id="71" name="TextBox 70"/>
              <p:cNvSpPr txBox="1">
                <a:spLocks noRot="1" noChangeAspect="1" noMove="1" noResize="1" noEditPoints="1" noAdjustHandles="1" noChangeArrowheads="1" noChangeShapeType="1" noTextEdit="1"/>
              </p:cNvSpPr>
              <p:nvPr/>
            </p:nvSpPr>
            <p:spPr>
              <a:xfrm>
                <a:off x="6081788" y="4892839"/>
                <a:ext cx="2627179" cy="1725729"/>
              </a:xfrm>
              <a:prstGeom prst="rect">
                <a:avLst/>
              </a:prstGeom>
              <a:blipFill rotWithShape="1">
                <a:blip r:embed="rId16"/>
                <a:stretch>
                  <a:fillRect/>
                </a:stretch>
              </a:blipFill>
            </p:spPr>
            <p:txBody>
              <a:bodyPr/>
              <a:lstStyle/>
              <a:p>
                <a:r>
                  <a:rPr lang="uk-UA">
                    <a:noFill/>
                  </a:rPr>
                  <a:t> </a:t>
                </a:r>
              </a:p>
            </p:txBody>
          </p:sp>
        </mc:Fallback>
      </mc:AlternateContent>
      <p:sp>
        <p:nvSpPr>
          <p:cNvPr id="72" name="TextBox 71"/>
          <p:cNvSpPr txBox="1"/>
          <p:nvPr/>
        </p:nvSpPr>
        <p:spPr>
          <a:xfrm>
            <a:off x="3874969" y="4477181"/>
            <a:ext cx="113795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uk-UA" b="1" dirty="0" smtClean="0"/>
              <a:t>Наслідок</a:t>
            </a:r>
            <a:r>
              <a:rPr lang="uk-UA" dirty="0" smtClean="0"/>
              <a:t> </a:t>
            </a:r>
            <a:endParaRPr lang="uk-UA" dirty="0"/>
          </a:p>
        </p:txBody>
      </p:sp>
      <p:sp>
        <p:nvSpPr>
          <p:cNvPr id="73" name="Прямоугольник 72"/>
          <p:cNvSpPr/>
          <p:nvPr/>
        </p:nvSpPr>
        <p:spPr>
          <a:xfrm>
            <a:off x="3195942" y="5229200"/>
            <a:ext cx="2528188" cy="14095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mc:AlternateContent xmlns:mc="http://schemas.openxmlformats.org/markup-compatibility/2006" xmlns:a14="http://schemas.microsoft.com/office/drawing/2010/main">
        <mc:Choice Requires="a14">
          <p:sp>
            <p:nvSpPr>
              <p:cNvPr id="74" name="TextBox 73"/>
              <p:cNvSpPr txBox="1"/>
              <p:nvPr/>
            </p:nvSpPr>
            <p:spPr>
              <a:xfrm>
                <a:off x="3138682" y="5276036"/>
                <a:ext cx="2642711" cy="11135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uk-UA" sz="1600" i="1" smtClean="0">
                              <a:latin typeface="Cambria Math" panose="02040503050406030204" pitchFamily="18" charset="0"/>
                            </a:rPr>
                          </m:ctrlPr>
                        </m:sSubPr>
                        <m:e>
                          <m:r>
                            <a:rPr lang="uk-UA" sz="1600" i="1">
                              <a:latin typeface="Cambria Math"/>
                            </a:rPr>
                            <m:t>𝑥</m:t>
                          </m:r>
                        </m:e>
                        <m:sub>
                          <m:r>
                            <a:rPr lang="uk-UA" sz="1600" i="1">
                              <a:latin typeface="Cambria Math"/>
                            </a:rPr>
                            <m:t>1 </m:t>
                          </m:r>
                        </m:sub>
                      </m:sSub>
                      <m:r>
                        <a:rPr lang="uk-UA" sz="1600" i="1">
                          <a:latin typeface="Cambria Math"/>
                        </a:rPr>
                        <m:t>і </m:t>
                      </m:r>
                      <m:sSub>
                        <m:sSubPr>
                          <m:ctrlPr>
                            <a:rPr lang="uk-UA" sz="1600" i="1">
                              <a:latin typeface="Cambria Math" panose="02040503050406030204" pitchFamily="18" charset="0"/>
                            </a:rPr>
                          </m:ctrlPr>
                        </m:sSubPr>
                        <m:e>
                          <m:r>
                            <a:rPr lang="en-US" sz="1600" i="1">
                              <a:latin typeface="Cambria Math"/>
                            </a:rPr>
                            <m:t>𝑥</m:t>
                          </m:r>
                        </m:e>
                        <m:sub>
                          <m:r>
                            <a:rPr lang="uk-UA" sz="1600" i="1">
                              <a:latin typeface="Cambria Math"/>
                            </a:rPr>
                            <m:t>2</m:t>
                          </m:r>
                        </m:sub>
                      </m:sSub>
                      <m:r>
                        <a:rPr lang="uk-UA" sz="1600" i="1">
                          <a:latin typeface="Cambria Math"/>
                        </a:rPr>
                        <m:t>−корені ріняння </m:t>
                      </m:r>
                    </m:oMath>
                  </m:oMathPara>
                </a14:m>
                <a:endParaRPr lang="uk-UA" sz="1600" i="1" dirty="0" smtClean="0"/>
              </a:p>
              <a:p>
                <a:r>
                  <a:rPr lang="uk-UA" sz="1600" dirty="0" smtClean="0"/>
                  <a:t>     </a:t>
                </a:r>
                <a14:m>
                  <m:oMath xmlns:m="http://schemas.openxmlformats.org/officeDocument/2006/math">
                    <m:sSup>
                      <m:sSupPr>
                        <m:ctrlPr>
                          <a:rPr lang="uk-UA" sz="1600" i="1">
                            <a:latin typeface="Cambria Math" panose="02040503050406030204" pitchFamily="18" charset="0"/>
                          </a:rPr>
                        </m:ctrlPr>
                      </m:sSupPr>
                      <m:e>
                        <m:r>
                          <a:rPr lang="en-US" sz="1600" i="1">
                            <a:latin typeface="Cambria Math"/>
                          </a:rPr>
                          <m:t>𝑥</m:t>
                        </m:r>
                      </m:e>
                      <m:sup>
                        <m:r>
                          <a:rPr lang="en-US" sz="1600" i="1">
                            <a:latin typeface="Cambria Math"/>
                          </a:rPr>
                          <m:t>2</m:t>
                        </m:r>
                      </m:sup>
                    </m:sSup>
                    <m:r>
                      <a:rPr lang="en-US" sz="1600" i="1">
                        <a:latin typeface="Cambria Math"/>
                      </a:rPr>
                      <m:t>+</m:t>
                    </m:r>
                    <m:r>
                      <a:rPr lang="en-US" sz="1600" i="1">
                        <a:latin typeface="Cambria Math"/>
                      </a:rPr>
                      <m:t>𝑏𝑥</m:t>
                    </m:r>
                    <m:r>
                      <a:rPr lang="en-US" sz="1600" i="1">
                        <a:latin typeface="Cambria Math"/>
                      </a:rPr>
                      <m:t>+</m:t>
                    </m:r>
                    <m:r>
                      <a:rPr lang="en-US" sz="1600" i="1">
                        <a:latin typeface="Cambria Math"/>
                      </a:rPr>
                      <m:t>𝑐</m:t>
                    </m:r>
                    <m:r>
                      <a:rPr lang="en-US" sz="1600" i="1">
                        <a:latin typeface="Cambria Math"/>
                      </a:rPr>
                      <m:t>=0,  </m:t>
                    </m:r>
                    <m:r>
                      <a:rPr lang="en-US" sz="1600" i="1">
                        <a:latin typeface="Cambria Math"/>
                      </a:rPr>
                      <m:t>𝑎</m:t>
                    </m:r>
                  </m:oMath>
                </a14:m>
                <a:r>
                  <a:rPr lang="uk-UA" sz="1600" i="1" dirty="0" smtClean="0"/>
                  <a:t>=1</a:t>
                </a:r>
              </a:p>
              <a:p>
                <a:pPr algn="ctr"/>
                <a14:m>
                  <m:oMath xmlns:m="http://schemas.openxmlformats.org/officeDocument/2006/math">
                    <m:sSub>
                      <m:sSubPr>
                        <m:ctrlPr>
                          <a:rPr lang="uk-UA" sz="1600" i="1">
                            <a:latin typeface="Cambria Math" panose="02040503050406030204" pitchFamily="18" charset="0"/>
                          </a:rPr>
                        </m:ctrlPr>
                      </m:sSubPr>
                      <m:e>
                        <m:r>
                          <a:rPr lang="uk-UA" sz="1600" i="1">
                            <a:latin typeface="Cambria Math"/>
                          </a:rPr>
                          <m:t>𝑥</m:t>
                        </m:r>
                      </m:e>
                      <m:sub>
                        <m:r>
                          <a:rPr lang="uk-UA" sz="1600" i="1">
                            <a:latin typeface="Cambria Math"/>
                          </a:rPr>
                          <m:t>1</m:t>
                        </m:r>
                      </m:sub>
                    </m:sSub>
                    <m:r>
                      <a:rPr lang="en-US" sz="1600" i="1">
                        <a:latin typeface="Cambria Math"/>
                      </a:rPr>
                      <m:t>+</m:t>
                    </m:r>
                    <m:sSub>
                      <m:sSubPr>
                        <m:ctrlPr>
                          <a:rPr lang="uk-UA" sz="1600" i="1">
                            <a:latin typeface="Cambria Math" panose="02040503050406030204" pitchFamily="18" charset="0"/>
                          </a:rPr>
                        </m:ctrlPr>
                      </m:sSubPr>
                      <m:e>
                        <m:r>
                          <a:rPr lang="en-US" sz="1600" i="1">
                            <a:latin typeface="Cambria Math"/>
                          </a:rPr>
                          <m:t>𝑥</m:t>
                        </m:r>
                      </m:e>
                      <m:sub>
                        <m:r>
                          <a:rPr lang="en-US" sz="1600" i="1">
                            <a:latin typeface="Cambria Math"/>
                          </a:rPr>
                          <m:t>2</m:t>
                        </m:r>
                      </m:sub>
                    </m:sSub>
                    <m:r>
                      <a:rPr lang="en-US" sz="1600" i="1">
                        <a:latin typeface="Cambria Math"/>
                      </a:rPr>
                      <m:t>=−</m:t>
                    </m:r>
                    <m:r>
                      <a:rPr lang="en-US" sz="1600" b="0" i="1" smtClean="0">
                        <a:latin typeface="Cambria Math"/>
                      </a:rPr>
                      <m:t>𝑏</m:t>
                    </m:r>
                  </m:oMath>
                </a14:m>
                <a:r>
                  <a:rPr lang="uk-UA" sz="1600" dirty="0" smtClean="0"/>
                  <a:t>,</a:t>
                </a:r>
              </a:p>
              <a:p>
                <a:pPr algn="ctr"/>
                <a14:m>
                  <m:oMath xmlns:m="http://schemas.openxmlformats.org/officeDocument/2006/math">
                    <m:sSub>
                      <m:sSubPr>
                        <m:ctrlPr>
                          <a:rPr lang="uk-UA" i="1">
                            <a:latin typeface="Cambria Math" panose="02040503050406030204" pitchFamily="18" charset="0"/>
                          </a:rPr>
                        </m:ctrlPr>
                      </m:sSubPr>
                      <m:e>
                        <m:r>
                          <a:rPr lang="uk-UA" i="1">
                            <a:latin typeface="Cambria Math"/>
                          </a:rPr>
                          <m:t>𝑥</m:t>
                        </m:r>
                      </m:e>
                      <m:sub>
                        <m:r>
                          <a:rPr lang="uk-UA" i="1">
                            <a:latin typeface="Cambria Math"/>
                          </a:rPr>
                          <m:t>1</m:t>
                        </m:r>
                      </m:sub>
                    </m:sSub>
                    <m:r>
                      <a:rPr lang="en-US" i="1">
                        <a:latin typeface="Cambria Math"/>
                      </a:rPr>
                      <m:t>∙</m:t>
                    </m:r>
                    <m:sSub>
                      <m:sSubPr>
                        <m:ctrlPr>
                          <a:rPr lang="uk-UA" i="1">
                            <a:latin typeface="Cambria Math" panose="02040503050406030204" pitchFamily="18" charset="0"/>
                          </a:rPr>
                        </m:ctrlPr>
                      </m:sSubPr>
                      <m:e>
                        <m:r>
                          <a:rPr lang="en-US" i="1">
                            <a:latin typeface="Cambria Math"/>
                          </a:rPr>
                          <m:t>𝑥</m:t>
                        </m:r>
                      </m:e>
                      <m:sub>
                        <m:r>
                          <a:rPr lang="en-US" i="1">
                            <a:latin typeface="Cambria Math"/>
                          </a:rPr>
                          <m:t>2</m:t>
                        </m:r>
                      </m:sub>
                    </m:sSub>
                    <m:r>
                      <a:rPr lang="en-US" i="1">
                        <a:latin typeface="Cambria Math"/>
                      </a:rPr>
                      <m:t>=</m:t>
                    </m:r>
                    <m:r>
                      <a:rPr lang="en-US" b="0" i="1" smtClean="0">
                        <a:latin typeface="Cambria Math"/>
                      </a:rPr>
                      <m:t>𝑐</m:t>
                    </m:r>
                  </m:oMath>
                </a14:m>
                <a:r>
                  <a:rPr lang="uk-UA" dirty="0" smtClean="0"/>
                  <a:t>.</a:t>
                </a:r>
                <a:endParaRPr lang="uk-UA" dirty="0"/>
              </a:p>
            </p:txBody>
          </p:sp>
        </mc:Choice>
        <mc:Fallback xmlns="">
          <p:sp>
            <p:nvSpPr>
              <p:cNvPr id="74" name="TextBox 73"/>
              <p:cNvSpPr txBox="1">
                <a:spLocks noRot="1" noChangeAspect="1" noMove="1" noResize="1" noEditPoints="1" noAdjustHandles="1" noChangeArrowheads="1" noChangeShapeType="1" noTextEdit="1"/>
              </p:cNvSpPr>
              <p:nvPr/>
            </p:nvSpPr>
            <p:spPr>
              <a:xfrm>
                <a:off x="3138679" y="5276030"/>
                <a:ext cx="2642711" cy="1113575"/>
              </a:xfrm>
              <a:prstGeom prst="rect">
                <a:avLst/>
              </a:prstGeom>
              <a:blipFill rotWithShape="1">
                <a:blip r:embed="rId17"/>
                <a:stretch>
                  <a:fillRect b="-7104"/>
                </a:stretch>
              </a:blipFill>
            </p:spPr>
            <p:txBody>
              <a:bodyPr/>
              <a:lstStyle/>
              <a:p>
                <a:r>
                  <a:rPr lang="uk-UA">
                    <a:noFill/>
                  </a:rPr>
                  <a:t> </a:t>
                </a:r>
              </a:p>
            </p:txBody>
          </p:sp>
        </mc:Fallback>
      </mc:AlternateContent>
      <p:cxnSp>
        <p:nvCxnSpPr>
          <p:cNvPr id="76" name="Прямая со стрелкой 75"/>
          <p:cNvCxnSpPr/>
          <p:nvPr/>
        </p:nvCxnSpPr>
        <p:spPr>
          <a:xfrm>
            <a:off x="3238350" y="4599141"/>
            <a:ext cx="519742" cy="119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a:stCxn id="22" idx="2"/>
            <a:endCxn id="73" idx="0"/>
          </p:cNvCxnSpPr>
          <p:nvPr/>
        </p:nvCxnSpPr>
        <p:spPr>
          <a:xfrm>
            <a:off x="4443945" y="4855604"/>
            <a:ext cx="16093" cy="373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p:nvPr/>
        </p:nvCxnSpPr>
        <p:spPr>
          <a:xfrm>
            <a:off x="7018786" y="4495570"/>
            <a:ext cx="793577" cy="350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91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down)">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par>
                                <p:cTn id="22" presetID="22" presetClass="entr" presetSubtype="4"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down)">
                                      <p:cBhvr>
                                        <p:cTn id="24" dur="500"/>
                                        <p:tgtEl>
                                          <p:spTgt spid="52"/>
                                        </p:tgtEl>
                                      </p:cBhvr>
                                    </p:animEffect>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par>
                                <p:cTn id="58" presetID="22" presetClass="entr" presetSubtype="4"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500"/>
                                        <p:tgtEl>
                                          <p:spTgt spid="38"/>
                                        </p:tgtEl>
                                      </p:cBhvr>
                                    </p:animEffect>
                                  </p:childTnLst>
                                </p:cTn>
                              </p:par>
                              <p:par>
                                <p:cTn id="61" presetID="22" presetClass="entr" presetSubtype="4"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down)">
                                      <p:cBhvr>
                                        <p:cTn id="63" dur="500"/>
                                        <p:tgtEl>
                                          <p:spTgt spid="3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500"/>
                                        <p:tgtEl>
                                          <p:spTgt spid="2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down)">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down)">
                                      <p:cBhvr>
                                        <p:cTn id="77" dur="500"/>
                                        <p:tgtEl>
                                          <p:spTgt spid="4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down)">
                                      <p:cBhvr>
                                        <p:cTn id="80" dur="500"/>
                                        <p:tgtEl>
                                          <p:spTgt spid="6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down)">
                                      <p:cBhvr>
                                        <p:cTn id="85" dur="500"/>
                                        <p:tgtEl>
                                          <p:spTgt spid="4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down)">
                                      <p:cBhvr>
                                        <p:cTn id="93" dur="500"/>
                                        <p:tgtEl>
                                          <p:spTgt spid="42"/>
                                        </p:tgtEl>
                                      </p:cBhvr>
                                    </p:animEffect>
                                  </p:childTnLst>
                                </p:cTn>
                              </p:par>
                              <p:par>
                                <p:cTn id="94" presetID="22" presetClass="entr" presetSubtype="4" fill="hold"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wipe(down)">
                                      <p:cBhvr>
                                        <p:cTn id="96" dur="500"/>
                                        <p:tgtEl>
                                          <p:spTgt spid="40"/>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down)">
                                      <p:cBhvr>
                                        <p:cTn id="99" dur="500"/>
                                        <p:tgtEl>
                                          <p:spTgt spid="28"/>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down)">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down)">
                                      <p:cBhvr>
                                        <p:cTn id="107" dur="500"/>
                                        <p:tgtEl>
                                          <p:spTgt spid="57"/>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wipe(down)">
                                      <p:cBhvr>
                                        <p:cTn id="110" dur="500"/>
                                        <p:tgtEl>
                                          <p:spTgt spid="61"/>
                                        </p:tgtEl>
                                      </p:cBhvr>
                                    </p:animEffect>
                                  </p:childTnLst>
                                </p:cTn>
                              </p:par>
                              <p:par>
                                <p:cTn id="111" presetID="22" presetClass="entr" presetSubtype="4" fill="hold" nodeType="with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wipe(down)">
                                      <p:cBhvr>
                                        <p:cTn id="113" dur="500"/>
                                        <p:tgtEl>
                                          <p:spTgt spid="68"/>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wipe(down)">
                                      <p:cBhvr>
                                        <p:cTn id="116" dur="500"/>
                                        <p:tgtEl>
                                          <p:spTgt spid="6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ipe(down)">
                                      <p:cBhvr>
                                        <p:cTn id="121" dur="500"/>
                                        <p:tgtEl>
                                          <p:spTgt spid="2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wipe(down)">
                                      <p:cBhvr>
                                        <p:cTn id="124" dur="500"/>
                                        <p:tgtEl>
                                          <p:spTgt spid="6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76"/>
                                        </p:tgtEl>
                                        <p:attrNameLst>
                                          <p:attrName>style.visibility</p:attrName>
                                        </p:attrNameLst>
                                      </p:cBhvr>
                                      <p:to>
                                        <p:strVal val="visible"/>
                                      </p:to>
                                    </p:set>
                                    <p:animEffect transition="in" filter="wipe(down)">
                                      <p:cBhvr>
                                        <p:cTn id="129" dur="500"/>
                                        <p:tgtEl>
                                          <p:spTgt spid="76"/>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72"/>
                                        </p:tgtEl>
                                        <p:attrNameLst>
                                          <p:attrName>style.visibility</p:attrName>
                                        </p:attrNameLst>
                                      </p:cBhvr>
                                      <p:to>
                                        <p:strVal val="visible"/>
                                      </p:to>
                                    </p:set>
                                    <p:animEffect transition="in" filter="wipe(down)">
                                      <p:cBhvr>
                                        <p:cTn id="134" dur="500"/>
                                        <p:tgtEl>
                                          <p:spTgt spid="72"/>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wipe(down)">
                                      <p:cBhvr>
                                        <p:cTn id="137" dur="500"/>
                                        <p:tgtEl>
                                          <p:spTgt spid="22"/>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73"/>
                                        </p:tgtEl>
                                        <p:attrNameLst>
                                          <p:attrName>style.visibility</p:attrName>
                                        </p:attrNameLst>
                                      </p:cBhvr>
                                      <p:to>
                                        <p:strVal val="visible"/>
                                      </p:to>
                                    </p:set>
                                    <p:animEffect transition="in" filter="wipe(down)">
                                      <p:cBhvr>
                                        <p:cTn id="140" dur="500"/>
                                        <p:tgtEl>
                                          <p:spTgt spid="73"/>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down)">
                                      <p:cBhvr>
                                        <p:cTn id="148" dur="500"/>
                                        <p:tgtEl>
                                          <p:spTgt spid="60"/>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wipe(down)">
                                      <p:cBhvr>
                                        <p:cTn id="151" dur="500"/>
                                        <p:tgtEl>
                                          <p:spTgt spid="62"/>
                                        </p:tgtEl>
                                      </p:cBhvr>
                                    </p:animEffect>
                                  </p:childTnLst>
                                </p:cTn>
                              </p:par>
                              <p:par>
                                <p:cTn id="152" presetID="22" presetClass="entr" presetSubtype="4" fill="hold" nodeType="with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wipe(down)">
                                      <p:cBhvr>
                                        <p:cTn id="154" dur="500"/>
                                        <p:tgtEl>
                                          <p:spTgt spid="80"/>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wipe(down)">
                                      <p:cBhvr>
                                        <p:cTn id="157" dur="500"/>
                                        <p:tgtEl>
                                          <p:spTgt spid="71"/>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69"/>
                                        </p:tgtEl>
                                        <p:attrNameLst>
                                          <p:attrName>style.visibility</p:attrName>
                                        </p:attrNameLst>
                                      </p:cBhvr>
                                      <p:to>
                                        <p:strVal val="visible"/>
                                      </p:to>
                                    </p:set>
                                    <p:animEffect transition="in" filter="wipe(down)">
                                      <p:cBhvr>
                                        <p:cTn id="16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1" grpId="0" animBg="1"/>
      <p:bldP spid="22" grpId="0" animBg="1"/>
      <p:bldP spid="20" grpId="0" animBg="1"/>
      <p:bldP spid="24" grpId="0" animBg="1"/>
      <p:bldP spid="25" grpId="0" animBg="1"/>
      <p:bldP spid="26" grpId="0" animBg="1"/>
      <p:bldP spid="27" grpId="0" animBg="1"/>
      <p:bldP spid="28" grpId="0" animBg="1"/>
      <p:bldP spid="29" grpId="0" animBg="1"/>
      <p:bldP spid="47" grpId="0"/>
      <p:bldP spid="48" grpId="0" animBg="1"/>
      <p:bldP spid="61" grpId="0"/>
      <p:bldP spid="62" grpId="0"/>
      <p:bldP spid="63" grpId="0"/>
      <p:bldP spid="64" grpId="0" animBg="1"/>
      <p:bldP spid="66" grpId="0"/>
      <p:bldP spid="69" grpId="0" animBg="1"/>
      <p:bldP spid="71" grpId="0"/>
      <p:bldP spid="72" grpId="0" animBg="1"/>
      <p:bldP spid="73" grpId="0" animBg="1"/>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861521" y="260648"/>
            <a:ext cx="428396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mc:AlternateContent xmlns:mc="http://schemas.openxmlformats.org/markup-compatibility/2006" xmlns:a14="http://schemas.microsoft.com/office/drawing/2010/main">
        <mc:Choice Requires="a14">
          <p:sp>
            <p:nvSpPr>
              <p:cNvPr id="2" name="Прямоугольник 1"/>
              <p:cNvSpPr/>
              <p:nvPr/>
            </p:nvSpPr>
            <p:spPr>
              <a:xfrm>
                <a:off x="2987823" y="1548020"/>
                <a:ext cx="296247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uk-UA" sz="2800" i="1">
                              <a:latin typeface="Cambria Math" panose="02040503050406030204" pitchFamily="18" charset="0"/>
                            </a:rPr>
                          </m:ctrlPr>
                        </m:sSupPr>
                        <m:e>
                          <m:r>
                            <a:rPr lang="uk-UA" sz="2800" i="1">
                              <a:latin typeface="Cambria Math"/>
                            </a:rPr>
                            <m:t>𝑥</m:t>
                          </m:r>
                        </m:e>
                        <m:sup>
                          <m:r>
                            <a:rPr lang="uk-UA" sz="2800" i="1">
                              <a:latin typeface="Cambria Math"/>
                            </a:rPr>
                            <m:t>2</m:t>
                          </m:r>
                        </m:sup>
                      </m:sSup>
                      <m:r>
                        <a:rPr lang="uk-UA" sz="2800" i="1">
                          <a:latin typeface="Cambria Math"/>
                        </a:rPr>
                        <m:t>+6</m:t>
                      </m:r>
                      <m:r>
                        <a:rPr lang="uk-UA" sz="2800" i="1">
                          <a:latin typeface="Cambria Math"/>
                        </a:rPr>
                        <m:t>𝑥</m:t>
                      </m:r>
                      <m:r>
                        <a:rPr lang="uk-UA" sz="2800" i="1">
                          <a:latin typeface="Cambria Math"/>
                        </a:rPr>
                        <m:t>−16=0</m:t>
                      </m:r>
                    </m:oMath>
                  </m:oMathPara>
                </a14:m>
                <a:endParaRPr lang="uk-UA" sz="28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987824" y="1548020"/>
                <a:ext cx="2925481" cy="532966"/>
              </a:xfrm>
              <a:prstGeom prst="rect">
                <a:avLst/>
              </a:prstGeom>
              <a:blipFill rotWithShape="1">
                <a:blip r:embed="rId2"/>
                <a:stretch>
                  <a:fillRect/>
                </a:stretch>
              </a:blipFill>
            </p:spPr>
            <p:txBody>
              <a:bodyPr/>
              <a:lstStyle/>
              <a:p>
                <a:r>
                  <a:rPr lang="uk-UA">
                    <a:noFill/>
                  </a:rPr>
                  <a:t> </a:t>
                </a:r>
              </a:p>
            </p:txBody>
          </p:sp>
        </mc:Fallback>
      </mc:AlternateContent>
      <p:sp>
        <p:nvSpPr>
          <p:cNvPr id="4" name="TextBox 3"/>
          <p:cNvSpPr txBox="1"/>
          <p:nvPr/>
        </p:nvSpPr>
        <p:spPr>
          <a:xfrm>
            <a:off x="4861520" y="260654"/>
            <a:ext cx="4282480" cy="830997"/>
          </a:xfrm>
          <a:prstGeom prst="rect">
            <a:avLst/>
          </a:prstGeom>
          <a:noFill/>
        </p:spPr>
        <p:txBody>
          <a:bodyPr wrap="square" rtlCol="0">
            <a:spAutoFit/>
          </a:bodyPr>
          <a:lstStyle/>
          <a:p>
            <a:r>
              <a:rPr lang="uk-UA" sz="4800" dirty="0" smtClean="0">
                <a:solidFill>
                  <a:schemeClr val="accent4">
                    <a:lumMod val="50000"/>
                  </a:schemeClr>
                </a:solidFill>
                <a:latin typeface="Georgia" panose="02040502050405020303" pitchFamily="18" charset="0"/>
              </a:rPr>
              <a:t>РОЗВ</a:t>
            </a:r>
            <a:r>
              <a:rPr lang="en-US" sz="4800" dirty="0" smtClean="0">
                <a:solidFill>
                  <a:schemeClr val="accent4">
                    <a:lumMod val="50000"/>
                  </a:schemeClr>
                </a:solidFill>
                <a:latin typeface="Georgia" panose="02040502050405020303" pitchFamily="18" charset="0"/>
              </a:rPr>
              <a:t>’</a:t>
            </a:r>
            <a:r>
              <a:rPr lang="uk-UA" sz="4800" dirty="0" smtClean="0">
                <a:solidFill>
                  <a:schemeClr val="accent4">
                    <a:lumMod val="50000"/>
                  </a:schemeClr>
                </a:solidFill>
                <a:latin typeface="Georgia" panose="02040502050405020303" pitchFamily="18" charset="0"/>
              </a:rPr>
              <a:t>ЯЖІТЬ</a:t>
            </a:r>
            <a:endParaRPr lang="uk-UA" sz="4800" dirty="0">
              <a:solidFill>
                <a:schemeClr val="accent4">
                  <a:lumMod val="50000"/>
                </a:schemeClr>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5" name="Прямоугольник 4"/>
              <p:cNvSpPr/>
              <p:nvPr/>
            </p:nvSpPr>
            <p:spPr>
              <a:xfrm>
                <a:off x="3491881" y="2107955"/>
                <a:ext cx="15731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uk-UA" i="1">
                              <a:latin typeface="Cambria Math" panose="02040503050406030204" pitchFamily="18" charset="0"/>
                            </a:rPr>
                          </m:ctrlPr>
                        </m:sSupPr>
                        <m:e>
                          <m:r>
                            <a:rPr lang="uk-UA" i="1">
                              <a:latin typeface="Cambria Math"/>
                            </a:rPr>
                            <m:t>𝑥</m:t>
                          </m:r>
                        </m:e>
                        <m:sup>
                          <m:r>
                            <a:rPr lang="uk-UA" i="1">
                              <a:latin typeface="Cambria Math"/>
                            </a:rPr>
                            <m:t>2</m:t>
                          </m:r>
                        </m:sup>
                      </m:sSup>
                      <m:r>
                        <a:rPr lang="uk-UA" i="1">
                          <a:latin typeface="Cambria Math"/>
                        </a:rPr>
                        <m:t>+6</m:t>
                      </m:r>
                      <m:r>
                        <a:rPr lang="uk-UA" i="1">
                          <a:latin typeface="Cambria Math"/>
                        </a:rPr>
                        <m:t>𝑥</m:t>
                      </m:r>
                      <m:r>
                        <a:rPr lang="uk-UA" i="1">
                          <a:latin typeface="Cambria Math"/>
                        </a:rPr>
                        <m:t>=16</m:t>
                      </m:r>
                    </m:oMath>
                  </m:oMathPara>
                </a14:m>
                <a:endParaRPr lang="uk-UA"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491880" y="2107955"/>
                <a:ext cx="1548757" cy="375552"/>
              </a:xfrm>
              <a:prstGeom prst="rect">
                <a:avLst/>
              </a:prstGeom>
              <a:blipFill rotWithShape="1">
                <a:blip r:embed="rId3"/>
                <a:stretch>
                  <a:fillRect/>
                </a:stretch>
              </a:blipFill>
            </p:spPr>
            <p:txBody>
              <a:bodyPr/>
              <a:lstStyle/>
              <a:p>
                <a:r>
                  <a:rPr lang="uk-UA">
                    <a:noFill/>
                  </a:rPr>
                  <a:t> </a:t>
                </a:r>
              </a:p>
            </p:txBody>
          </p:sp>
        </mc:Fallback>
      </mc:AlternateContent>
      <p:sp>
        <p:nvSpPr>
          <p:cNvPr id="6" name="Прямоугольник 5"/>
          <p:cNvSpPr/>
          <p:nvPr/>
        </p:nvSpPr>
        <p:spPr>
          <a:xfrm>
            <a:off x="875268" y="2656947"/>
            <a:ext cx="864096" cy="7920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uk-UA"/>
          </a:p>
        </p:txBody>
      </p:sp>
      <p:sp>
        <p:nvSpPr>
          <p:cNvPr id="7" name="Прямоугольник 6"/>
          <p:cNvSpPr/>
          <p:nvPr/>
        </p:nvSpPr>
        <p:spPr>
          <a:xfrm>
            <a:off x="2411760" y="2636912"/>
            <a:ext cx="1296144" cy="7920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uk-UA"/>
          </a:p>
        </p:txBody>
      </p:sp>
      <p:sp>
        <p:nvSpPr>
          <p:cNvPr id="8" name="TextBox 7"/>
          <p:cNvSpPr txBox="1"/>
          <p:nvPr/>
        </p:nvSpPr>
        <p:spPr>
          <a:xfrm>
            <a:off x="1823560" y="2852936"/>
            <a:ext cx="432048" cy="400110"/>
          </a:xfrm>
          <a:prstGeom prst="rect">
            <a:avLst/>
          </a:prstGeom>
          <a:noFill/>
        </p:spPr>
        <p:txBody>
          <a:bodyPr wrap="square" rtlCol="0">
            <a:spAutoFit/>
          </a:bodyPr>
          <a:lstStyle/>
          <a:p>
            <a:r>
              <a:rPr lang="en-US" sz="2000" b="1" dirty="0" smtClean="0"/>
              <a:t>+</a:t>
            </a:r>
            <a:endParaRPr lang="uk-UA" sz="2000" b="1" dirty="0"/>
          </a:p>
        </p:txBody>
      </p:sp>
      <p:sp>
        <p:nvSpPr>
          <p:cNvPr id="9" name="TextBox 8"/>
          <p:cNvSpPr txBox="1"/>
          <p:nvPr/>
        </p:nvSpPr>
        <p:spPr>
          <a:xfrm>
            <a:off x="3851920" y="2896379"/>
            <a:ext cx="414338" cy="400110"/>
          </a:xfrm>
          <a:prstGeom prst="rect">
            <a:avLst/>
          </a:prstGeom>
          <a:noFill/>
        </p:spPr>
        <p:txBody>
          <a:bodyPr wrap="square" rtlCol="0">
            <a:spAutoFit/>
          </a:bodyPr>
          <a:lstStyle/>
          <a:p>
            <a:r>
              <a:rPr lang="en-US" sz="2000" b="1" dirty="0" smtClean="0"/>
              <a:t>=</a:t>
            </a:r>
            <a:endParaRPr lang="uk-UA" sz="2000" b="1" dirty="0"/>
          </a:p>
        </p:txBody>
      </p:sp>
      <p:grpSp>
        <p:nvGrpSpPr>
          <p:cNvPr id="28" name="Группа 27"/>
          <p:cNvGrpSpPr/>
          <p:nvPr/>
        </p:nvGrpSpPr>
        <p:grpSpPr>
          <a:xfrm>
            <a:off x="4311588" y="2808402"/>
            <a:ext cx="612593" cy="576064"/>
            <a:chOff x="4311585" y="2808402"/>
            <a:chExt cx="612593" cy="576064"/>
          </a:xfrm>
        </p:grpSpPr>
        <p:sp>
          <p:nvSpPr>
            <p:cNvPr id="12" name="Овал 11"/>
            <p:cNvSpPr/>
            <p:nvPr/>
          </p:nvSpPr>
          <p:spPr>
            <a:xfrm>
              <a:off x="4311585" y="2808402"/>
              <a:ext cx="590073"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extBox 12"/>
            <p:cNvSpPr txBox="1"/>
            <p:nvPr/>
          </p:nvSpPr>
          <p:spPr>
            <a:xfrm>
              <a:off x="4334105" y="2896379"/>
              <a:ext cx="590073" cy="369332"/>
            </a:xfrm>
            <a:prstGeom prst="rect">
              <a:avLst/>
            </a:prstGeom>
            <a:noFill/>
          </p:spPr>
          <p:txBody>
            <a:bodyPr wrap="square" rtlCol="0">
              <a:spAutoFit/>
            </a:bodyPr>
            <a:lstStyle/>
            <a:p>
              <a:pPr algn="ctr"/>
              <a:r>
                <a:rPr lang="en-US" b="1" dirty="0" smtClean="0">
                  <a:latin typeface="Georgia" panose="02040502050405020303" pitchFamily="18" charset="0"/>
                </a:rPr>
                <a:t>16</a:t>
              </a:r>
              <a:endParaRPr lang="uk-UA" b="1" dirty="0">
                <a:latin typeface="Georgia" panose="02040502050405020303" pitchFamily="18" charset="0"/>
              </a:endParaRPr>
            </a:p>
          </p:txBody>
        </p:sp>
      </p:grpSp>
      <p:sp>
        <p:nvSpPr>
          <p:cNvPr id="16" name="TextBox 15"/>
          <p:cNvSpPr txBox="1"/>
          <p:nvPr/>
        </p:nvSpPr>
        <p:spPr>
          <a:xfrm>
            <a:off x="539553" y="2808402"/>
            <a:ext cx="335716" cy="369332"/>
          </a:xfrm>
          <a:prstGeom prst="rect">
            <a:avLst/>
          </a:prstGeom>
          <a:noFill/>
        </p:spPr>
        <p:txBody>
          <a:bodyPr wrap="square" rtlCol="0">
            <a:spAutoFit/>
          </a:bodyPr>
          <a:lstStyle/>
          <a:p>
            <a:r>
              <a:rPr lang="en-US" i="1" dirty="0">
                <a:latin typeface="Georgia" panose="02040502050405020303" pitchFamily="18" charset="0"/>
              </a:rPr>
              <a:t>x</a:t>
            </a:r>
            <a:endParaRPr lang="uk-UA" i="1" dirty="0">
              <a:latin typeface="Georgia" panose="02040502050405020303" pitchFamily="18" charset="0"/>
            </a:endParaRPr>
          </a:p>
        </p:txBody>
      </p:sp>
      <p:sp>
        <p:nvSpPr>
          <p:cNvPr id="17" name="TextBox 16"/>
          <p:cNvSpPr txBox="1"/>
          <p:nvPr/>
        </p:nvSpPr>
        <p:spPr>
          <a:xfrm>
            <a:off x="2087751" y="2883714"/>
            <a:ext cx="335716" cy="369332"/>
          </a:xfrm>
          <a:prstGeom prst="rect">
            <a:avLst/>
          </a:prstGeom>
          <a:noFill/>
        </p:spPr>
        <p:txBody>
          <a:bodyPr wrap="square" rtlCol="0">
            <a:spAutoFit/>
          </a:bodyPr>
          <a:lstStyle/>
          <a:p>
            <a:r>
              <a:rPr lang="en-US" i="1" dirty="0">
                <a:latin typeface="Georgia" panose="02040502050405020303" pitchFamily="18" charset="0"/>
              </a:rPr>
              <a:t>x</a:t>
            </a:r>
            <a:endParaRPr lang="uk-UA" i="1" dirty="0">
              <a:latin typeface="Georgia" panose="02040502050405020303" pitchFamily="18" charset="0"/>
            </a:endParaRPr>
          </a:p>
        </p:txBody>
      </p:sp>
      <p:sp>
        <p:nvSpPr>
          <p:cNvPr id="18" name="TextBox 17"/>
          <p:cNvSpPr txBox="1"/>
          <p:nvPr/>
        </p:nvSpPr>
        <p:spPr>
          <a:xfrm>
            <a:off x="2917482" y="3369718"/>
            <a:ext cx="335716" cy="369332"/>
          </a:xfrm>
          <a:prstGeom prst="rect">
            <a:avLst/>
          </a:prstGeom>
          <a:noFill/>
        </p:spPr>
        <p:txBody>
          <a:bodyPr wrap="square" rtlCol="0">
            <a:spAutoFit/>
          </a:bodyPr>
          <a:lstStyle/>
          <a:p>
            <a:r>
              <a:rPr lang="en-US" i="1" dirty="0" smtClean="0">
                <a:latin typeface="Georgia" panose="02040502050405020303" pitchFamily="18" charset="0"/>
              </a:rPr>
              <a:t>6</a:t>
            </a:r>
            <a:endParaRPr lang="uk-UA" i="1" dirty="0">
              <a:latin typeface="Georgia" panose="02040502050405020303" pitchFamily="18" charset="0"/>
            </a:endParaRPr>
          </a:p>
        </p:txBody>
      </p:sp>
      <p:cxnSp>
        <p:nvCxnSpPr>
          <p:cNvPr id="20" name="Прямая соединительная линия 19"/>
          <p:cNvCxnSpPr>
            <a:stCxn id="7" idx="0"/>
          </p:cNvCxnSpPr>
          <p:nvPr/>
        </p:nvCxnSpPr>
        <p:spPr>
          <a:xfrm>
            <a:off x="3059832" y="2636918"/>
            <a:ext cx="0" cy="812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861162" y="4653136"/>
            <a:ext cx="864096" cy="7920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uk-UA"/>
          </a:p>
        </p:txBody>
      </p:sp>
      <p:sp>
        <p:nvSpPr>
          <p:cNvPr id="25" name="Прямоугольник 24"/>
          <p:cNvSpPr/>
          <p:nvPr/>
        </p:nvSpPr>
        <p:spPr>
          <a:xfrm rot="5400000">
            <a:off x="975027" y="3819191"/>
            <a:ext cx="636366" cy="8640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uk-UA"/>
          </a:p>
        </p:txBody>
      </p:sp>
      <p:sp>
        <p:nvSpPr>
          <p:cNvPr id="26" name="Прямоугольник 25"/>
          <p:cNvSpPr/>
          <p:nvPr/>
        </p:nvSpPr>
        <p:spPr>
          <a:xfrm>
            <a:off x="1835696" y="4653136"/>
            <a:ext cx="636366" cy="7920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uk-UA"/>
          </a:p>
        </p:txBody>
      </p:sp>
      <p:sp>
        <p:nvSpPr>
          <p:cNvPr id="27" name="TextBox 26"/>
          <p:cNvSpPr txBox="1"/>
          <p:nvPr/>
        </p:nvSpPr>
        <p:spPr>
          <a:xfrm>
            <a:off x="2645494" y="4849125"/>
            <a:ext cx="414338" cy="400110"/>
          </a:xfrm>
          <a:prstGeom prst="rect">
            <a:avLst/>
          </a:prstGeom>
          <a:noFill/>
        </p:spPr>
        <p:txBody>
          <a:bodyPr wrap="square" rtlCol="0">
            <a:spAutoFit/>
          </a:bodyPr>
          <a:lstStyle/>
          <a:p>
            <a:r>
              <a:rPr lang="en-US" sz="2000" b="1" dirty="0" smtClean="0"/>
              <a:t>=</a:t>
            </a:r>
            <a:endParaRPr lang="uk-UA" sz="2000" b="1" dirty="0"/>
          </a:p>
        </p:txBody>
      </p:sp>
      <p:sp>
        <p:nvSpPr>
          <p:cNvPr id="32" name="Прямоугольник 31"/>
          <p:cNvSpPr/>
          <p:nvPr/>
        </p:nvSpPr>
        <p:spPr>
          <a:xfrm>
            <a:off x="1823562" y="3933056"/>
            <a:ext cx="648502" cy="6363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uk-UA"/>
          </a:p>
        </p:txBody>
      </p:sp>
      <p:sp>
        <p:nvSpPr>
          <p:cNvPr id="33" name="TextBox 32"/>
          <p:cNvSpPr txBox="1"/>
          <p:nvPr/>
        </p:nvSpPr>
        <p:spPr>
          <a:xfrm rot="16200000">
            <a:off x="-248722" y="4504477"/>
            <a:ext cx="1512170" cy="369332"/>
          </a:xfrm>
          <a:prstGeom prst="rect">
            <a:avLst/>
          </a:prstGeom>
          <a:noFill/>
        </p:spPr>
        <p:txBody>
          <a:bodyPr wrap="square" rtlCol="0">
            <a:spAutoFit/>
          </a:bodyPr>
          <a:lstStyle/>
          <a:p>
            <a:r>
              <a:rPr lang="en-US" i="1" dirty="0">
                <a:latin typeface="Georgia" panose="02040502050405020303" pitchFamily="18" charset="0"/>
              </a:rPr>
              <a:t>x</a:t>
            </a:r>
            <a:r>
              <a:rPr lang="en-US" i="1" dirty="0" smtClean="0">
                <a:latin typeface="Georgia" panose="02040502050405020303" pitchFamily="18" charset="0"/>
              </a:rPr>
              <a:t>      +      3</a:t>
            </a:r>
            <a:endParaRPr lang="uk-UA" i="1" dirty="0">
              <a:latin typeface="Georgia" panose="02040502050405020303" pitchFamily="18" charset="0"/>
            </a:endParaRPr>
          </a:p>
        </p:txBody>
      </p:sp>
      <p:sp>
        <p:nvSpPr>
          <p:cNvPr id="34" name="TextBox 33"/>
          <p:cNvSpPr txBox="1"/>
          <p:nvPr/>
        </p:nvSpPr>
        <p:spPr>
          <a:xfrm>
            <a:off x="875271" y="5373216"/>
            <a:ext cx="1548197" cy="369332"/>
          </a:xfrm>
          <a:prstGeom prst="rect">
            <a:avLst/>
          </a:prstGeom>
          <a:noFill/>
        </p:spPr>
        <p:txBody>
          <a:bodyPr wrap="square" rtlCol="0">
            <a:spAutoFit/>
          </a:bodyPr>
          <a:lstStyle/>
          <a:p>
            <a:r>
              <a:rPr lang="en-US" i="1" dirty="0" smtClean="0">
                <a:latin typeface="Georgia" panose="02040502050405020303" pitchFamily="18" charset="0"/>
              </a:rPr>
              <a:t>x       +      </a:t>
            </a:r>
            <a:r>
              <a:rPr lang="en-US" sz="1600" i="1" dirty="0" smtClean="0">
                <a:latin typeface="Georgia" panose="02040502050405020303" pitchFamily="18" charset="0"/>
              </a:rPr>
              <a:t>3</a:t>
            </a:r>
            <a:endParaRPr lang="uk-UA" i="1" dirty="0">
              <a:latin typeface="Georgia" panose="02040502050405020303" pitchFamily="18" charset="0"/>
            </a:endParaRPr>
          </a:p>
        </p:txBody>
      </p:sp>
      <p:sp>
        <p:nvSpPr>
          <p:cNvPr id="35" name="TextBox 34"/>
          <p:cNvSpPr txBox="1"/>
          <p:nvPr/>
        </p:nvSpPr>
        <p:spPr>
          <a:xfrm>
            <a:off x="2528780" y="4068401"/>
            <a:ext cx="335716" cy="369332"/>
          </a:xfrm>
          <a:prstGeom prst="rect">
            <a:avLst/>
          </a:prstGeom>
          <a:noFill/>
        </p:spPr>
        <p:txBody>
          <a:bodyPr wrap="square" rtlCol="0">
            <a:spAutoFit/>
          </a:bodyPr>
          <a:lstStyle/>
          <a:p>
            <a:r>
              <a:rPr lang="en-US" i="1" dirty="0" smtClean="0">
                <a:latin typeface="Georgia" panose="02040502050405020303" pitchFamily="18" charset="0"/>
              </a:rPr>
              <a:t>3</a:t>
            </a:r>
            <a:endParaRPr lang="uk-UA" i="1" dirty="0">
              <a:latin typeface="Georgia" panose="02040502050405020303" pitchFamily="18" charset="0"/>
            </a:endParaRPr>
          </a:p>
        </p:txBody>
      </p:sp>
      <p:sp>
        <p:nvSpPr>
          <p:cNvPr id="36" name="TextBox 35"/>
          <p:cNvSpPr txBox="1"/>
          <p:nvPr/>
        </p:nvSpPr>
        <p:spPr>
          <a:xfrm>
            <a:off x="1979955" y="3563724"/>
            <a:ext cx="335716" cy="369332"/>
          </a:xfrm>
          <a:prstGeom prst="rect">
            <a:avLst/>
          </a:prstGeom>
          <a:noFill/>
        </p:spPr>
        <p:txBody>
          <a:bodyPr wrap="square" rtlCol="0">
            <a:spAutoFit/>
          </a:bodyPr>
          <a:lstStyle/>
          <a:p>
            <a:r>
              <a:rPr lang="en-US" i="1" dirty="0" smtClean="0">
                <a:latin typeface="Georgia" panose="02040502050405020303" pitchFamily="18" charset="0"/>
              </a:rPr>
              <a:t>3</a:t>
            </a:r>
            <a:endParaRPr lang="uk-UA" i="1" dirty="0">
              <a:latin typeface="Georgia" panose="02040502050405020303" pitchFamily="18" charset="0"/>
            </a:endParaRPr>
          </a:p>
        </p:txBody>
      </p:sp>
      <mc:AlternateContent xmlns:mc="http://schemas.openxmlformats.org/markup-compatibility/2006" xmlns:a14="http://schemas.microsoft.com/office/drawing/2010/main">
        <mc:Choice Requires="a14">
          <p:sp>
            <p:nvSpPr>
              <p:cNvPr id="41" name="Прямоугольник 40"/>
              <p:cNvSpPr/>
              <p:nvPr/>
            </p:nvSpPr>
            <p:spPr>
              <a:xfrm>
                <a:off x="6516218" y="2799324"/>
                <a:ext cx="16287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uk-UA" i="1">
                              <a:latin typeface="Cambria Math" panose="02040503050406030204" pitchFamily="18" charset="0"/>
                            </a:rPr>
                          </m:ctrlPr>
                        </m:sSupPr>
                        <m:e>
                          <m:d>
                            <m:dPr>
                              <m:ctrlPr>
                                <a:rPr lang="uk-UA" i="1">
                                  <a:latin typeface="Cambria Math" panose="02040503050406030204" pitchFamily="18" charset="0"/>
                                </a:rPr>
                              </m:ctrlPr>
                            </m:dPr>
                            <m:e>
                              <m:r>
                                <a:rPr lang="en-US" i="1">
                                  <a:latin typeface="Cambria Math"/>
                                </a:rPr>
                                <m:t>𝑥</m:t>
                              </m:r>
                              <m:r>
                                <a:rPr lang="en-US" i="1">
                                  <a:latin typeface="Cambria Math"/>
                                </a:rPr>
                                <m:t>+3</m:t>
                              </m:r>
                            </m:e>
                          </m:d>
                        </m:e>
                        <m:sup>
                          <m:r>
                            <a:rPr lang="en-US" i="1">
                              <a:latin typeface="Cambria Math"/>
                            </a:rPr>
                            <m:t>2</m:t>
                          </m:r>
                        </m:sup>
                      </m:sSup>
                      <m:r>
                        <a:rPr lang="en-US" i="1">
                          <a:latin typeface="Cambria Math"/>
                        </a:rPr>
                        <m:t>=25</m:t>
                      </m:r>
                    </m:oMath>
                  </m:oMathPara>
                </a14:m>
                <a:endParaRPr lang="uk-UA" dirty="0"/>
              </a:p>
            </p:txBody>
          </p:sp>
        </mc:Choice>
        <mc:Fallback xmlns="">
          <p:sp>
            <p:nvSpPr>
              <p:cNvPr id="41" name="Прямоугольник 40"/>
              <p:cNvSpPr>
                <a:spLocks noRot="1" noChangeAspect="1" noMove="1" noResize="1" noEditPoints="1" noAdjustHandles="1" noChangeArrowheads="1" noChangeShapeType="1" noTextEdit="1"/>
              </p:cNvSpPr>
              <p:nvPr/>
            </p:nvSpPr>
            <p:spPr>
              <a:xfrm>
                <a:off x="6516216" y="2799324"/>
                <a:ext cx="1616918" cy="375552"/>
              </a:xfrm>
              <a:prstGeom prst="rect">
                <a:avLst/>
              </a:prstGeom>
              <a:blipFill rotWithShape="1">
                <a:blip r:embed="rId4"/>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42" name="Прямоугольник 41"/>
              <p:cNvSpPr/>
              <p:nvPr/>
            </p:nvSpPr>
            <p:spPr>
              <a:xfrm>
                <a:off x="5913310" y="3296489"/>
                <a:ext cx="30055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𝑥</m:t>
                      </m:r>
                      <m:r>
                        <a:rPr lang="en-US" i="1" smtClean="0">
                          <a:latin typeface="Cambria Math"/>
                        </a:rPr>
                        <m:t>+3=5    або  </m:t>
                      </m:r>
                      <m:r>
                        <a:rPr lang="en-US" i="1">
                          <a:latin typeface="Cambria Math"/>
                        </a:rPr>
                        <m:t>𝑥</m:t>
                      </m:r>
                      <m:r>
                        <a:rPr lang="en-US" i="1">
                          <a:latin typeface="Cambria Math"/>
                        </a:rPr>
                        <m:t>+3=−5</m:t>
                      </m:r>
                    </m:oMath>
                  </m:oMathPara>
                </a14:m>
                <a:endParaRPr lang="uk-UA" dirty="0"/>
              </a:p>
            </p:txBody>
          </p:sp>
        </mc:Choice>
        <mc:Fallback xmlns="">
          <p:sp>
            <p:nvSpPr>
              <p:cNvPr id="42" name="Прямоугольник 41"/>
              <p:cNvSpPr>
                <a:spLocks noRot="1" noChangeAspect="1" noMove="1" noResize="1" noEditPoints="1" noAdjustHandles="1" noChangeArrowheads="1" noChangeShapeType="1" noTextEdit="1"/>
              </p:cNvSpPr>
              <p:nvPr/>
            </p:nvSpPr>
            <p:spPr>
              <a:xfrm>
                <a:off x="5913305" y="3296489"/>
                <a:ext cx="3005503" cy="369332"/>
              </a:xfrm>
              <a:prstGeom prst="rect">
                <a:avLst/>
              </a:prstGeom>
              <a:blipFill rotWithShape="1">
                <a:blip r:embed="rId5"/>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43" name="Прямоугольник 42"/>
              <p:cNvSpPr/>
              <p:nvPr/>
            </p:nvSpPr>
            <p:spPr>
              <a:xfrm>
                <a:off x="6354700" y="3778938"/>
                <a:ext cx="22488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𝑥</m:t>
                      </m:r>
                      <m:r>
                        <a:rPr lang="en-US" i="1" smtClean="0">
                          <a:latin typeface="Cambria Math"/>
                        </a:rPr>
                        <m:t>=2     або  </m:t>
                      </m:r>
                      <m:r>
                        <a:rPr lang="en-US" i="1">
                          <a:latin typeface="Cambria Math"/>
                        </a:rPr>
                        <m:t>𝑥</m:t>
                      </m:r>
                      <m:r>
                        <a:rPr lang="en-US" i="1">
                          <a:latin typeface="Cambria Math"/>
                        </a:rPr>
                        <m:t>=−8</m:t>
                      </m:r>
                    </m:oMath>
                  </m:oMathPara>
                </a14:m>
                <a:endParaRPr lang="uk-UA" dirty="0"/>
              </a:p>
            </p:txBody>
          </p:sp>
        </mc:Choice>
        <mc:Fallback xmlns="">
          <p:sp>
            <p:nvSpPr>
              <p:cNvPr id="43" name="Прямоугольник 42"/>
              <p:cNvSpPr>
                <a:spLocks noRot="1" noChangeAspect="1" noMove="1" noResize="1" noEditPoints="1" noAdjustHandles="1" noChangeArrowheads="1" noChangeShapeType="1" noTextEdit="1"/>
              </p:cNvSpPr>
              <p:nvPr/>
            </p:nvSpPr>
            <p:spPr>
              <a:xfrm>
                <a:off x="6354697" y="3778938"/>
                <a:ext cx="2248885" cy="369332"/>
              </a:xfrm>
              <a:prstGeom prst="rect">
                <a:avLst/>
              </a:prstGeom>
              <a:blipFill rotWithShape="1">
                <a:blip r:embed="rId6"/>
                <a:stretch>
                  <a:fillRect/>
                </a:stretch>
              </a:blipFill>
            </p:spPr>
            <p:txBody>
              <a:bodyPr/>
              <a:lstStyle/>
              <a:p>
                <a:r>
                  <a:rPr lang="uk-UA">
                    <a:noFill/>
                  </a:rPr>
                  <a:t> </a:t>
                </a:r>
              </a:p>
            </p:txBody>
          </p:sp>
        </mc:Fallback>
      </mc:AlternateContent>
      <p:sp>
        <p:nvSpPr>
          <p:cNvPr id="44" name="Прямоугольник 43"/>
          <p:cNvSpPr/>
          <p:nvPr/>
        </p:nvSpPr>
        <p:spPr>
          <a:xfrm>
            <a:off x="3262975" y="4569427"/>
            <a:ext cx="901001" cy="875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5" name="Прямоугольник 44"/>
          <p:cNvSpPr/>
          <p:nvPr/>
        </p:nvSpPr>
        <p:spPr>
          <a:xfrm>
            <a:off x="4196796" y="3933055"/>
            <a:ext cx="648502" cy="6363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uk-UA"/>
          </a:p>
        </p:txBody>
      </p:sp>
      <p:cxnSp>
        <p:nvCxnSpPr>
          <p:cNvPr id="47" name="Прямая соединительная линия 46"/>
          <p:cNvCxnSpPr/>
          <p:nvPr/>
        </p:nvCxnSpPr>
        <p:spPr>
          <a:xfrm flipV="1">
            <a:off x="4163976" y="4569428"/>
            <a:ext cx="681325" cy="875803"/>
          </a:xfrm>
          <a:prstGeom prst="line">
            <a:avLst/>
          </a:prstGeom>
        </p:spPr>
        <p:style>
          <a:lnRef idx="1">
            <a:schemeClr val="accent2"/>
          </a:lnRef>
          <a:fillRef idx="0">
            <a:schemeClr val="accent2"/>
          </a:fillRef>
          <a:effectRef idx="0">
            <a:schemeClr val="accent2"/>
          </a:effectRef>
          <a:fontRef idx="minor">
            <a:schemeClr val="tx1"/>
          </a:fontRef>
        </p:style>
      </p:cxnSp>
      <p:sp>
        <p:nvSpPr>
          <p:cNvPr id="48" name="Прямоугольник 47"/>
          <p:cNvSpPr/>
          <p:nvPr/>
        </p:nvSpPr>
        <p:spPr>
          <a:xfrm rot="2162395">
            <a:off x="4417934" y="4794673"/>
            <a:ext cx="1152128" cy="1110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p>
        </p:txBody>
      </p:sp>
      <p:sp>
        <p:nvSpPr>
          <p:cNvPr id="49" name="TextBox 48"/>
          <p:cNvSpPr txBox="1"/>
          <p:nvPr/>
        </p:nvSpPr>
        <p:spPr>
          <a:xfrm>
            <a:off x="3491883" y="4827720"/>
            <a:ext cx="567209" cy="369332"/>
          </a:xfrm>
          <a:prstGeom prst="rect">
            <a:avLst/>
          </a:prstGeom>
          <a:noFill/>
        </p:spPr>
        <p:txBody>
          <a:bodyPr wrap="square" rtlCol="0">
            <a:spAutoFit/>
          </a:bodyPr>
          <a:lstStyle/>
          <a:p>
            <a:r>
              <a:rPr lang="uk-UA" dirty="0" smtClean="0"/>
              <a:t>16</a:t>
            </a:r>
            <a:endParaRPr lang="uk-UA" dirty="0"/>
          </a:p>
        </p:txBody>
      </p:sp>
      <p:sp>
        <p:nvSpPr>
          <p:cNvPr id="50" name="TextBox 49"/>
          <p:cNvSpPr txBox="1"/>
          <p:nvPr/>
        </p:nvSpPr>
        <p:spPr>
          <a:xfrm>
            <a:off x="4311588" y="4068401"/>
            <a:ext cx="533713" cy="369332"/>
          </a:xfrm>
          <a:prstGeom prst="rect">
            <a:avLst/>
          </a:prstGeom>
          <a:noFill/>
        </p:spPr>
        <p:txBody>
          <a:bodyPr wrap="square" rtlCol="0">
            <a:spAutoFit/>
          </a:bodyPr>
          <a:lstStyle/>
          <a:p>
            <a:r>
              <a:rPr lang="uk-UA" dirty="0" smtClean="0"/>
              <a:t>9</a:t>
            </a:r>
            <a:endParaRPr lang="uk-UA" dirty="0"/>
          </a:p>
        </p:txBody>
      </p:sp>
      <p:sp>
        <p:nvSpPr>
          <p:cNvPr id="51" name="TextBox 50"/>
          <p:cNvSpPr txBox="1"/>
          <p:nvPr/>
        </p:nvSpPr>
        <p:spPr>
          <a:xfrm>
            <a:off x="4673166" y="5095578"/>
            <a:ext cx="734947" cy="369332"/>
          </a:xfrm>
          <a:prstGeom prst="rect">
            <a:avLst/>
          </a:prstGeom>
          <a:noFill/>
        </p:spPr>
        <p:txBody>
          <a:bodyPr wrap="square" rtlCol="0">
            <a:spAutoFit/>
          </a:bodyPr>
          <a:lstStyle/>
          <a:p>
            <a:r>
              <a:rPr lang="uk-UA" dirty="0" smtClean="0"/>
              <a:t>25</a:t>
            </a:r>
            <a:endParaRPr lang="uk-UA" dirty="0"/>
          </a:p>
        </p:txBody>
      </p:sp>
      <p:cxnSp>
        <p:nvCxnSpPr>
          <p:cNvPr id="11" name="Прямая соединительная линия 10"/>
          <p:cNvCxnSpPr/>
          <p:nvPr/>
        </p:nvCxnSpPr>
        <p:spPr>
          <a:xfrm>
            <a:off x="6443474" y="4088016"/>
            <a:ext cx="64880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5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down)">
                                      <p:cBhvr>
                                        <p:cTn id="69" dur="500"/>
                                        <p:tgtEl>
                                          <p:spTgt spid="4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500"/>
                                        <p:tgtEl>
                                          <p:spTgt spid="32"/>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5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down)">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down)">
                                      <p:cBhvr>
                                        <p:cTn id="101" dur="500"/>
                                        <p:tgtEl>
                                          <p:spTgt spid="48"/>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wipe(down)">
                                      <p:cBhvr>
                                        <p:cTn id="104" dur="500"/>
                                        <p:tgtEl>
                                          <p:spTgt spid="5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left)">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wipe(left)">
                                      <p:cBhvr>
                                        <p:cTn id="114" dur="500"/>
                                        <p:tgtEl>
                                          <p:spTgt spid="42"/>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wipe(left)">
                                      <p:cBhvr>
                                        <p:cTn id="119" dur="500"/>
                                        <p:tgtEl>
                                          <p:spTgt spid="4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wipe(left)">
                                      <p:cBhvr>
                                        <p:cTn id="1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6" grpId="0"/>
      <p:bldP spid="17" grpId="0"/>
      <p:bldP spid="18" grpId="0"/>
      <p:bldP spid="24" grpId="0" animBg="1"/>
      <p:bldP spid="25" grpId="0" animBg="1"/>
      <p:bldP spid="26" grpId="0" animBg="1"/>
      <p:bldP spid="27" grpId="0"/>
      <p:bldP spid="32" grpId="0" animBg="1"/>
      <p:bldP spid="33" grpId="0"/>
      <p:bldP spid="34" grpId="0"/>
      <p:bldP spid="35" grpId="0"/>
      <p:bldP spid="36" grpId="0"/>
      <p:bldP spid="41" grpId="0"/>
      <p:bldP spid="42" grpId="0"/>
      <p:bldP spid="43" grpId="0"/>
      <p:bldP spid="44" grpId="0" animBg="1"/>
      <p:bldP spid="45" grpId="0" animBg="1"/>
      <p:bldP spid="48" grpId="0" animBg="1"/>
      <p:bldP spid="49"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d60ad84a3dcffd4915147129c10cbd1d45492b"/>
</p:tagLst>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TotalTime>
  <Words>582</Words>
  <Application>Microsoft Office PowerPoint</Application>
  <PresentationFormat>Экран (4:3)</PresentationFormat>
  <Paragraphs>155</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Cambria Math</vt:lpstr>
      <vt:lpstr>Georgia</vt:lpstr>
      <vt:lpstr>Times New Roman</vt:lpstr>
      <vt:lpstr>Тема Office</vt:lpstr>
      <vt:lpstr>УРОК З АЛГЕБРИ узагальнення і систематизація </vt:lpstr>
      <vt:lpstr>Презентация PowerPoint</vt:lpstr>
      <vt:lpstr>Презентация PowerPoint</vt:lpstr>
      <vt:lpstr>КВАДРАТНІ РІВНЯННЯ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http://presentation-creation.ru/powerpoint-templates.html</Company>
  <LinksUpToDate>false</LinksUpToDate>
  <SharedDoc>false</SharedDoc>
  <HyperlinkBase>http://presentation-creation.ru/powerpoint-templates.html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Абстрактные баннеры - шаблон презентации с сайта http://presentation-creation.ru</dc:title>
  <dc:creator>obstinate</dc:creator>
  <dc:description>Шаблон презентации с сайта http://presentation-creation.ru/</dc:description>
  <cp:lastModifiedBy>Марічка</cp:lastModifiedBy>
  <cp:revision>392</cp:revision>
  <dcterms:created xsi:type="dcterms:W3CDTF">2017-06-19T18:19:33Z</dcterms:created>
  <dcterms:modified xsi:type="dcterms:W3CDTF">2023-08-27T18:41:53Z</dcterms:modified>
</cp:coreProperties>
</file>