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77" r:id="rId6"/>
    <p:sldId id="288" r:id="rId7"/>
    <p:sldId id="276" r:id="rId8"/>
    <p:sldId id="260" r:id="rId9"/>
    <p:sldId id="284" r:id="rId10"/>
    <p:sldId id="283" r:id="rId11"/>
    <p:sldId id="263" r:id="rId12"/>
    <p:sldId id="257" r:id="rId13"/>
    <p:sldId id="289" r:id="rId14"/>
    <p:sldId id="290" r:id="rId15"/>
    <p:sldId id="294" r:id="rId16"/>
    <p:sldId id="293" r:id="rId17"/>
    <p:sldId id="268" r:id="rId18"/>
    <p:sldId id="261" r:id="rId19"/>
    <p:sldId id="291" r:id="rId20"/>
    <p:sldId id="292" r:id="rId21"/>
    <p:sldId id="266" r:id="rId22"/>
    <p:sldId id="281" r:id="rId23"/>
    <p:sldId id="270" r:id="rId24"/>
    <p:sldId id="272" r:id="rId25"/>
    <p:sldId id="273" r:id="rId26"/>
    <p:sldId id="275" r:id="rId27"/>
    <p:sldId id="274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E4C3E"/>
    <a:srgbClr val="66FF66"/>
    <a:srgbClr val="4B3601"/>
    <a:srgbClr val="5EA278"/>
    <a:srgbClr val="9999FF"/>
    <a:srgbClr val="6F929D"/>
    <a:srgbClr val="8DA468"/>
    <a:srgbClr val="83838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12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8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УРОК</a:t>
            </a:r>
            <a:r>
              <a:rPr lang="en-US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r>
              <a:rPr lang="uk-UA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АЛГЕБРИ</a:t>
            </a:r>
            <a:endParaRPr lang="ru-RU" sz="48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7 КЛАС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60648"/>
            <a:ext cx="424847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Georgia"/>
              </a:rPr>
              <a:t>«</a:t>
            </a:r>
            <a:r>
              <a:rPr lang="ru-RU" b="1" dirty="0" err="1" smtClean="0">
                <a:solidFill>
                  <a:srgbClr val="333333"/>
                </a:solidFill>
                <a:latin typeface="Georgia"/>
              </a:rPr>
              <a:t>Математичними</a:t>
            </a:r>
            <a:r>
              <a:rPr lang="ru-RU" b="1" dirty="0" smtClean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портретами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закономірностей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природи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Georgia"/>
              </a:rPr>
              <a:t>служать</a:t>
            </a:r>
            <a:r>
              <a:rPr lang="ru-RU" b="1" dirty="0">
                <a:solidFill>
                  <a:srgbClr val="333333"/>
                </a:solidFill>
                <a:latin typeface="Georgia"/>
              </a:rPr>
              <a:t> </a:t>
            </a:r>
            <a:r>
              <a:rPr lang="ru-RU" b="1" dirty="0" err="1" smtClean="0">
                <a:solidFill>
                  <a:srgbClr val="333333"/>
                </a:solidFill>
                <a:latin typeface="Georgia"/>
              </a:rPr>
              <a:t>функції</a:t>
            </a:r>
            <a:r>
              <a:rPr lang="ru-RU" b="1" dirty="0" smtClean="0">
                <a:solidFill>
                  <a:srgbClr val="333333"/>
                </a:solidFill>
                <a:latin typeface="Georgia"/>
              </a:rPr>
              <a:t>»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90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берну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78" y="1556792"/>
            <a:ext cx="2381250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858544" y="260648"/>
            <a:ext cx="4283968" cy="908720"/>
            <a:chOff x="4861520" y="260648"/>
            <a:chExt cx="4283968" cy="908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РЕЗЮМЕ</a:t>
              </a:r>
              <a:endParaRPr lang="uk-UA" sz="32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513253" y="2878330"/>
            <a:ext cx="2406802" cy="2089805"/>
            <a:chOff x="2374163" y="3401698"/>
            <a:chExt cx="1601657" cy="1297015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374163" y="3401698"/>
              <a:ext cx="1584176" cy="12970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88196" y="3720756"/>
                  <a:ext cx="1587624" cy="65889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uk-UA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uk-UA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uk-UA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196" y="3720756"/>
                  <a:ext cx="1587624" cy="65889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1513253" y="1583759"/>
            <a:ext cx="2410675" cy="1294571"/>
            <a:chOff x="2374163" y="2104683"/>
            <a:chExt cx="1584176" cy="12970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2374163" y="2104683"/>
              <a:ext cx="1584176" cy="12970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388196" y="2430024"/>
                  <a:ext cx="1570143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uk-UA" sz="32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uk-UA" sz="32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sz="32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uk-UA" sz="3200" b="1" dirty="0">
                    <a:solidFill>
                      <a:srgbClr val="1F497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8196" y="2430024"/>
                  <a:ext cx="1570143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268" name="Picture 4" descr="Картинки по запросу &quot;лейбніц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65" y="1583759"/>
            <a:ext cx="2520527" cy="33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949964" y="1603568"/>
            <a:ext cx="2520527" cy="1788841"/>
            <a:chOff x="3975820" y="3411688"/>
            <a:chExt cx="1593335" cy="12970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3975820" y="3411688"/>
              <a:ext cx="1584176" cy="12970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982422" y="3798585"/>
                  <a:ext cx="1586733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i="1" dirty="0" smtClean="0">
                      <a:solidFill>
                        <a:srgbClr val="1F497D">
                          <a:lumMod val="50000"/>
                        </a:srgbClr>
                      </a:solidFill>
                      <a:latin typeface="Georgia" panose="02040502050405020303" pitchFamily="18" charset="0"/>
                    </a:rPr>
                    <a:t>S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/>
                        </a:rPr>
                        <m:t>𝒂𝒃</m:t>
                      </m:r>
                    </m:oMath>
                  </a14:m>
                  <a:endParaRPr lang="uk-UA" sz="2400" b="1" dirty="0">
                    <a:solidFill>
                      <a:srgbClr val="1F497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422" y="3798585"/>
                  <a:ext cx="1586733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па 2"/>
          <p:cNvGrpSpPr/>
          <p:nvPr/>
        </p:nvGrpSpPr>
        <p:grpSpPr>
          <a:xfrm>
            <a:off x="3971092" y="3392410"/>
            <a:ext cx="2481876" cy="1575726"/>
            <a:chOff x="3995936" y="2114673"/>
            <a:chExt cx="1584176" cy="1297015"/>
          </a:xfrm>
          <a:solidFill>
            <a:schemeClr val="bg1">
              <a:lumMod val="95000"/>
            </a:schemeClr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3995936" y="2114673"/>
              <a:ext cx="1584176" cy="129701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161755" y="2553134"/>
                  <a:ext cx="1240989" cy="30557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000" b="1" i="1" smtClean="0">
                            <a:solidFill>
                              <a:srgbClr val="1F497D">
                                <a:lumMod val="5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uk-UA" sz="2400" b="1" dirty="0">
                    <a:solidFill>
                      <a:srgbClr val="1F497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1755" y="2553134"/>
                  <a:ext cx="1240989" cy="30557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459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270" name="Picture 6" descr="Картинки по запросу &quot;пєр ферм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25" y="1583759"/>
            <a:ext cx="2474484" cy="33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6469167" y="1627661"/>
            <a:ext cx="2461786" cy="3384375"/>
            <a:chOff x="5566598" y="2135468"/>
            <a:chExt cx="1589290" cy="259403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5566598" y="2135468"/>
              <a:ext cx="1584176" cy="259403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569155" y="3197536"/>
                  <a:ext cx="1586733" cy="52322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i="1" dirty="0" smtClean="0">
                      <a:solidFill>
                        <a:srgbClr val="1F497D">
                          <a:lumMod val="50000"/>
                        </a:srgbClr>
                      </a:solidFill>
                      <a:latin typeface="Georgia" panose="02040502050405020303" pitchFamily="18" charset="0"/>
                    </a:rPr>
                    <a:t>S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1F497D">
                              <a:lumMod val="50000"/>
                            </a:srgbClr>
                          </a:solidFill>
                          <a:latin typeface="Cambria Math"/>
                        </a:rPr>
                        <m:t>𝒗𝒕</m:t>
                      </m:r>
                    </m:oMath>
                  </a14:m>
                  <a:endParaRPr lang="uk-UA" sz="2400" b="1" dirty="0">
                    <a:solidFill>
                      <a:srgbClr val="1F497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155" y="3197536"/>
                  <a:ext cx="1586733" cy="5232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1765" b="-3294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664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47" y="3022636"/>
            <a:ext cx="3058252" cy="184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873874" y="9891"/>
            <a:ext cx="4967064" cy="908720"/>
            <a:chOff x="4873874" y="9891"/>
            <a:chExt cx="4967064" cy="9087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90773" y="9891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3874" y="191788"/>
              <a:ext cx="4967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latin typeface="Georgia" panose="02040502050405020303" pitchFamily="18" charset="0"/>
                </a:rPr>
                <a:t>РЕЗЮМЕ</a:t>
              </a:r>
              <a:endParaRPr lang="uk-UA" sz="28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1026" name="Picture 2" descr="D:\НА КОНКУРС\картинки\1-72-nemetskaya-podvodnaya-lodka-type-ixc-u67-u154-revell-05166-sbornaya-model-75646183739717_small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" y="3185845"/>
            <a:ext cx="2448274" cy="183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 КОНКУРС\картинки\274px-Hexahedr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73" y="5287125"/>
            <a:ext cx="1362900" cy="15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 КОНКУРС\картинки\200px-Parallelepiped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15" y="3659721"/>
            <a:ext cx="2181536" cy="15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НА КОНКУРС\картинки\219824113_images_1851924545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5152"/>
            <a:ext cx="2298485" cy="190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НА КОНКУРС\картинки\Boeing 737-800 UIA-550x550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69" y="4382641"/>
            <a:ext cx="2475359" cy="24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69" y="3022636"/>
            <a:ext cx="6031820" cy="222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6658" y="2060848"/>
            <a:ext cx="328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МОДЕЛЬ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91004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 ЯКЕ ПОНЯТТЯ ОБ</a:t>
            </a:r>
            <a:r>
              <a:rPr lang="en-US" dirty="0" smtClean="0">
                <a:latin typeface="Georgia" panose="02040502050405020303" pitchFamily="18" charset="0"/>
              </a:rPr>
              <a:t>’</a:t>
            </a:r>
            <a:r>
              <a:rPr lang="uk-UA" dirty="0" smtClean="0">
                <a:latin typeface="Georgia" panose="02040502050405020303" pitchFamily="18" charset="0"/>
              </a:rPr>
              <a:t>ЄДНУЮТЬ ДАНІ РИСУНКИ  ?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gray">
          <a:xfrm>
            <a:off x="1042301" y="539470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gray">
          <a:xfrm>
            <a:off x="6590614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20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АСОЦІАЦІЇ</a:t>
              </a:r>
              <a:endParaRPr lang="uk-UA" sz="32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56771"/>
              </p:ext>
            </p:extLst>
          </p:nvPr>
        </p:nvGraphicFramePr>
        <p:xfrm>
          <a:off x="251518" y="1700808"/>
          <a:ext cx="6489456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728"/>
                <a:gridCol w="3244728"/>
              </a:tblGrid>
              <a:tr h="110624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Залежна</a:t>
                      </a:r>
                      <a:r>
                        <a:rPr lang="uk-UA" sz="2800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Незалежна змінна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Лікар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Пацієнт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Продавець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Покупець</a:t>
                      </a:r>
                      <a:r>
                        <a:rPr lang="uk-UA" sz="2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60665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Шлях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Швидкість 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10624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Периметр квадрата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Georgia" panose="02040502050405020303" pitchFamily="18" charset="0"/>
                        </a:rPr>
                        <a:t>Довжина сторони</a:t>
                      </a:r>
                      <a:endParaRPr lang="uk-UA" sz="28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6899004" y="2852936"/>
            <a:ext cx="300723" cy="10801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380312" y="30698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Georgia" panose="02040502050405020303" pitchFamily="18" charset="0"/>
              </a:rPr>
              <a:t>ЖИТТЄВІ АСОЦІАЦІЇ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gray">
          <a:xfrm>
            <a:off x="1042301" y="539470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gray">
          <a:xfrm>
            <a:off x="6590614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20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0" name="Picture 2" descr="Ð ÐµÐ·ÑÐ»ÑÑÐ°Ñ Ð¿Ð¾ÑÑÐºÑ Ð·Ð¾Ð±ÑÐ°Ð¶ÐµÐ½Ñ Ð·Ð° Ð·Ð°Ð¿Ð¸ÑÐ¾Ð¼ &quot;ÑÑÐ½Ðº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4" y="2856970"/>
            <a:ext cx="3710800" cy="39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5" y="1556791"/>
            <a:ext cx="8399843" cy="13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10451" y="2276872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32240" y="2295453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995649"/>
              </p:ext>
            </p:extLst>
          </p:nvPr>
        </p:nvGraphicFramePr>
        <p:xfrm>
          <a:off x="1331640" y="1700808"/>
          <a:ext cx="6624736" cy="372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3312368"/>
              </a:tblGrid>
              <a:tr h="619136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P=4a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y=4x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26636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a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- незалежна</a:t>
                      </a:r>
                      <a:r>
                        <a:rPr lang="uk-UA" sz="3200" b="1" i="1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x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незалежна</a:t>
                      </a:r>
                      <a:r>
                        <a:rPr lang="uk-UA" sz="3200" b="1" i="1" baseline="0" dirty="0" smtClean="0">
                          <a:latin typeface="Georgia" panose="02040502050405020303" pitchFamily="18" charset="0"/>
                        </a:rPr>
                        <a:t> змінна</a:t>
                      </a:r>
                      <a:endParaRPr lang="uk-UA" sz="3200" b="1" i="1" dirty="0" smtClean="0">
                        <a:latin typeface="Georgia" panose="02040502050405020303" pitchFamily="18" charset="0"/>
                      </a:endParaRPr>
                    </a:p>
                    <a:p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1526636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P</a:t>
                      </a:r>
                      <a:r>
                        <a:rPr lang="uk-UA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– залежна змінна</a:t>
                      </a:r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Georgia" panose="02040502050405020303" pitchFamily="18" charset="0"/>
                        </a:rPr>
                        <a:t>y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3200" b="1" i="1" dirty="0" smtClean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uk-UA" sz="3200" b="1" i="1" dirty="0" smtClean="0">
                          <a:latin typeface="Georgia" panose="02040502050405020303" pitchFamily="18" charset="0"/>
                        </a:rPr>
                        <a:t> залежна змінна</a:t>
                      </a:r>
                    </a:p>
                    <a:p>
                      <a:endParaRPr lang="uk-UA" sz="32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ГОЛОВНА ІДЕЯ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91880" y="177281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y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=f(x)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2375578"/>
            <a:ext cx="1008112" cy="732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220072" y="2348880"/>
            <a:ext cx="100811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744" y="3028310"/>
            <a:ext cx="401074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Область визначення функції </a:t>
            </a:r>
            <a:r>
              <a:rPr lang="uk-UA" dirty="0" smtClean="0">
                <a:latin typeface="Georgia" panose="02040502050405020303" pitchFamily="18" charset="0"/>
              </a:rPr>
              <a:t>– це усі значення яких набуває аргумент (незалежна змінна)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212976"/>
            <a:ext cx="345638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Область значення функції</a:t>
            </a:r>
            <a:r>
              <a:rPr lang="uk-UA" dirty="0" smtClean="0">
                <a:latin typeface="Georgia" panose="02040502050405020303" pitchFamily="18" charset="0"/>
              </a:rPr>
              <a:t>– це усі значення яких набуває залежна змінна.</a:t>
            </a:r>
            <a:endParaRPr lang="uk-UA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78536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ЦІКАВО!</a:t>
              </a:r>
              <a:endParaRPr lang="uk-UA" sz="32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2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61520" y="453398"/>
              <a:ext cx="428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ПРАЦЮЄМО  УСНО</a:t>
              </a:r>
              <a:endParaRPr lang="uk-UA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7" y="1484784"/>
            <a:ext cx="8784976" cy="20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0" y="3717032"/>
            <a:ext cx="7989937" cy="265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755393" y="1886588"/>
            <a:ext cx="436892" cy="361827"/>
          </a:xfrm>
          <a:custGeom>
            <a:avLst/>
            <a:gdLst>
              <a:gd name="connsiteX0" fmla="*/ 186716 w 436892"/>
              <a:gd name="connsiteY0" fmla="*/ 25339 h 361827"/>
              <a:gd name="connsiteX1" fmla="*/ 48171 w 436892"/>
              <a:gd name="connsiteY1" fmla="*/ 66903 h 361827"/>
              <a:gd name="connsiteX2" fmla="*/ 20462 w 436892"/>
              <a:gd name="connsiteY2" fmla="*/ 136176 h 361827"/>
              <a:gd name="connsiteX3" fmla="*/ 6607 w 436892"/>
              <a:gd name="connsiteY3" fmla="*/ 233157 h 361827"/>
              <a:gd name="connsiteX4" fmla="*/ 131298 w 436892"/>
              <a:gd name="connsiteY4" fmla="*/ 316285 h 361827"/>
              <a:gd name="connsiteX5" fmla="*/ 311407 w 436892"/>
              <a:gd name="connsiteY5" fmla="*/ 357848 h 361827"/>
              <a:gd name="connsiteX6" fmla="*/ 436098 w 436892"/>
              <a:gd name="connsiteY6" fmla="*/ 219303 h 361827"/>
              <a:gd name="connsiteX7" fmla="*/ 352971 w 436892"/>
              <a:gd name="connsiteY7" fmla="*/ 11485 h 361827"/>
              <a:gd name="connsiteX8" fmla="*/ 131298 w 436892"/>
              <a:gd name="connsiteY8" fmla="*/ 25339 h 361827"/>
              <a:gd name="connsiteX9" fmla="*/ 131298 w 436892"/>
              <a:gd name="connsiteY9" fmla="*/ 25339 h 36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892" h="361827">
                <a:moveTo>
                  <a:pt x="186716" y="25339"/>
                </a:moveTo>
                <a:cubicBezTo>
                  <a:pt x="131298" y="36884"/>
                  <a:pt x="75880" y="48430"/>
                  <a:pt x="48171" y="66903"/>
                </a:cubicBezTo>
                <a:cubicBezTo>
                  <a:pt x="20462" y="85376"/>
                  <a:pt x="27389" y="108467"/>
                  <a:pt x="20462" y="136176"/>
                </a:cubicBezTo>
                <a:cubicBezTo>
                  <a:pt x="13535" y="163885"/>
                  <a:pt x="-11866" y="203139"/>
                  <a:pt x="6607" y="233157"/>
                </a:cubicBezTo>
                <a:cubicBezTo>
                  <a:pt x="25080" y="263175"/>
                  <a:pt x="80498" y="295503"/>
                  <a:pt x="131298" y="316285"/>
                </a:cubicBezTo>
                <a:cubicBezTo>
                  <a:pt x="182098" y="337067"/>
                  <a:pt x="260607" y="374012"/>
                  <a:pt x="311407" y="357848"/>
                </a:cubicBezTo>
                <a:cubicBezTo>
                  <a:pt x="362207" y="341684"/>
                  <a:pt x="429171" y="277030"/>
                  <a:pt x="436098" y="219303"/>
                </a:cubicBezTo>
                <a:cubicBezTo>
                  <a:pt x="443025" y="161576"/>
                  <a:pt x="403771" y="43812"/>
                  <a:pt x="352971" y="11485"/>
                </a:cubicBezTo>
                <a:cubicBezTo>
                  <a:pt x="302171" y="-20842"/>
                  <a:pt x="131298" y="25339"/>
                  <a:pt x="131298" y="25339"/>
                </a:cubicBezTo>
                <a:lnTo>
                  <a:pt x="131298" y="25339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олилиния 6"/>
          <p:cNvSpPr/>
          <p:nvPr/>
        </p:nvSpPr>
        <p:spPr>
          <a:xfrm>
            <a:off x="2471722" y="4604820"/>
            <a:ext cx="581016" cy="437939"/>
          </a:xfrm>
          <a:custGeom>
            <a:avLst/>
            <a:gdLst>
              <a:gd name="connsiteX0" fmla="*/ 340751 w 581016"/>
              <a:gd name="connsiteY0" fmla="*/ 64162 h 437939"/>
              <a:gd name="connsiteX1" fmla="*/ 146787 w 581016"/>
              <a:gd name="connsiteY1" fmla="*/ 8744 h 437939"/>
              <a:gd name="connsiteX2" fmla="*/ 105223 w 581016"/>
              <a:gd name="connsiteY2" fmla="*/ 8744 h 437939"/>
              <a:gd name="connsiteX3" fmla="*/ 35951 w 581016"/>
              <a:gd name="connsiteY3" fmla="*/ 91871 h 437939"/>
              <a:gd name="connsiteX4" fmla="*/ 22096 w 581016"/>
              <a:gd name="connsiteY4" fmla="*/ 258125 h 437939"/>
              <a:gd name="connsiteX5" fmla="*/ 340751 w 581016"/>
              <a:gd name="connsiteY5" fmla="*/ 424380 h 437939"/>
              <a:gd name="connsiteX6" fmla="*/ 479296 w 581016"/>
              <a:gd name="connsiteY6" fmla="*/ 396671 h 437939"/>
              <a:gd name="connsiteX7" fmla="*/ 576278 w 581016"/>
              <a:gd name="connsiteY7" fmla="*/ 147289 h 437939"/>
              <a:gd name="connsiteX8" fmla="*/ 340751 w 581016"/>
              <a:gd name="connsiteY8" fmla="*/ 64162 h 43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16" h="437939">
                <a:moveTo>
                  <a:pt x="340751" y="64162"/>
                </a:moveTo>
                <a:cubicBezTo>
                  <a:pt x="269169" y="41071"/>
                  <a:pt x="186042" y="17980"/>
                  <a:pt x="146787" y="8744"/>
                </a:cubicBezTo>
                <a:cubicBezTo>
                  <a:pt x="107532" y="-492"/>
                  <a:pt x="123696" y="-5111"/>
                  <a:pt x="105223" y="8744"/>
                </a:cubicBezTo>
                <a:cubicBezTo>
                  <a:pt x="86750" y="22598"/>
                  <a:pt x="49805" y="50307"/>
                  <a:pt x="35951" y="91871"/>
                </a:cubicBezTo>
                <a:cubicBezTo>
                  <a:pt x="22096" y="133435"/>
                  <a:pt x="-28704" y="202707"/>
                  <a:pt x="22096" y="258125"/>
                </a:cubicBezTo>
                <a:cubicBezTo>
                  <a:pt x="72896" y="313543"/>
                  <a:pt x="264551" y="401289"/>
                  <a:pt x="340751" y="424380"/>
                </a:cubicBezTo>
                <a:cubicBezTo>
                  <a:pt x="416951" y="447471"/>
                  <a:pt x="440042" y="442853"/>
                  <a:pt x="479296" y="396671"/>
                </a:cubicBezTo>
                <a:cubicBezTo>
                  <a:pt x="518550" y="350489"/>
                  <a:pt x="601678" y="209634"/>
                  <a:pt x="576278" y="147289"/>
                </a:cubicBezTo>
                <a:cubicBezTo>
                  <a:pt x="550878" y="84944"/>
                  <a:pt x="412333" y="87253"/>
                  <a:pt x="340751" y="6416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олилиния 7"/>
          <p:cNvSpPr/>
          <p:nvPr/>
        </p:nvSpPr>
        <p:spPr>
          <a:xfrm>
            <a:off x="4592468" y="4530115"/>
            <a:ext cx="486012" cy="514490"/>
          </a:xfrm>
          <a:custGeom>
            <a:avLst/>
            <a:gdLst>
              <a:gd name="connsiteX0" fmla="*/ 145787 w 486012"/>
              <a:gd name="connsiteY0" fmla="*/ 69594 h 514490"/>
              <a:gd name="connsiteX1" fmla="*/ 21096 w 486012"/>
              <a:gd name="connsiteY1" fmla="*/ 166576 h 514490"/>
              <a:gd name="connsiteX2" fmla="*/ 21096 w 486012"/>
              <a:gd name="connsiteY2" fmla="*/ 374394 h 514490"/>
              <a:gd name="connsiteX3" fmla="*/ 228914 w 486012"/>
              <a:gd name="connsiteY3" fmla="*/ 485230 h 514490"/>
              <a:gd name="connsiteX4" fmla="*/ 367459 w 486012"/>
              <a:gd name="connsiteY4" fmla="*/ 499085 h 514490"/>
              <a:gd name="connsiteX5" fmla="*/ 478296 w 486012"/>
              <a:gd name="connsiteY5" fmla="*/ 291267 h 514490"/>
              <a:gd name="connsiteX6" fmla="*/ 450587 w 486012"/>
              <a:gd name="connsiteY6" fmla="*/ 69594 h 514490"/>
              <a:gd name="connsiteX7" fmla="*/ 242768 w 486012"/>
              <a:gd name="connsiteY7" fmla="*/ 321 h 514490"/>
              <a:gd name="connsiteX8" fmla="*/ 145787 w 486012"/>
              <a:gd name="connsiteY8" fmla="*/ 69594 h 5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6012" h="514490">
                <a:moveTo>
                  <a:pt x="145787" y="69594"/>
                </a:moveTo>
                <a:cubicBezTo>
                  <a:pt x="108842" y="97303"/>
                  <a:pt x="41878" y="115776"/>
                  <a:pt x="21096" y="166576"/>
                </a:cubicBezTo>
                <a:cubicBezTo>
                  <a:pt x="314" y="217376"/>
                  <a:pt x="-13540" y="321285"/>
                  <a:pt x="21096" y="374394"/>
                </a:cubicBezTo>
                <a:cubicBezTo>
                  <a:pt x="55732" y="427503"/>
                  <a:pt x="171187" y="464448"/>
                  <a:pt x="228914" y="485230"/>
                </a:cubicBezTo>
                <a:cubicBezTo>
                  <a:pt x="286641" y="506012"/>
                  <a:pt x="325895" y="531412"/>
                  <a:pt x="367459" y="499085"/>
                </a:cubicBezTo>
                <a:cubicBezTo>
                  <a:pt x="409023" y="466758"/>
                  <a:pt x="464441" y="362849"/>
                  <a:pt x="478296" y="291267"/>
                </a:cubicBezTo>
                <a:cubicBezTo>
                  <a:pt x="492151" y="219685"/>
                  <a:pt x="489842" y="118085"/>
                  <a:pt x="450587" y="69594"/>
                </a:cubicBezTo>
                <a:cubicBezTo>
                  <a:pt x="411332" y="21103"/>
                  <a:pt x="291259" y="4939"/>
                  <a:pt x="242768" y="321"/>
                </a:cubicBezTo>
                <a:cubicBezTo>
                  <a:pt x="194277" y="-4297"/>
                  <a:pt x="182732" y="41885"/>
                  <a:pt x="145787" y="6959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 8"/>
          <p:cNvSpPr/>
          <p:nvPr/>
        </p:nvSpPr>
        <p:spPr>
          <a:xfrm>
            <a:off x="6578767" y="4567658"/>
            <a:ext cx="592607" cy="406607"/>
          </a:xfrm>
          <a:custGeom>
            <a:avLst/>
            <a:gdLst>
              <a:gd name="connsiteX0" fmla="*/ 182251 w 592607"/>
              <a:gd name="connsiteY0" fmla="*/ 18197 h 406607"/>
              <a:gd name="connsiteX1" fmla="*/ 15997 w 592607"/>
              <a:gd name="connsiteY1" fmla="*/ 73615 h 406607"/>
              <a:gd name="connsiteX2" fmla="*/ 15997 w 592607"/>
              <a:gd name="connsiteY2" fmla="*/ 198306 h 406607"/>
              <a:gd name="connsiteX3" fmla="*/ 99124 w 592607"/>
              <a:gd name="connsiteY3" fmla="*/ 309142 h 406607"/>
              <a:gd name="connsiteX4" fmla="*/ 334651 w 592607"/>
              <a:gd name="connsiteY4" fmla="*/ 406124 h 406607"/>
              <a:gd name="connsiteX5" fmla="*/ 570178 w 592607"/>
              <a:gd name="connsiteY5" fmla="*/ 267578 h 406607"/>
              <a:gd name="connsiteX6" fmla="*/ 556324 w 592607"/>
              <a:gd name="connsiteY6" fmla="*/ 87469 h 406607"/>
              <a:gd name="connsiteX7" fmla="*/ 334651 w 592607"/>
              <a:gd name="connsiteY7" fmla="*/ 4342 h 406607"/>
              <a:gd name="connsiteX8" fmla="*/ 182251 w 592607"/>
              <a:gd name="connsiteY8" fmla="*/ 18197 h 40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07" h="406607">
                <a:moveTo>
                  <a:pt x="182251" y="18197"/>
                </a:moveTo>
                <a:cubicBezTo>
                  <a:pt x="129142" y="29742"/>
                  <a:pt x="43706" y="43597"/>
                  <a:pt x="15997" y="73615"/>
                </a:cubicBezTo>
                <a:cubicBezTo>
                  <a:pt x="-11712" y="103633"/>
                  <a:pt x="2143" y="159052"/>
                  <a:pt x="15997" y="198306"/>
                </a:cubicBezTo>
                <a:cubicBezTo>
                  <a:pt x="29851" y="237560"/>
                  <a:pt x="46015" y="274506"/>
                  <a:pt x="99124" y="309142"/>
                </a:cubicBezTo>
                <a:cubicBezTo>
                  <a:pt x="152233" y="343778"/>
                  <a:pt x="256142" y="413051"/>
                  <a:pt x="334651" y="406124"/>
                </a:cubicBezTo>
                <a:cubicBezTo>
                  <a:pt x="413160" y="399197"/>
                  <a:pt x="533233" y="320687"/>
                  <a:pt x="570178" y="267578"/>
                </a:cubicBezTo>
                <a:cubicBezTo>
                  <a:pt x="607123" y="214469"/>
                  <a:pt x="595578" y="131342"/>
                  <a:pt x="556324" y="87469"/>
                </a:cubicBezTo>
                <a:cubicBezTo>
                  <a:pt x="517070" y="43596"/>
                  <a:pt x="396997" y="15887"/>
                  <a:pt x="334651" y="4342"/>
                </a:cubicBezTo>
                <a:cubicBezTo>
                  <a:pt x="272306" y="-7203"/>
                  <a:pt x="235360" y="6652"/>
                  <a:pt x="182251" y="1819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 9"/>
          <p:cNvSpPr/>
          <p:nvPr/>
        </p:nvSpPr>
        <p:spPr>
          <a:xfrm>
            <a:off x="3430011" y="4100527"/>
            <a:ext cx="582880" cy="409246"/>
          </a:xfrm>
          <a:custGeom>
            <a:avLst/>
            <a:gdLst>
              <a:gd name="connsiteX0" fmla="*/ 255298 w 582880"/>
              <a:gd name="connsiteY0" fmla="*/ 418 h 409246"/>
              <a:gd name="connsiteX1" fmla="*/ 19771 w 582880"/>
              <a:gd name="connsiteY1" fmla="*/ 152818 h 409246"/>
              <a:gd name="connsiteX2" fmla="*/ 33625 w 582880"/>
              <a:gd name="connsiteY2" fmla="*/ 291364 h 409246"/>
              <a:gd name="connsiteX3" fmla="*/ 199880 w 582880"/>
              <a:gd name="connsiteY3" fmla="*/ 374491 h 409246"/>
              <a:gd name="connsiteX4" fmla="*/ 407698 w 582880"/>
              <a:gd name="connsiteY4" fmla="*/ 402200 h 409246"/>
              <a:gd name="connsiteX5" fmla="*/ 573953 w 582880"/>
              <a:gd name="connsiteY5" fmla="*/ 249800 h 409246"/>
              <a:gd name="connsiteX6" fmla="*/ 532389 w 582880"/>
              <a:gd name="connsiteY6" fmla="*/ 111255 h 409246"/>
              <a:gd name="connsiteX7" fmla="*/ 255298 w 582880"/>
              <a:gd name="connsiteY7" fmla="*/ 418 h 40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880" h="409246">
                <a:moveTo>
                  <a:pt x="255298" y="418"/>
                </a:moveTo>
                <a:cubicBezTo>
                  <a:pt x="169862" y="7345"/>
                  <a:pt x="56716" y="104327"/>
                  <a:pt x="19771" y="152818"/>
                </a:cubicBezTo>
                <a:cubicBezTo>
                  <a:pt x="-17175" y="201309"/>
                  <a:pt x="3607" y="254419"/>
                  <a:pt x="33625" y="291364"/>
                </a:cubicBezTo>
                <a:cubicBezTo>
                  <a:pt x="63643" y="328309"/>
                  <a:pt x="137535" y="356018"/>
                  <a:pt x="199880" y="374491"/>
                </a:cubicBezTo>
                <a:cubicBezTo>
                  <a:pt x="262225" y="392964"/>
                  <a:pt x="345352" y="422982"/>
                  <a:pt x="407698" y="402200"/>
                </a:cubicBezTo>
                <a:cubicBezTo>
                  <a:pt x="470044" y="381418"/>
                  <a:pt x="553171" y="298291"/>
                  <a:pt x="573953" y="249800"/>
                </a:cubicBezTo>
                <a:cubicBezTo>
                  <a:pt x="594735" y="201309"/>
                  <a:pt x="578571" y="148200"/>
                  <a:pt x="532389" y="111255"/>
                </a:cubicBezTo>
                <a:cubicBezTo>
                  <a:pt x="486207" y="74310"/>
                  <a:pt x="340734" y="-6509"/>
                  <a:pt x="255298" y="4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олилиния 10"/>
          <p:cNvSpPr/>
          <p:nvPr/>
        </p:nvSpPr>
        <p:spPr>
          <a:xfrm>
            <a:off x="5541576" y="4100165"/>
            <a:ext cx="588436" cy="417609"/>
          </a:xfrm>
          <a:custGeom>
            <a:avLst/>
            <a:gdLst>
              <a:gd name="connsiteX0" fmla="*/ 263479 w 588436"/>
              <a:gd name="connsiteY0" fmla="*/ 56199 h 417609"/>
              <a:gd name="connsiteX1" fmla="*/ 55660 w 588436"/>
              <a:gd name="connsiteY1" fmla="*/ 70053 h 417609"/>
              <a:gd name="connsiteX2" fmla="*/ 242 w 588436"/>
              <a:gd name="connsiteY2" fmla="*/ 222453 h 417609"/>
              <a:gd name="connsiteX3" fmla="*/ 69515 w 588436"/>
              <a:gd name="connsiteY3" fmla="*/ 388708 h 417609"/>
              <a:gd name="connsiteX4" fmla="*/ 291188 w 588436"/>
              <a:gd name="connsiteY4" fmla="*/ 416417 h 417609"/>
              <a:gd name="connsiteX5" fmla="*/ 540569 w 588436"/>
              <a:gd name="connsiteY5" fmla="*/ 374853 h 417609"/>
              <a:gd name="connsiteX6" fmla="*/ 582133 w 588436"/>
              <a:gd name="connsiteY6" fmla="*/ 194744 h 417609"/>
              <a:gd name="connsiteX7" fmla="*/ 457442 w 588436"/>
              <a:gd name="connsiteY7" fmla="*/ 28490 h 417609"/>
              <a:gd name="connsiteX8" fmla="*/ 235769 w 588436"/>
              <a:gd name="connsiteY8" fmla="*/ 780 h 417609"/>
              <a:gd name="connsiteX9" fmla="*/ 208060 w 588436"/>
              <a:gd name="connsiteY9" fmla="*/ 14635 h 417609"/>
              <a:gd name="connsiteX10" fmla="*/ 111079 w 588436"/>
              <a:gd name="connsiteY10" fmla="*/ 83908 h 417609"/>
              <a:gd name="connsiteX11" fmla="*/ 208060 w 588436"/>
              <a:gd name="connsiteY11" fmla="*/ 56199 h 41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8436" h="417609">
                <a:moveTo>
                  <a:pt x="263479" y="56199"/>
                </a:moveTo>
                <a:cubicBezTo>
                  <a:pt x="181506" y="49271"/>
                  <a:pt x="99533" y="42344"/>
                  <a:pt x="55660" y="70053"/>
                </a:cubicBezTo>
                <a:cubicBezTo>
                  <a:pt x="11787" y="97762"/>
                  <a:pt x="-2067" y="169344"/>
                  <a:pt x="242" y="222453"/>
                </a:cubicBezTo>
                <a:cubicBezTo>
                  <a:pt x="2551" y="275562"/>
                  <a:pt x="21024" y="356381"/>
                  <a:pt x="69515" y="388708"/>
                </a:cubicBezTo>
                <a:cubicBezTo>
                  <a:pt x="118006" y="421035"/>
                  <a:pt x="212679" y="418726"/>
                  <a:pt x="291188" y="416417"/>
                </a:cubicBezTo>
                <a:cubicBezTo>
                  <a:pt x="369697" y="414108"/>
                  <a:pt x="492078" y="411798"/>
                  <a:pt x="540569" y="374853"/>
                </a:cubicBezTo>
                <a:cubicBezTo>
                  <a:pt x="589060" y="337908"/>
                  <a:pt x="595987" y="252471"/>
                  <a:pt x="582133" y="194744"/>
                </a:cubicBezTo>
                <a:cubicBezTo>
                  <a:pt x="568279" y="137017"/>
                  <a:pt x="515169" y="60817"/>
                  <a:pt x="457442" y="28490"/>
                </a:cubicBezTo>
                <a:cubicBezTo>
                  <a:pt x="399715" y="-3837"/>
                  <a:pt x="277333" y="3089"/>
                  <a:pt x="235769" y="780"/>
                </a:cubicBezTo>
                <a:cubicBezTo>
                  <a:pt x="194205" y="-1529"/>
                  <a:pt x="228842" y="780"/>
                  <a:pt x="208060" y="14635"/>
                </a:cubicBezTo>
                <a:cubicBezTo>
                  <a:pt x="187278" y="28490"/>
                  <a:pt x="111079" y="76981"/>
                  <a:pt x="111079" y="83908"/>
                </a:cubicBezTo>
                <a:cubicBezTo>
                  <a:pt x="111079" y="90835"/>
                  <a:pt x="159569" y="73517"/>
                  <a:pt x="208060" y="561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олилиния 11"/>
          <p:cNvSpPr/>
          <p:nvPr/>
        </p:nvSpPr>
        <p:spPr>
          <a:xfrm>
            <a:off x="2414878" y="4142509"/>
            <a:ext cx="607317" cy="400613"/>
          </a:xfrm>
          <a:custGeom>
            <a:avLst/>
            <a:gdLst>
              <a:gd name="connsiteX0" fmla="*/ 342177 w 607317"/>
              <a:gd name="connsiteY0" fmla="*/ 0 h 400613"/>
              <a:gd name="connsiteX1" fmla="*/ 51231 w 607317"/>
              <a:gd name="connsiteY1" fmla="*/ 83127 h 400613"/>
              <a:gd name="connsiteX2" fmla="*/ 23522 w 607317"/>
              <a:gd name="connsiteY2" fmla="*/ 249382 h 400613"/>
              <a:gd name="connsiteX3" fmla="*/ 300613 w 607317"/>
              <a:gd name="connsiteY3" fmla="*/ 360218 h 400613"/>
              <a:gd name="connsiteX4" fmla="*/ 522286 w 607317"/>
              <a:gd name="connsiteY4" fmla="*/ 387927 h 400613"/>
              <a:gd name="connsiteX5" fmla="*/ 605413 w 607317"/>
              <a:gd name="connsiteY5" fmla="*/ 166255 h 400613"/>
              <a:gd name="connsiteX6" fmla="*/ 563849 w 607317"/>
              <a:gd name="connsiteY6" fmla="*/ 83127 h 400613"/>
              <a:gd name="connsiteX7" fmla="*/ 342177 w 607317"/>
              <a:gd name="connsiteY7" fmla="*/ 0 h 4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317" h="400613">
                <a:moveTo>
                  <a:pt x="342177" y="0"/>
                </a:moveTo>
                <a:cubicBezTo>
                  <a:pt x="256741" y="0"/>
                  <a:pt x="104340" y="41563"/>
                  <a:pt x="51231" y="83127"/>
                </a:cubicBezTo>
                <a:cubicBezTo>
                  <a:pt x="-1878" y="124691"/>
                  <a:pt x="-18042" y="203200"/>
                  <a:pt x="23522" y="249382"/>
                </a:cubicBezTo>
                <a:cubicBezTo>
                  <a:pt x="65086" y="295564"/>
                  <a:pt x="217486" y="337127"/>
                  <a:pt x="300613" y="360218"/>
                </a:cubicBezTo>
                <a:cubicBezTo>
                  <a:pt x="383740" y="383309"/>
                  <a:pt x="471486" y="420254"/>
                  <a:pt x="522286" y="387927"/>
                </a:cubicBezTo>
                <a:cubicBezTo>
                  <a:pt x="573086" y="355600"/>
                  <a:pt x="598486" y="217055"/>
                  <a:pt x="605413" y="166255"/>
                </a:cubicBezTo>
                <a:cubicBezTo>
                  <a:pt x="612340" y="115455"/>
                  <a:pt x="600794" y="110836"/>
                  <a:pt x="563849" y="83127"/>
                </a:cubicBezTo>
                <a:cubicBezTo>
                  <a:pt x="526904" y="55418"/>
                  <a:pt x="427613" y="0"/>
                  <a:pt x="342177" y="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4771510" y="422620"/>
            <a:ext cx="446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РОБОТА В ГРУПАХ</a:t>
            </a:r>
            <a:endParaRPr lang="uk-UA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29878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ВІДДІЛ ФІНАНСІВ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2170762" y="1449211"/>
            <a:ext cx="6768752" cy="1872208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175876" y="1969816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Georgia" panose="02040502050405020303" pitchFamily="18" charset="0"/>
              </a:rPr>
              <a:t>ВАРТІСТЬ ПРОДАНОГО ТОВАРУ ВИЗНАЧАЄТЬСЯ ЗА ФОРМУЛОЮ </a:t>
            </a:r>
            <a:r>
              <a:rPr lang="en-US" sz="1600" b="1" i="1" dirty="0" smtClean="0">
                <a:latin typeface="Georgia" panose="02040502050405020303" pitchFamily="18" charset="0"/>
              </a:rPr>
              <a:t>y=50x+100. x – </a:t>
            </a:r>
            <a:r>
              <a:rPr lang="uk-UA" sz="1600" dirty="0" smtClean="0">
                <a:latin typeface="Georgia" panose="02040502050405020303" pitchFamily="18" charset="0"/>
              </a:rPr>
              <a:t>кількість проданого товару.</a:t>
            </a:r>
          </a:p>
          <a:p>
            <a:r>
              <a:rPr lang="uk-UA" sz="1600" dirty="0" smtClean="0">
                <a:latin typeface="Georgia" panose="02040502050405020303" pitchFamily="18" charset="0"/>
              </a:rPr>
              <a:t>ЗАПОВНІТЬ ДАНІУ ТАБЛИЦЮ.</a:t>
            </a:r>
            <a:endParaRPr lang="uk-UA" sz="1600" dirty="0">
              <a:latin typeface="Georgia" panose="0204050205040502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40169"/>
              </p:ext>
            </p:extLst>
          </p:nvPr>
        </p:nvGraphicFramePr>
        <p:xfrm>
          <a:off x="1485172" y="39330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x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20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y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850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350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4504" y="43051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1100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933056"/>
            <a:ext cx="721568" cy="37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5555138" y="43051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697813" y="3933056"/>
            <a:ext cx="559296" cy="37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66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10" y="422620"/>
            <a:ext cx="446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РОБОТА В ГРУПАХ</a:t>
            </a:r>
            <a:endParaRPr lang="uk-UA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29878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</a:rPr>
              <a:t>ВІДДІЛ МАРКЕТИНГУ</a:t>
            </a:r>
            <a:endParaRPr lang="uk-UA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170762" y="1449211"/>
            <a:ext cx="6768752" cy="1872208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339752" y="178515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За даними графіка  вказати: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Georgia" panose="02040502050405020303" pitchFamily="18" charset="0"/>
              </a:rPr>
              <a:t>Коли була найбільшою зарплата;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Georgia" panose="02040502050405020303" pitchFamily="18" charset="0"/>
              </a:rPr>
              <a:t>Коли зарплата була найменшою;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Georgia" panose="02040502050405020303" pitchFamily="18" charset="0"/>
              </a:rPr>
              <a:t>В який період зарплата  була стабільно. 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27" y="3501007"/>
            <a:ext cx="5153025" cy="323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23928" y="5661248"/>
            <a:ext cx="72008" cy="14401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94239" y="5517232"/>
            <a:ext cx="76984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40152" y="5119667"/>
            <a:ext cx="72008" cy="4571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2231740" y="6295927"/>
            <a:ext cx="216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07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и по запросу &quot;одяг на літо дівчи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Картинки по запросу &quot;одяг на зима дівчин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9008"/>
            <a:ext cx="3556216" cy="35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1510" y="422620"/>
            <a:ext cx="446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РОБОТА В ГРУПАХ</a:t>
            </a:r>
            <a:endParaRPr lang="uk-UA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12776"/>
            <a:ext cx="2771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</a:rPr>
              <a:t>ТЕХНІЧНИЙ ВІДДІЛ</a:t>
            </a:r>
            <a:endParaRPr lang="uk-UA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2170762" y="1449210"/>
            <a:ext cx="6768752" cy="2267821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2170762" y="1788283"/>
            <a:ext cx="5785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Georgia" panose="02040502050405020303" pitchFamily="18" charset="0"/>
              </a:rPr>
              <a:t>Витрати на перевезення товару двома видами транспорту обчислюється за формулами: </a:t>
            </a:r>
            <a:r>
              <a:rPr lang="en-US" sz="1600" i="1" dirty="0" smtClean="0">
                <a:latin typeface="Georgia" panose="02040502050405020303" pitchFamily="18" charset="0"/>
              </a:rPr>
              <a:t>y1=100+30x</a:t>
            </a:r>
            <a:r>
              <a:rPr lang="en-US" sz="1600" dirty="0" smtClean="0">
                <a:latin typeface="Georgia" panose="02040502050405020303" pitchFamily="18" charset="0"/>
              </a:rPr>
              <a:t>,  </a:t>
            </a:r>
            <a:r>
              <a:rPr lang="en-US" sz="1600" i="1" dirty="0" smtClean="0">
                <a:latin typeface="Georgia" panose="02040502050405020303" pitchFamily="18" charset="0"/>
              </a:rPr>
              <a:t>y2=150+20x</a:t>
            </a:r>
            <a:r>
              <a:rPr lang="en-US" sz="1600" dirty="0" smtClean="0">
                <a:latin typeface="Georgia" panose="02040502050405020303" pitchFamily="18" charset="0"/>
              </a:rPr>
              <a:t>, </a:t>
            </a:r>
            <a:r>
              <a:rPr lang="uk-UA" sz="1600" dirty="0" smtClean="0">
                <a:latin typeface="Georgia" panose="02040502050405020303" pitchFamily="18" charset="0"/>
              </a:rPr>
              <a:t>де </a:t>
            </a:r>
            <a:r>
              <a:rPr lang="uk-UA" sz="1600" i="1" dirty="0" smtClean="0">
                <a:latin typeface="Georgia" panose="02040502050405020303" pitchFamily="18" charset="0"/>
              </a:rPr>
              <a:t>х</a:t>
            </a:r>
            <a:r>
              <a:rPr lang="uk-UA" sz="1600" dirty="0" smtClean="0">
                <a:latin typeface="Georgia" panose="02040502050405020303" pitchFamily="18" charset="0"/>
              </a:rPr>
              <a:t> – відстань перевезень у сотнях кілометрів, </a:t>
            </a:r>
            <a:r>
              <a:rPr lang="uk-UA" sz="1600" i="1" dirty="0" smtClean="0">
                <a:latin typeface="Georgia" panose="02040502050405020303" pitchFamily="18" charset="0"/>
              </a:rPr>
              <a:t>у1 </a:t>
            </a:r>
            <a:r>
              <a:rPr lang="uk-UA" sz="1600" dirty="0" smtClean="0">
                <a:latin typeface="Georgia" panose="02040502050405020303" pitchFamily="18" charset="0"/>
              </a:rPr>
              <a:t>і </a:t>
            </a:r>
            <a:r>
              <a:rPr lang="uk-UA" sz="1600" i="1" dirty="0" smtClean="0">
                <a:latin typeface="Georgia" panose="02040502050405020303" pitchFamily="18" charset="0"/>
              </a:rPr>
              <a:t>у2</a:t>
            </a:r>
            <a:r>
              <a:rPr lang="uk-UA" sz="1600" dirty="0" smtClean="0">
                <a:latin typeface="Georgia" panose="02040502050405020303" pitchFamily="18" charset="0"/>
              </a:rPr>
              <a:t> – транспортні витрати при перевезенні товару. Визначте, на які відстані і якими видами транспорту краще перевозити вантаж</a:t>
            </a:r>
            <a:endParaRPr lang="en-US" sz="1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STEM-</a:t>
              </a:r>
              <a:r>
                <a:rPr lang="uk-UA" sz="32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ХВИЛИНКА</a:t>
              </a:r>
              <a:endParaRPr lang="uk-UA" sz="32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20072" y="54469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компетентність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Картинки по запросу &quot;СТЕМ ХВИЛИН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56" y="1628800"/>
            <a:ext cx="6552728" cy="44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2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491880" y="216024"/>
            <a:ext cx="5653608" cy="954107"/>
            <a:chOff x="4861520" y="260648"/>
            <a:chExt cx="4283968" cy="9541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260648"/>
              <a:ext cx="4282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КРОКИ ЦИФРОВІЗАЦІЇ</a:t>
              </a:r>
            </a:p>
            <a:p>
              <a:pPr algn="ctr"/>
              <a:r>
                <a:rPr lang="uk-UA" sz="2800" dirty="0" smtClean="0">
                  <a:solidFill>
                    <a:srgbClr val="738AC8">
                      <a:lumMod val="50000"/>
                    </a:srgbClr>
                  </a:solidFill>
                  <a:latin typeface="Georgia" panose="02040502050405020303" pitchFamily="18" charset="0"/>
                </a:rPr>
                <a:t>В ОДИН КЛІК</a:t>
              </a:r>
              <a:endParaRPr lang="uk-UA" sz="2800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5124" name="Picture 4" descr="liveworksheets.com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4" y="1412776"/>
            <a:ext cx="2212210" cy="22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54469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 компетентність</a:t>
            </a:r>
            <a:endParaRPr lang="uk-UA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2" name="AutoShape 2" descr="Картинки по запросу &quot;ГРАФІКИ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759299" cy="52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714" y="372687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eorgia" panose="02040502050405020303" pitchFamily="18" charset="0"/>
              </a:rPr>
              <a:t>https://www.liveworksheets.com/yq1593728yb</a:t>
            </a:r>
            <a:endParaRPr lang="uk-UA" sz="1600" dirty="0">
              <a:solidFill>
                <a:schemeClr val="bg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30" y="4149080"/>
            <a:ext cx="2096936" cy="209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9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491880" y="216024"/>
            <a:ext cx="5653608" cy="954107"/>
            <a:chOff x="4861520" y="260648"/>
            <a:chExt cx="4283968" cy="95410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260648"/>
              <a:ext cx="4282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КРОКИ ЦИФРОВІЗАЦІЇ</a:t>
              </a:r>
            </a:p>
            <a:p>
              <a:pPr algn="ctr"/>
              <a:r>
                <a:rPr lang="uk-UA" sz="2800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В ОДИН КЛІК</a:t>
              </a:r>
              <a:endParaRPr lang="uk-UA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0131"/>
            <a:ext cx="6973416" cy="355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05" y="3284984"/>
            <a:ext cx="5315322" cy="254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73216"/>
            <a:ext cx="5080819" cy="13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52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66155" y="216024"/>
            <a:ext cx="6779333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06561" y="387021"/>
            <a:ext cx="6298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ПІДСУМКИ. САМОПЕРЕВІРКА</a:t>
            </a:r>
            <a:endParaRPr lang="uk-UA" sz="3200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045" y="1321604"/>
            <a:ext cx="4740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uk-UA" sz="24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ВПРАВА</a:t>
            </a:r>
            <a:r>
              <a:rPr lang="uk-UA" sz="28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 «</a:t>
            </a:r>
            <a:r>
              <a:rPr lang="uk-UA" sz="2400" b="1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В</a:t>
            </a:r>
            <a:r>
              <a:rPr lang="uk-UA" sz="24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И ЦЕ ЗНАЄТЕ»</a:t>
            </a:r>
            <a:endParaRPr lang="uk-UA" sz="24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Картинки по запросу &quot;каху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128793" cy="40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ДОМАШНЄ ЗАВДАННЯ</a:t>
              </a:r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12796" y="2276872"/>
            <a:ext cx="8862214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71203"/>
            <a:ext cx="867957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Опрацювати: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п.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20 </a:t>
            </a:r>
            <a:r>
              <a:rPr lang="uk-UA" sz="2400" i="1" dirty="0" smtClean="0">
                <a:latin typeface="Times New Roman"/>
                <a:ea typeface="Calibri"/>
                <a:cs typeface="Times New Roman"/>
              </a:rPr>
              <a:t>(дати відповіді на запитання в кінці параграфа), вивчити означення, теорему, наслідки.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Виконати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№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853; 861 (підручник , автор А.Г.Мерзляк, В.Б.Полонський, </a:t>
            </a:r>
            <a:r>
              <a:rPr lang="uk-UA" sz="2800" b="1" dirty="0" err="1" smtClean="0">
                <a:latin typeface="Times New Roman"/>
                <a:ea typeface="Calibri"/>
                <a:cs typeface="Times New Roman"/>
              </a:rPr>
              <a:t>М.С.Якір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9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580112" y="347218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РЕФЛЕКСІЯ</a:t>
            </a:r>
            <a:endParaRPr lang="uk-UA" sz="36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 descr="Interactive presentation software - Men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" y="1340768"/>
            <a:ext cx="7884368" cy="9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nteractive presentation software - Men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140968"/>
            <a:ext cx="4614197" cy="25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Scan a QR Code on iOS – The Sweet Set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84962"/>
            <a:ext cx="3975087" cy="31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961586"/>
            <a:ext cx="48590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https://www.menti.com/y1jfmtabic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262803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eorgia" panose="02040502050405020303" pitchFamily="18" charset="0"/>
              </a:rPr>
              <a:t>Перейдіть за покликанням і введіть код.</a:t>
            </a:r>
            <a:endParaRPr lang="uk-UA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49" y="2628039"/>
            <a:ext cx="1998516" cy="200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86708"/>
            <a:ext cx="1684573" cy="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53415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</a:t>
            </a:r>
            <a:endParaRPr lang="ru-RU" sz="115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Анекдот д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9" y="139631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78180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1905"/>
                <a:solidFill>
                  <a:srgbClr val="7FD13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264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249291"/>
            <a:ext cx="2808312" cy="27363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032985"/>
            <a:ext cx="1656184" cy="15670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79512" y="261744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2м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24811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3м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624" y="2617443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Р=8 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1977" y="2432776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Р=12 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41413"/>
              </p:ext>
            </p:extLst>
          </p:nvPr>
        </p:nvGraphicFramePr>
        <p:xfrm>
          <a:off x="1560004" y="458112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008112"/>
                <a:gridCol w="1008112"/>
                <a:gridCol w="1008112"/>
                <a:gridCol w="119945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i="1" baseline="0" dirty="0" smtClean="0">
                          <a:latin typeface="Georgia" panose="02040502050405020303" pitchFamily="18" charset="0"/>
                        </a:rPr>
                        <a:t>а  </a:t>
                      </a:r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м</a:t>
                      </a:r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P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 (м)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4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ВЕЛОСИПЕДИС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65" y="1981761"/>
            <a:ext cx="4801923" cy="25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ТУРИС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2" y="1628800"/>
            <a:ext cx="2808312" cy="324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144413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t=2</a:t>
            </a:r>
            <a:r>
              <a:rPr lang="uk-UA" b="1" i="1" dirty="0" smtClean="0">
                <a:latin typeface="Georgia" panose="02040502050405020303" pitchFamily="18" charset="0"/>
              </a:rPr>
              <a:t> год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6721" y="32639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=11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571836"/>
            <a:ext cx="188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</a:t>
            </a:r>
            <a:r>
              <a:rPr lang="uk-UA" b="1" i="1" dirty="0" smtClean="0">
                <a:latin typeface="Georgia" panose="02040502050405020303" pitchFamily="18" charset="0"/>
              </a:rPr>
              <a:t>4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2247" y="36400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S=22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920" y="49527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086"/>
              </p:ext>
            </p:extLst>
          </p:nvPr>
        </p:nvGraphicFramePr>
        <p:xfrm>
          <a:off x="2296905" y="539456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 v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(км/год)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4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11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23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S </a:t>
                      </a:r>
                      <a:r>
                        <a:rPr lang="uk-UA" i="1" dirty="0" smtClean="0">
                          <a:latin typeface="Georgia" panose="02040502050405020303" pitchFamily="18" charset="0"/>
                        </a:rPr>
                        <a:t>(км)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8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22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Georgia" panose="02040502050405020303" pitchFamily="18" charset="0"/>
                        </a:rPr>
                        <a:t>46</a:t>
                      </a:r>
                      <a:endParaRPr lang="uk-UA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27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ЩО ВИ БАЧИТЕ?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5576" y="2456892"/>
            <a:ext cx="936104" cy="8506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025436" y="1707511"/>
            <a:ext cx="1728192" cy="149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04035" y="2661470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Р=8м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69757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2м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717" y="2094099"/>
            <a:ext cx="53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Georgia" panose="02040502050405020303" pitchFamily="18" charset="0"/>
              </a:rPr>
              <a:t>3м</a:t>
            </a: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95349" y="2266923"/>
            <a:ext cx="10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Р=12м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3628" y="6309320"/>
            <a:ext cx="11064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2396418" y="5434025"/>
            <a:ext cx="188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</a:t>
            </a:r>
            <a:r>
              <a:rPr lang="uk-UA" b="1" i="1" dirty="0" smtClean="0">
                <a:latin typeface="Georgia" panose="02040502050405020303" pitchFamily="18" charset="0"/>
              </a:rPr>
              <a:t>4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57160" y="583276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8</a:t>
            </a:r>
            <a:r>
              <a:rPr lang="en-US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7655" y="5044768"/>
            <a:ext cx="148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Georgia" panose="02040502050405020303" pitchFamily="18" charset="0"/>
              </a:rPr>
              <a:t>t=2</a:t>
            </a:r>
            <a:r>
              <a:rPr lang="uk-UA" b="1" i="1" dirty="0" smtClean="0">
                <a:latin typeface="Georgia" panose="02040502050405020303" pitchFamily="18" charset="0"/>
              </a:rPr>
              <a:t> год</a:t>
            </a:r>
            <a:r>
              <a:rPr lang="en-US" b="1" i="1" dirty="0" smtClean="0">
                <a:latin typeface="Georgia" panose="02040502050405020303" pitchFamily="18" charset="0"/>
              </a:rPr>
              <a:t> </a:t>
            </a:r>
            <a:endParaRPr lang="uk-UA" b="1" i="1" dirty="0">
              <a:latin typeface="Georgia" panose="02040502050405020303" pitchFamily="18" charset="0"/>
            </a:endParaRPr>
          </a:p>
        </p:txBody>
      </p:sp>
      <p:pic>
        <p:nvPicPr>
          <p:cNvPr id="2056" name="Picture 8" descr="Картинки по запросу &quot;одяг на літо дівчин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1333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32" y="1013970"/>
            <a:ext cx="1848576" cy="277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554319" y="3293414"/>
            <a:ext cx="3326401" cy="1656184"/>
            <a:chOff x="1461623" y="3717032"/>
            <a:chExt cx="3326401" cy="1656184"/>
          </a:xfrm>
        </p:grpSpPr>
        <p:sp>
          <p:nvSpPr>
            <p:cNvPr id="11" name="Пятно 1 10"/>
            <p:cNvSpPr/>
            <p:nvPr/>
          </p:nvSpPr>
          <p:spPr>
            <a:xfrm>
              <a:off x="1461623" y="3717032"/>
              <a:ext cx="3326401" cy="1656184"/>
            </a:xfrm>
            <a:prstGeom prst="irregularSeal1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33034" y="4149080"/>
              <a:ext cx="249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chemeClr val="bg1"/>
                  </a:solidFill>
                  <a:latin typeface="Georgia" panose="02040502050405020303" pitchFamily="18" charset="0"/>
                </a:rPr>
                <a:t>залежність</a:t>
              </a:r>
              <a:endParaRPr lang="uk-UA" sz="3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2058" name="Picture 10" descr="Картинки по запросу &quot;одяг на зима дівчин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2674"/>
            <a:ext cx="2232788" cy="22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Картинки по запросу &quot;ВЕЛОСИПЕДИСТ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27" y="5196520"/>
            <a:ext cx="2931635" cy="15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673023" y="63093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S=22 </a:t>
            </a:r>
            <a:r>
              <a:rPr lang="uk-UA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км</a:t>
            </a:r>
            <a:endParaRPr lang="uk-UA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0772" y="59399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v</a:t>
            </a:r>
            <a:r>
              <a:rPr lang="en-US" b="1" i="1" dirty="0" smtClean="0">
                <a:latin typeface="Georgia" panose="02040502050405020303" pitchFamily="18" charset="0"/>
              </a:rPr>
              <a:t>=11 </a:t>
            </a:r>
            <a:r>
              <a:rPr lang="uk-UA" b="1" i="1" dirty="0" smtClean="0">
                <a:latin typeface="Georgia" panose="02040502050405020303" pitchFamily="18" charset="0"/>
              </a:rPr>
              <a:t>км/год</a:t>
            </a:r>
            <a:endParaRPr lang="uk-UA" b="1" i="1" dirty="0">
              <a:latin typeface="Georgia" panose="02040502050405020303" pitchFamily="18" charset="0"/>
            </a:endParaRPr>
          </a:p>
        </p:txBody>
      </p:sp>
      <p:pic>
        <p:nvPicPr>
          <p:cNvPr id="34" name="Picture 4" descr="Картинки по запросу &quot;ТУРИСТ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628" l="3562" r="97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27" y="4502928"/>
            <a:ext cx="2039386" cy="23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1052736"/>
            <a:ext cx="9174741" cy="366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Georgia" panose="02040502050405020303" pitchFamily="18" charset="0"/>
              </a:rPr>
              <a:t>З ЯКИМ СЛОВОМ ПОВ</a:t>
            </a:r>
            <a:r>
              <a:rPr lang="en-US" b="1" dirty="0" smtClean="0">
                <a:latin typeface="Georgia" panose="02040502050405020303" pitchFamily="18" charset="0"/>
              </a:rPr>
              <a:t>’</a:t>
            </a:r>
            <a:r>
              <a:rPr lang="uk-UA" b="1" dirty="0" smtClean="0">
                <a:latin typeface="Georgia" panose="02040502050405020303" pitchFamily="18" charset="0"/>
              </a:rPr>
              <a:t>ЯЗАНІ ДАНІ ЗОБРАЖЕННЯ?</a:t>
            </a:r>
            <a:endParaRPr lang="uk-UA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15816" y="216024"/>
            <a:ext cx="6258925" cy="990020"/>
            <a:chOff x="5004048" y="216024"/>
            <a:chExt cx="4170693" cy="9900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8064" y="375047"/>
              <a:ext cx="3870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ВСТАВТЕ ПРОПУЩЕНЕ ДІЄСЛОВО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738" y="1484784"/>
            <a:ext cx="8616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квадрата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довжини його сторони;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 прямокутника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вимірів;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куба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довжини його сторони;</a:t>
            </a:r>
          </a:p>
          <a:p>
            <a:pPr algn="just">
              <a:buClr>
                <a:srgbClr val="FF0000"/>
              </a:buClr>
            </a:pP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Відстань, яку долає рухомий предмет </a:t>
            </a:r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його швидкості та часу руху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 масла </a:t>
            </a:r>
            <a:r>
              <a:rPr lang="uk-UA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uk-UA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 висоти його стовпця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ФУНКЦІОНАЛЬНА</a:t>
            </a:r>
            <a:r>
              <a:rPr lang="en-US" sz="2400" dirty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r>
              <a:rPr lang="uk-UA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ЗАЛЕЖНІСТЬ МІЖ ВЕЛИЧИНАМИ ЯК МАТЕМАТИЧНА МОДЕЛЬ РЕАЛЬНИХ ПРОЦЕСІВ</a:t>
            </a:r>
            <a:r>
              <a:rPr lang="ru-RU" sz="24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 </a:t>
            </a:r>
            <a:endParaRPr lang="ru-RU" sz="24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7 КЛАС</a:t>
            </a:r>
            <a:endParaRPr lang="uk-UA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520" y="28556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023284" y="12897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МЕТА УРОКУ</a:t>
            </a:r>
            <a:endParaRPr lang="uk-UA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640960" cy="1366523"/>
          </a:xfrm>
          <a:prstGeom prst="rect">
            <a:avLst/>
          </a:prstGeom>
          <a:solidFill>
            <a:srgbClr val="5EA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2145" y="4293096"/>
            <a:ext cx="8640960" cy="1440160"/>
          </a:xfrm>
          <a:prstGeom prst="rect">
            <a:avLst/>
          </a:prstGeom>
          <a:solidFill>
            <a:srgbClr val="6F9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38905" y="1407412"/>
            <a:ext cx="8640960" cy="1085484"/>
          </a:xfrm>
          <a:prstGeom prst="rect">
            <a:avLst/>
          </a:prstGeom>
          <a:solidFill>
            <a:srgbClr val="838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51625" y="1364575"/>
            <a:ext cx="866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функції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залежної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змінної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(аргумент),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незалежної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змінної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ознайомити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поняттями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область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область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дані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поняття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для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1248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ва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визначення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час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задач,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робити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висновки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логічне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абстрактне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мислення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пам’ять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моделювати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працювати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самостійно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та в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групі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87" y="438891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иховувати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культуру мовлення, почуття відповідальності, зосередженість,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спостережливість, взаємодопомогу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організованість,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взаємоповагу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здатність самовираження кожного учня, дбайливе ставлення до власного здоров’я,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почуття взаємодопомоги,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виховувати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бажання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до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самоосвіти.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Картинки по запросу &quot;ПРОДУ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78" y="4919257"/>
            <a:ext cx="3099634" cy="1816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004048" y="216024"/>
            <a:ext cx="4170693" cy="836712"/>
            <a:chOff x="5004048" y="216024"/>
            <a:chExt cx="4170693" cy="8367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004048" y="216024"/>
              <a:ext cx="4170693" cy="8367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48064" y="375047"/>
              <a:ext cx="387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Georgia" panose="02040502050405020303" pitchFamily="18" charset="0"/>
                </a:rPr>
                <a:t>СТРУКТУРА РОБОТИ</a:t>
              </a:r>
              <a:endParaRPr lang="uk-UA" sz="24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3080" name="Picture 8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05" y="1752081"/>
            <a:ext cx="2230731" cy="15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75" y="1567951"/>
            <a:ext cx="2379547" cy="196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&quot;РОБОТА В ГРУПІ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7383"/>
            <a:ext cx="2623111" cy="154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2802623" y="2235531"/>
            <a:ext cx="730798" cy="54006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868144" y="2209762"/>
            <a:ext cx="730798" cy="54006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095150" y="3275847"/>
            <a:ext cx="7632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РЕЗУЛЬТАТИВНІСТЬ залежить від…..!!!</a:t>
            </a:r>
            <a:endParaRPr lang="uk-UA" sz="48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11946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y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=f(x)</a:t>
            </a:r>
            <a:endParaRPr lang="uk-UA" sz="4000" b="1" i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9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3309</TotalTime>
  <Words>583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АЛГЕБРИ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ФУНКЦІОНАЛЬНА ЗАЛЕЖНІСТЬ МІЖ ВЕЛИЧИНАМИ ЯК МАТЕМАТИЧНА МОДЕЛЬ РЕАЛЬНИХ ПРОЦЕСІВ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</cp:lastModifiedBy>
  <cp:revision>402</cp:revision>
  <dcterms:created xsi:type="dcterms:W3CDTF">2017-06-19T18:19:33Z</dcterms:created>
  <dcterms:modified xsi:type="dcterms:W3CDTF">2021-03-27T18:00:42Z</dcterms:modified>
</cp:coreProperties>
</file>