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70" r:id="rId3"/>
    <p:sldId id="262" r:id="rId4"/>
    <p:sldId id="273" r:id="rId5"/>
    <p:sldId id="266" r:id="rId6"/>
    <p:sldId id="261" r:id="rId7"/>
    <p:sldId id="299" r:id="rId8"/>
    <p:sldId id="276" r:id="rId9"/>
    <p:sldId id="283" r:id="rId10"/>
    <p:sldId id="296" r:id="rId11"/>
    <p:sldId id="278" r:id="rId12"/>
    <p:sldId id="294" r:id="rId13"/>
    <p:sldId id="285" r:id="rId14"/>
    <p:sldId id="277" r:id="rId15"/>
    <p:sldId id="288" r:id="rId16"/>
    <p:sldId id="298" r:id="rId17"/>
    <p:sldId id="281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CC00"/>
    <a:srgbClr val="DDDD0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>
      <p:cViewPr varScale="1">
        <p:scale>
          <a:sx n="40" d="100"/>
          <a:sy n="40" d="100"/>
        </p:scale>
        <p:origin x="24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C7480-09C9-4A0F-BC5D-39ADD50F1FC7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ADCDBFA-A193-44BA-8C23-864A24F2AF62}">
      <dgm:prSet phldrT="[Текст]"/>
      <dgm:spPr/>
      <dgm:t>
        <a:bodyPr/>
        <a:lstStyle/>
        <a:p>
          <a:r>
            <a:rPr kumimoji="0" lang="uk-UA" altLang="uk-UA" b="1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SMART</a:t>
          </a:r>
          <a:endParaRPr lang="uk-UA" b="1" dirty="0"/>
        </a:p>
      </dgm:t>
    </dgm:pt>
    <dgm:pt modelId="{7259F98D-5299-4EF2-AECC-BDD906A07628}" type="parTrans" cxnId="{EE639C90-0DF6-4973-9C5A-5A072654BE64}">
      <dgm:prSet/>
      <dgm:spPr/>
      <dgm:t>
        <a:bodyPr/>
        <a:lstStyle/>
        <a:p>
          <a:endParaRPr lang="uk-UA"/>
        </a:p>
      </dgm:t>
    </dgm:pt>
    <dgm:pt modelId="{0893208A-639C-434E-BDA4-836922AFA43B}" type="sibTrans" cxnId="{EE639C90-0DF6-4973-9C5A-5A072654BE64}">
      <dgm:prSet/>
      <dgm:spPr/>
      <dgm:t>
        <a:bodyPr/>
        <a:lstStyle/>
        <a:p>
          <a:endParaRPr lang="uk-UA"/>
        </a:p>
      </dgm:t>
    </dgm:pt>
    <dgm:pt modelId="{6699564E-668C-4F85-B6DE-08FB99A88881}">
      <dgm:prSet phldrT="[Текст]"/>
      <dgm:spPr/>
      <dgm:t>
        <a:bodyPr/>
        <a:lstStyle/>
        <a:p>
          <a:pPr algn="l" rtl="0"/>
          <a:r>
            <a:rPr kumimoji="0" lang="uk-UA" altLang="uk-UA" b="1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      ІНТЕРНЕТ-РЕСУРСИ</a:t>
          </a:r>
          <a:endParaRPr lang="uk-UA" b="1" dirty="0"/>
        </a:p>
      </dgm:t>
    </dgm:pt>
    <dgm:pt modelId="{17B82E3D-0274-4293-9F99-9AF34352011B}" type="parTrans" cxnId="{72D9F27B-30F9-40BD-8CDC-89BBC57D08D4}">
      <dgm:prSet/>
      <dgm:spPr/>
      <dgm:t>
        <a:bodyPr/>
        <a:lstStyle/>
        <a:p>
          <a:endParaRPr lang="uk-UA"/>
        </a:p>
      </dgm:t>
    </dgm:pt>
    <dgm:pt modelId="{E47AF395-F958-42B0-A4D6-201B621B4533}" type="sibTrans" cxnId="{72D9F27B-30F9-40BD-8CDC-89BBC57D08D4}">
      <dgm:prSet/>
      <dgm:spPr/>
      <dgm:t>
        <a:bodyPr/>
        <a:lstStyle/>
        <a:p>
          <a:endParaRPr lang="uk-UA"/>
        </a:p>
      </dgm:t>
    </dgm:pt>
    <dgm:pt modelId="{34C0F368-CD92-49E4-82DB-A6129C0253A5}">
      <dgm:prSet phldrT="[Текст]"/>
      <dgm:spPr/>
      <dgm:t>
        <a:bodyPr/>
        <a:lstStyle/>
        <a:p>
          <a:pPr algn="l"/>
          <a:r>
            <a:rPr kumimoji="0" lang="uk-UA" altLang="uk-UA" b="1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BYOD </a:t>
          </a:r>
          <a:r>
            <a:rPr lang="uk-UA" altLang="uk-UA" b="1" dirty="0" smtClean="0">
              <a:latin typeface="Georgia" panose="02040502050405020303" pitchFamily="18" charset="0"/>
            </a:rPr>
            <a:t>(</a:t>
          </a:r>
          <a:r>
            <a:rPr lang="uk-UA" b="1" dirty="0" err="1" smtClean="0">
              <a:latin typeface="Georgia" panose="02040502050405020303" pitchFamily="18" charset="0"/>
            </a:rPr>
            <a:t>Bring</a:t>
          </a:r>
          <a:r>
            <a:rPr lang="uk-UA" b="1" dirty="0" smtClean="0">
              <a:latin typeface="Georgia" panose="02040502050405020303" pitchFamily="18" charset="0"/>
            </a:rPr>
            <a:t> </a:t>
          </a:r>
          <a:r>
            <a:rPr lang="uk-UA" b="1" dirty="0" err="1" smtClean="0">
              <a:latin typeface="Georgia" panose="02040502050405020303" pitchFamily="18" charset="0"/>
            </a:rPr>
            <a:t>Your</a:t>
          </a:r>
          <a:r>
            <a:rPr lang="uk-UA" b="1" dirty="0" smtClean="0">
              <a:latin typeface="Georgia" panose="02040502050405020303" pitchFamily="18" charset="0"/>
            </a:rPr>
            <a:t> </a:t>
          </a:r>
          <a:r>
            <a:rPr lang="uk-UA" b="1" dirty="0" err="1" smtClean="0">
              <a:latin typeface="Georgia" panose="02040502050405020303" pitchFamily="18" charset="0"/>
            </a:rPr>
            <a:t>Own</a:t>
          </a:r>
          <a:r>
            <a:rPr lang="uk-UA" b="1" dirty="0" smtClean="0">
              <a:latin typeface="Georgia" panose="02040502050405020303" pitchFamily="18" charset="0"/>
            </a:rPr>
            <a:t>  </a:t>
          </a:r>
          <a:r>
            <a:rPr lang="uk-UA" b="1" dirty="0" err="1" smtClean="0">
              <a:latin typeface="Georgia" panose="02040502050405020303" pitchFamily="18" charset="0"/>
            </a:rPr>
            <a:t>Device</a:t>
          </a:r>
          <a:r>
            <a:rPr lang="uk-UA" altLang="uk-UA" b="1" dirty="0" smtClean="0">
              <a:latin typeface="Georgia" panose="02040502050405020303" pitchFamily="18" charset="0"/>
            </a:rPr>
            <a:t>)</a:t>
          </a:r>
          <a:endParaRPr lang="uk-UA" b="1" dirty="0">
            <a:latin typeface="Georgia" panose="02040502050405020303" pitchFamily="18" charset="0"/>
          </a:endParaRPr>
        </a:p>
      </dgm:t>
    </dgm:pt>
    <dgm:pt modelId="{50A5467C-D1E2-4A21-A3C2-4B33EEE60262}" type="parTrans" cxnId="{D101F29E-BD0A-451C-B3BB-0DCAC0AEC9AA}">
      <dgm:prSet/>
      <dgm:spPr/>
      <dgm:t>
        <a:bodyPr/>
        <a:lstStyle/>
        <a:p>
          <a:endParaRPr lang="uk-UA"/>
        </a:p>
      </dgm:t>
    </dgm:pt>
    <dgm:pt modelId="{62D2C6B9-136D-4B49-B6E2-41ACDF766645}" type="sibTrans" cxnId="{D101F29E-BD0A-451C-B3BB-0DCAC0AEC9AA}">
      <dgm:prSet/>
      <dgm:spPr/>
      <dgm:t>
        <a:bodyPr/>
        <a:lstStyle/>
        <a:p>
          <a:endParaRPr lang="uk-UA"/>
        </a:p>
      </dgm:t>
    </dgm:pt>
    <dgm:pt modelId="{7FA0690A-6197-4926-B817-E3CF87BB1FB8}">
      <dgm:prSet/>
      <dgm:spPr/>
      <dgm:t>
        <a:bodyPr/>
        <a:lstStyle/>
        <a:p>
          <a:pPr algn="ctr"/>
          <a:r>
            <a:rPr kumimoji="0" lang="uk-UA" altLang="uk-UA" b="1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ГЕЙМІФІКАЦІЯ</a:t>
          </a:r>
          <a:endParaRPr lang="uk-UA" b="1" dirty="0"/>
        </a:p>
      </dgm:t>
    </dgm:pt>
    <dgm:pt modelId="{7702A87F-4B94-4E2F-A285-38502A617C6A}" type="parTrans" cxnId="{B36A706E-8404-4F14-8175-B0C6FDBCAFF2}">
      <dgm:prSet/>
      <dgm:spPr/>
      <dgm:t>
        <a:bodyPr/>
        <a:lstStyle/>
        <a:p>
          <a:endParaRPr lang="uk-UA"/>
        </a:p>
      </dgm:t>
    </dgm:pt>
    <dgm:pt modelId="{39B27823-325E-4A07-B128-A4E65ED35E27}" type="sibTrans" cxnId="{B36A706E-8404-4F14-8175-B0C6FDBCAFF2}">
      <dgm:prSet/>
      <dgm:spPr/>
      <dgm:t>
        <a:bodyPr/>
        <a:lstStyle/>
        <a:p>
          <a:endParaRPr lang="uk-UA"/>
        </a:p>
      </dgm:t>
    </dgm:pt>
    <dgm:pt modelId="{0AC8F502-BE8C-48B7-B099-1A9B99A4D6EE}">
      <dgm:prSet/>
      <dgm:spPr/>
      <dgm:t>
        <a:bodyPr/>
        <a:lstStyle/>
        <a:p>
          <a:pPr algn="l" rtl="0"/>
          <a:r>
            <a:rPr kumimoji="0" lang="uk-UA" altLang="uk-UA" b="1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                    STEM-ОСВІТА</a:t>
          </a:r>
          <a:r>
            <a:rPr kumimoji="0" lang="uk-UA" altLang="uk-UA" b="0" i="0" u="none" strike="noStrike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</a:t>
          </a:r>
          <a:endParaRPr lang="uk-UA" dirty="0"/>
        </a:p>
      </dgm:t>
    </dgm:pt>
    <dgm:pt modelId="{650EA889-B03D-4C43-8F57-CD82B9DC0F35}" type="parTrans" cxnId="{A2174514-6B8C-4546-A5A5-2F6400042E19}">
      <dgm:prSet/>
      <dgm:spPr/>
      <dgm:t>
        <a:bodyPr/>
        <a:lstStyle/>
        <a:p>
          <a:endParaRPr lang="uk-UA"/>
        </a:p>
      </dgm:t>
    </dgm:pt>
    <dgm:pt modelId="{2A1B63B7-2C93-49C6-956B-3907506BA39C}" type="sibTrans" cxnId="{A2174514-6B8C-4546-A5A5-2F6400042E19}">
      <dgm:prSet/>
      <dgm:spPr/>
      <dgm:t>
        <a:bodyPr/>
        <a:lstStyle/>
        <a:p>
          <a:endParaRPr lang="uk-UA"/>
        </a:p>
      </dgm:t>
    </dgm:pt>
    <dgm:pt modelId="{B22AE9A3-18A9-4402-A444-8BEC66A8C5AC}" type="pres">
      <dgm:prSet presAssocID="{621C7480-09C9-4A0F-BC5D-39ADD50F1F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5C08BE-23BE-4637-B036-D6871C272FB5}" type="pres">
      <dgm:prSet presAssocID="{621C7480-09C9-4A0F-BC5D-39ADD50F1FC7}" presName="dummyMaxCanvas" presStyleCnt="0">
        <dgm:presLayoutVars/>
      </dgm:prSet>
      <dgm:spPr/>
    </dgm:pt>
    <dgm:pt modelId="{DD348710-500E-4FEF-BD9B-80CA612599A2}" type="pres">
      <dgm:prSet presAssocID="{621C7480-09C9-4A0F-BC5D-39ADD50F1F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1DA724-5504-4851-A67A-E63AD75B950B}" type="pres">
      <dgm:prSet presAssocID="{621C7480-09C9-4A0F-BC5D-39ADD50F1FC7}" presName="FiveNodes_2" presStyleLbl="node1" presStyleIdx="1" presStyleCnt="5" custScaleX="1124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917114-5916-4FFD-BD1C-BF3AFE7457DC}" type="pres">
      <dgm:prSet presAssocID="{621C7480-09C9-4A0F-BC5D-39ADD50F1FC7}" presName="FiveNodes_3" presStyleLbl="node1" presStyleIdx="2" presStyleCnt="5" custScaleX="107915" custLinFactNeighborX="-1059" custLinFactNeighborY="-17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4C963F-B314-42D5-8634-C2A310C021B7}" type="pres">
      <dgm:prSet presAssocID="{621C7480-09C9-4A0F-BC5D-39ADD50F1FC7}" presName="FiveNodes_4" presStyleLbl="node1" presStyleIdx="3" presStyleCnt="5" custScaleX="108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1BBA4-8E4A-4864-B680-1129EF20BF39}" type="pres">
      <dgm:prSet presAssocID="{621C7480-09C9-4A0F-BC5D-39ADD50F1F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262405-4951-4830-943F-79144B4F7284}" type="pres">
      <dgm:prSet presAssocID="{621C7480-09C9-4A0F-BC5D-39ADD50F1F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49276B-D849-40A5-8EFD-E715C7660F54}" type="pres">
      <dgm:prSet presAssocID="{621C7480-09C9-4A0F-BC5D-39ADD50F1F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0A3BCE-387C-4C77-B88B-326647294AFD}" type="pres">
      <dgm:prSet presAssocID="{621C7480-09C9-4A0F-BC5D-39ADD50F1F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34D909-692B-4A80-8FD1-CAFD845D8E46}" type="pres">
      <dgm:prSet presAssocID="{621C7480-09C9-4A0F-BC5D-39ADD50F1F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FA8F9-9AD5-4DC1-B27A-CD52F22595AD}" type="pres">
      <dgm:prSet presAssocID="{621C7480-09C9-4A0F-BC5D-39ADD50F1F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4F125F-A4A6-4C86-9BF4-BABC0C40B64A}" type="pres">
      <dgm:prSet presAssocID="{621C7480-09C9-4A0F-BC5D-39ADD50F1F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6C9047-3597-4CC6-B13C-AB74E01EB0B2}" type="pres">
      <dgm:prSet presAssocID="{621C7480-09C9-4A0F-BC5D-39ADD50F1F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B1CE71-188A-4397-94D4-BC956EBC8B0E}" type="pres">
      <dgm:prSet presAssocID="{621C7480-09C9-4A0F-BC5D-39ADD50F1F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F69C41-6B0E-4A40-A231-6F36CCFFBCE4}" type="pres">
      <dgm:prSet presAssocID="{621C7480-09C9-4A0F-BC5D-39ADD50F1F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80A343-BB1F-4838-A96E-0F66F873A5F7}" type="presOf" srcId="{34C0F368-CD92-49E4-82DB-A6129C0253A5}" destId="{876C9047-3597-4CC6-B13C-AB74E01EB0B2}" srcOrd="1" destOrd="0" presId="urn:microsoft.com/office/officeart/2005/8/layout/vProcess5"/>
    <dgm:cxn modelId="{D2818C6F-3A2F-4B32-91BD-BCF49DF4DA02}" type="presOf" srcId="{0AC8F502-BE8C-48B7-B099-1A9B99A4D6EE}" destId="{1B21BBA4-8E4A-4864-B680-1129EF20BF39}" srcOrd="0" destOrd="0" presId="urn:microsoft.com/office/officeart/2005/8/layout/vProcess5"/>
    <dgm:cxn modelId="{EE639C90-0DF6-4973-9C5A-5A072654BE64}" srcId="{621C7480-09C9-4A0F-BC5D-39ADD50F1FC7}" destId="{DADCDBFA-A193-44BA-8C23-864A24F2AF62}" srcOrd="0" destOrd="0" parTransId="{7259F98D-5299-4EF2-AECC-BDD906A07628}" sibTransId="{0893208A-639C-434E-BDA4-836922AFA43B}"/>
    <dgm:cxn modelId="{5E85B297-AA66-4ED0-9C6E-72F41C01E223}" type="presOf" srcId="{621C7480-09C9-4A0F-BC5D-39ADD50F1FC7}" destId="{B22AE9A3-18A9-4402-A444-8BEC66A8C5AC}" srcOrd="0" destOrd="0" presId="urn:microsoft.com/office/officeart/2005/8/layout/vProcess5"/>
    <dgm:cxn modelId="{178B701F-B0BF-436C-8881-F20F0D99E534}" type="presOf" srcId="{0AC8F502-BE8C-48B7-B099-1A9B99A4D6EE}" destId="{F4F69C41-6B0E-4A40-A231-6F36CCFFBCE4}" srcOrd="1" destOrd="0" presId="urn:microsoft.com/office/officeart/2005/8/layout/vProcess5"/>
    <dgm:cxn modelId="{5324866B-F706-46BB-B3DF-FD2C553414FD}" type="presOf" srcId="{34C0F368-CD92-49E4-82DB-A6129C0253A5}" destId="{AC917114-5916-4FFD-BD1C-BF3AFE7457DC}" srcOrd="0" destOrd="0" presId="urn:microsoft.com/office/officeart/2005/8/layout/vProcess5"/>
    <dgm:cxn modelId="{B58837FB-85A8-45C6-A06B-0643E70B4E5A}" type="presOf" srcId="{DADCDBFA-A193-44BA-8C23-864A24F2AF62}" destId="{DD348710-500E-4FEF-BD9B-80CA612599A2}" srcOrd="0" destOrd="0" presId="urn:microsoft.com/office/officeart/2005/8/layout/vProcess5"/>
    <dgm:cxn modelId="{A2174514-6B8C-4546-A5A5-2F6400042E19}" srcId="{621C7480-09C9-4A0F-BC5D-39ADD50F1FC7}" destId="{0AC8F502-BE8C-48B7-B099-1A9B99A4D6EE}" srcOrd="4" destOrd="0" parTransId="{650EA889-B03D-4C43-8F57-CD82B9DC0F35}" sibTransId="{2A1B63B7-2C93-49C6-956B-3907506BA39C}"/>
    <dgm:cxn modelId="{8DE700AE-D1C4-4196-9859-D840158AF260}" type="presOf" srcId="{6699564E-668C-4F85-B6DE-08FB99A88881}" destId="{D31DA724-5504-4851-A67A-E63AD75B950B}" srcOrd="0" destOrd="0" presId="urn:microsoft.com/office/officeart/2005/8/layout/vProcess5"/>
    <dgm:cxn modelId="{1E1615AB-F245-441A-B9DF-68D6AC15577E}" type="presOf" srcId="{7FA0690A-6197-4926-B817-E3CF87BB1FB8}" destId="{18B1CE71-188A-4397-94D4-BC956EBC8B0E}" srcOrd="1" destOrd="0" presId="urn:microsoft.com/office/officeart/2005/8/layout/vProcess5"/>
    <dgm:cxn modelId="{D02E01D7-29DC-4BAE-ABE7-725C40B02BE7}" type="presOf" srcId="{0893208A-639C-434E-BDA4-836922AFA43B}" destId="{C4262405-4951-4830-943F-79144B4F7284}" srcOrd="0" destOrd="0" presId="urn:microsoft.com/office/officeart/2005/8/layout/vProcess5"/>
    <dgm:cxn modelId="{72D9F27B-30F9-40BD-8CDC-89BBC57D08D4}" srcId="{621C7480-09C9-4A0F-BC5D-39ADD50F1FC7}" destId="{6699564E-668C-4F85-B6DE-08FB99A88881}" srcOrd="1" destOrd="0" parTransId="{17B82E3D-0274-4293-9F99-9AF34352011B}" sibTransId="{E47AF395-F958-42B0-A4D6-201B621B4533}"/>
    <dgm:cxn modelId="{D101F29E-BD0A-451C-B3BB-0DCAC0AEC9AA}" srcId="{621C7480-09C9-4A0F-BC5D-39ADD50F1FC7}" destId="{34C0F368-CD92-49E4-82DB-A6129C0253A5}" srcOrd="2" destOrd="0" parTransId="{50A5467C-D1E2-4A21-A3C2-4B33EEE60262}" sibTransId="{62D2C6B9-136D-4B49-B6E2-41ACDF766645}"/>
    <dgm:cxn modelId="{20DFB791-7EAB-4757-8409-DFDE92DCCD26}" type="presOf" srcId="{E47AF395-F958-42B0-A4D6-201B621B4533}" destId="{4A49276B-D849-40A5-8EFD-E715C7660F54}" srcOrd="0" destOrd="0" presId="urn:microsoft.com/office/officeart/2005/8/layout/vProcess5"/>
    <dgm:cxn modelId="{9BF61340-D85C-4E32-89F1-1E9D24208D2E}" type="presOf" srcId="{39B27823-325E-4A07-B128-A4E65ED35E27}" destId="{2434D909-692B-4A80-8FD1-CAFD845D8E46}" srcOrd="0" destOrd="0" presId="urn:microsoft.com/office/officeart/2005/8/layout/vProcess5"/>
    <dgm:cxn modelId="{7C2D146F-9FFC-450D-8ECD-A9A6F3EFC725}" type="presOf" srcId="{DADCDBFA-A193-44BA-8C23-864A24F2AF62}" destId="{8F4FA8F9-9AD5-4DC1-B27A-CD52F22595AD}" srcOrd="1" destOrd="0" presId="urn:microsoft.com/office/officeart/2005/8/layout/vProcess5"/>
    <dgm:cxn modelId="{F2564BE3-969F-4622-8F29-39F9E765EF15}" type="presOf" srcId="{6699564E-668C-4F85-B6DE-08FB99A88881}" destId="{6F4F125F-A4A6-4C86-9BF4-BABC0C40B64A}" srcOrd="1" destOrd="0" presId="urn:microsoft.com/office/officeart/2005/8/layout/vProcess5"/>
    <dgm:cxn modelId="{B36A706E-8404-4F14-8175-B0C6FDBCAFF2}" srcId="{621C7480-09C9-4A0F-BC5D-39ADD50F1FC7}" destId="{7FA0690A-6197-4926-B817-E3CF87BB1FB8}" srcOrd="3" destOrd="0" parTransId="{7702A87F-4B94-4E2F-A285-38502A617C6A}" sibTransId="{39B27823-325E-4A07-B128-A4E65ED35E27}"/>
    <dgm:cxn modelId="{CF92ECFB-A1E7-4F2F-9D87-1B2BA92B7474}" type="presOf" srcId="{7FA0690A-6197-4926-B817-E3CF87BB1FB8}" destId="{8A4C963F-B314-42D5-8634-C2A310C021B7}" srcOrd="0" destOrd="0" presId="urn:microsoft.com/office/officeart/2005/8/layout/vProcess5"/>
    <dgm:cxn modelId="{CA378F2F-2D33-4DA8-ACDA-4A092A00729B}" type="presOf" srcId="{62D2C6B9-136D-4B49-B6E2-41ACDF766645}" destId="{2D0A3BCE-387C-4C77-B88B-326647294AFD}" srcOrd="0" destOrd="0" presId="urn:microsoft.com/office/officeart/2005/8/layout/vProcess5"/>
    <dgm:cxn modelId="{381CC902-3224-4E64-95AE-6BF36748C8FB}" type="presParOf" srcId="{B22AE9A3-18A9-4402-A444-8BEC66A8C5AC}" destId="{485C08BE-23BE-4637-B036-D6871C272FB5}" srcOrd="0" destOrd="0" presId="urn:microsoft.com/office/officeart/2005/8/layout/vProcess5"/>
    <dgm:cxn modelId="{6B2A85C9-4F62-4E25-89D8-4CEA9DE505C2}" type="presParOf" srcId="{B22AE9A3-18A9-4402-A444-8BEC66A8C5AC}" destId="{DD348710-500E-4FEF-BD9B-80CA612599A2}" srcOrd="1" destOrd="0" presId="urn:microsoft.com/office/officeart/2005/8/layout/vProcess5"/>
    <dgm:cxn modelId="{BB83ED3B-7B0B-469B-A741-9B91F5DE0EDC}" type="presParOf" srcId="{B22AE9A3-18A9-4402-A444-8BEC66A8C5AC}" destId="{D31DA724-5504-4851-A67A-E63AD75B950B}" srcOrd="2" destOrd="0" presId="urn:microsoft.com/office/officeart/2005/8/layout/vProcess5"/>
    <dgm:cxn modelId="{DCE7F721-D30B-4FCA-B41B-153C2AE78995}" type="presParOf" srcId="{B22AE9A3-18A9-4402-A444-8BEC66A8C5AC}" destId="{AC917114-5916-4FFD-BD1C-BF3AFE7457DC}" srcOrd="3" destOrd="0" presId="urn:microsoft.com/office/officeart/2005/8/layout/vProcess5"/>
    <dgm:cxn modelId="{5C9FFC7A-6DC0-4E26-9C55-F3D51ACE6175}" type="presParOf" srcId="{B22AE9A3-18A9-4402-A444-8BEC66A8C5AC}" destId="{8A4C963F-B314-42D5-8634-C2A310C021B7}" srcOrd="4" destOrd="0" presId="urn:microsoft.com/office/officeart/2005/8/layout/vProcess5"/>
    <dgm:cxn modelId="{6CBD34AC-ABB6-4A9A-8A27-A7765877C9CF}" type="presParOf" srcId="{B22AE9A3-18A9-4402-A444-8BEC66A8C5AC}" destId="{1B21BBA4-8E4A-4864-B680-1129EF20BF39}" srcOrd="5" destOrd="0" presId="urn:microsoft.com/office/officeart/2005/8/layout/vProcess5"/>
    <dgm:cxn modelId="{9A1F69C3-DA12-46F7-BD62-3B0473F71C2F}" type="presParOf" srcId="{B22AE9A3-18A9-4402-A444-8BEC66A8C5AC}" destId="{C4262405-4951-4830-943F-79144B4F7284}" srcOrd="6" destOrd="0" presId="urn:microsoft.com/office/officeart/2005/8/layout/vProcess5"/>
    <dgm:cxn modelId="{CBE89C6D-E6B8-48E8-B9D9-9894A772F7A0}" type="presParOf" srcId="{B22AE9A3-18A9-4402-A444-8BEC66A8C5AC}" destId="{4A49276B-D849-40A5-8EFD-E715C7660F54}" srcOrd="7" destOrd="0" presId="urn:microsoft.com/office/officeart/2005/8/layout/vProcess5"/>
    <dgm:cxn modelId="{55D9D196-E18C-4487-91D4-CE98AAA5B1CF}" type="presParOf" srcId="{B22AE9A3-18A9-4402-A444-8BEC66A8C5AC}" destId="{2D0A3BCE-387C-4C77-B88B-326647294AFD}" srcOrd="8" destOrd="0" presId="urn:microsoft.com/office/officeart/2005/8/layout/vProcess5"/>
    <dgm:cxn modelId="{09034D9A-1671-410C-9CD4-1176E4E96226}" type="presParOf" srcId="{B22AE9A3-18A9-4402-A444-8BEC66A8C5AC}" destId="{2434D909-692B-4A80-8FD1-CAFD845D8E46}" srcOrd="9" destOrd="0" presId="urn:microsoft.com/office/officeart/2005/8/layout/vProcess5"/>
    <dgm:cxn modelId="{48A7E8D5-A6AB-4B82-ABD7-339D4898FCA3}" type="presParOf" srcId="{B22AE9A3-18A9-4402-A444-8BEC66A8C5AC}" destId="{8F4FA8F9-9AD5-4DC1-B27A-CD52F22595AD}" srcOrd="10" destOrd="0" presId="urn:microsoft.com/office/officeart/2005/8/layout/vProcess5"/>
    <dgm:cxn modelId="{4303B656-922F-4D76-8515-D332DBD50FE9}" type="presParOf" srcId="{B22AE9A3-18A9-4402-A444-8BEC66A8C5AC}" destId="{6F4F125F-A4A6-4C86-9BF4-BABC0C40B64A}" srcOrd="11" destOrd="0" presId="urn:microsoft.com/office/officeart/2005/8/layout/vProcess5"/>
    <dgm:cxn modelId="{FC2D80FA-2710-4923-A627-16C6845C8B6D}" type="presParOf" srcId="{B22AE9A3-18A9-4402-A444-8BEC66A8C5AC}" destId="{876C9047-3597-4CC6-B13C-AB74E01EB0B2}" srcOrd="12" destOrd="0" presId="urn:microsoft.com/office/officeart/2005/8/layout/vProcess5"/>
    <dgm:cxn modelId="{AED29F5B-2B0C-42B9-922D-4FA36BB8702F}" type="presParOf" srcId="{B22AE9A3-18A9-4402-A444-8BEC66A8C5AC}" destId="{18B1CE71-188A-4397-94D4-BC956EBC8B0E}" srcOrd="13" destOrd="0" presId="urn:microsoft.com/office/officeart/2005/8/layout/vProcess5"/>
    <dgm:cxn modelId="{1D463629-D3DC-4FB0-9EEA-B2F0397AF577}" type="presParOf" srcId="{B22AE9A3-18A9-4402-A444-8BEC66A8C5AC}" destId="{F4F69C41-6B0E-4A40-A231-6F36CCFFBCE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48710-500E-4FEF-BD9B-80CA612599A2}">
      <dsp:nvSpPr>
        <dsp:cNvPr id="0" name=""/>
        <dsp:cNvSpPr/>
      </dsp:nvSpPr>
      <dsp:spPr>
        <a:xfrm>
          <a:off x="0" y="0"/>
          <a:ext cx="710325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2700" b="1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SMART</a:t>
          </a:r>
          <a:endParaRPr lang="uk-UA" sz="2700" b="1" kern="1200" dirty="0"/>
        </a:p>
      </dsp:txBody>
      <dsp:txXfrm>
        <a:off x="28567" y="28567"/>
        <a:ext cx="5936643" cy="918226"/>
      </dsp:txXfrm>
    </dsp:sp>
    <dsp:sp modelId="{D31DA724-5504-4851-A67A-E63AD75B950B}">
      <dsp:nvSpPr>
        <dsp:cNvPr id="0" name=""/>
        <dsp:cNvSpPr/>
      </dsp:nvSpPr>
      <dsp:spPr>
        <a:xfrm>
          <a:off x="89361" y="1110826"/>
          <a:ext cx="7985402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2700" b="1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      ІНТЕРНЕТ-РЕСУРСИ</a:t>
          </a:r>
          <a:endParaRPr lang="uk-UA" sz="2700" b="1" kern="1200" dirty="0"/>
        </a:p>
      </dsp:txBody>
      <dsp:txXfrm>
        <a:off x="117928" y="1139393"/>
        <a:ext cx="6619237" cy="918226"/>
      </dsp:txXfrm>
    </dsp:sp>
    <dsp:sp modelId="{AC917114-5916-4FFD-BD1C-BF3AFE7457DC}">
      <dsp:nvSpPr>
        <dsp:cNvPr id="0" name=""/>
        <dsp:cNvSpPr/>
      </dsp:nvSpPr>
      <dsp:spPr>
        <a:xfrm>
          <a:off x="704540" y="2205004"/>
          <a:ext cx="7665472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2700" b="1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BYOD </a:t>
          </a:r>
          <a:r>
            <a:rPr lang="uk-UA" altLang="uk-UA" sz="2700" b="1" kern="1200" dirty="0" smtClean="0">
              <a:latin typeface="Georgia" panose="02040502050405020303" pitchFamily="18" charset="0"/>
            </a:rPr>
            <a:t>(</a:t>
          </a:r>
          <a:r>
            <a:rPr lang="uk-UA" sz="2700" b="1" kern="1200" dirty="0" err="1" smtClean="0">
              <a:latin typeface="Georgia" panose="02040502050405020303" pitchFamily="18" charset="0"/>
            </a:rPr>
            <a:t>Bring</a:t>
          </a:r>
          <a:r>
            <a:rPr lang="uk-UA" sz="2700" b="1" kern="1200" dirty="0" smtClean="0">
              <a:latin typeface="Georgia" panose="02040502050405020303" pitchFamily="18" charset="0"/>
            </a:rPr>
            <a:t> </a:t>
          </a:r>
          <a:r>
            <a:rPr lang="uk-UA" sz="2700" b="1" kern="1200" dirty="0" err="1" smtClean="0">
              <a:latin typeface="Georgia" panose="02040502050405020303" pitchFamily="18" charset="0"/>
            </a:rPr>
            <a:t>Your</a:t>
          </a:r>
          <a:r>
            <a:rPr lang="uk-UA" sz="2700" b="1" kern="1200" dirty="0" smtClean="0">
              <a:latin typeface="Georgia" panose="02040502050405020303" pitchFamily="18" charset="0"/>
            </a:rPr>
            <a:t> </a:t>
          </a:r>
          <a:r>
            <a:rPr lang="uk-UA" sz="2700" b="1" kern="1200" dirty="0" err="1" smtClean="0">
              <a:latin typeface="Georgia" panose="02040502050405020303" pitchFamily="18" charset="0"/>
            </a:rPr>
            <a:t>Own</a:t>
          </a:r>
          <a:r>
            <a:rPr lang="uk-UA" sz="2700" b="1" kern="1200" dirty="0" smtClean="0">
              <a:latin typeface="Georgia" panose="02040502050405020303" pitchFamily="18" charset="0"/>
            </a:rPr>
            <a:t>  </a:t>
          </a:r>
          <a:r>
            <a:rPr lang="uk-UA" sz="2700" b="1" kern="1200" dirty="0" err="1" smtClean="0">
              <a:latin typeface="Georgia" panose="02040502050405020303" pitchFamily="18" charset="0"/>
            </a:rPr>
            <a:t>Device</a:t>
          </a:r>
          <a:r>
            <a:rPr lang="uk-UA" altLang="uk-UA" sz="2700" b="1" kern="1200" dirty="0" smtClean="0">
              <a:latin typeface="Georgia" panose="02040502050405020303" pitchFamily="18" charset="0"/>
            </a:rPr>
            <a:t>)</a:t>
          </a:r>
          <a:endParaRPr lang="uk-UA" sz="2700" b="1" kern="1200" dirty="0">
            <a:latin typeface="Georgia" panose="02040502050405020303" pitchFamily="18" charset="0"/>
          </a:endParaRPr>
        </a:p>
      </dsp:txBody>
      <dsp:txXfrm>
        <a:off x="733107" y="2233571"/>
        <a:ext cx="6351752" cy="918226"/>
      </dsp:txXfrm>
    </dsp:sp>
    <dsp:sp modelId="{8A4C963F-B314-42D5-8634-C2A310C021B7}">
      <dsp:nvSpPr>
        <dsp:cNvPr id="0" name=""/>
        <dsp:cNvSpPr/>
      </dsp:nvSpPr>
      <dsp:spPr>
        <a:xfrm>
          <a:off x="1291803" y="3332480"/>
          <a:ext cx="7702267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2700" b="1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ГЕЙМІФІКАЦІЯ</a:t>
          </a:r>
          <a:endParaRPr lang="uk-UA" sz="2700" b="1" kern="1200" dirty="0"/>
        </a:p>
      </dsp:txBody>
      <dsp:txXfrm>
        <a:off x="1320370" y="3361047"/>
        <a:ext cx="6382515" cy="918226"/>
      </dsp:txXfrm>
    </dsp:sp>
    <dsp:sp modelId="{1B21BBA4-8E4A-4864-B680-1129EF20BF39}">
      <dsp:nvSpPr>
        <dsp:cNvPr id="0" name=""/>
        <dsp:cNvSpPr/>
      </dsp:nvSpPr>
      <dsp:spPr>
        <a:xfrm>
          <a:off x="2121750" y="4443306"/>
          <a:ext cx="710325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uk-UA" sz="2700" b="1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                             STEM-ОСВІТА</a:t>
          </a:r>
          <a:r>
            <a:rPr kumimoji="0" lang="uk-UA" altLang="uk-UA" sz="2700" b="0" i="0" u="none" strike="noStrike" kern="1200" cap="none" spc="0" normalizeH="0" baseline="0" noProof="0" dirty="0" smtClean="0">
              <a:ln/>
              <a:effectLst/>
              <a:uLnTx/>
              <a:uFillTx/>
              <a:latin typeface="Georgia" panose="02040502050405020303" pitchFamily="18" charset="0"/>
            </a:rPr>
            <a:t> </a:t>
          </a:r>
          <a:endParaRPr lang="uk-UA" sz="2700" kern="1200" dirty="0"/>
        </a:p>
      </dsp:txBody>
      <dsp:txXfrm>
        <a:off x="2150317" y="4471873"/>
        <a:ext cx="5881694" cy="918226"/>
      </dsp:txXfrm>
    </dsp:sp>
    <dsp:sp modelId="{C4262405-4951-4830-943F-79144B4F7284}">
      <dsp:nvSpPr>
        <dsp:cNvPr id="0" name=""/>
        <dsp:cNvSpPr/>
      </dsp:nvSpPr>
      <dsp:spPr>
        <a:xfrm>
          <a:off x="646926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6611911" y="712554"/>
        <a:ext cx="348692" cy="477073"/>
      </dsp:txXfrm>
    </dsp:sp>
    <dsp:sp modelId="{4A49276B-D849-40A5-8EFD-E715C7660F54}">
      <dsp:nvSpPr>
        <dsp:cNvPr id="0" name=""/>
        <dsp:cNvSpPr/>
      </dsp:nvSpPr>
      <dsp:spPr>
        <a:xfrm>
          <a:off x="699970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7142349" y="1823381"/>
        <a:ext cx="348692" cy="477073"/>
      </dsp:txXfrm>
    </dsp:sp>
    <dsp:sp modelId="{2D0A3BCE-387C-4C77-B88B-326647294AFD}">
      <dsp:nvSpPr>
        <dsp:cNvPr id="0" name=""/>
        <dsp:cNvSpPr/>
      </dsp:nvSpPr>
      <dsp:spPr>
        <a:xfrm>
          <a:off x="7530140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7672786" y="2917952"/>
        <a:ext cx="348692" cy="477073"/>
      </dsp:txXfrm>
    </dsp:sp>
    <dsp:sp modelId="{2434D909-692B-4A80-8FD1-CAFD845D8E46}">
      <dsp:nvSpPr>
        <dsp:cNvPr id="0" name=""/>
        <dsp:cNvSpPr/>
      </dsp:nvSpPr>
      <dsp:spPr>
        <a:xfrm>
          <a:off x="8060578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8203224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B4F60-A2D0-41ED-96C9-CB484F73BDC0}" type="datetimeFigureOut">
              <a:rPr lang="uk-UA" smtClean="0"/>
              <a:t>17.11.2022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00A3E-3251-4718-85FA-EAA67668DD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21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9" y="2259000"/>
            <a:ext cx="6089772" cy="20250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02" y="1809002"/>
            <a:ext cx="8792959" cy="4502963"/>
          </a:xfrm>
        </p:spPr>
        <p:txBody>
          <a:bodyPr/>
          <a:lstStyle>
            <a:lvl1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5513ABB-3665-4C04-B6E2-F771C72F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59" y="189002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A4875AB-927E-4523-9A7A-809F9A1E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59" y="189002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suite.smarttech-prod.com/library?_ga=2.173180714.846117830.1668627000-1745427847.16351667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het.colorado.edu/uk/simulations/filter?subjects=math&amp;type=html,prototyp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liveworksheets.com/myworksheets.asp?w=private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000" y="-15258"/>
            <a:ext cx="55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SMART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ТЕХНОЛОГІЇ ПРИ ВИВЧЕННІ МАТЕМАТИКИ</a:t>
            </a:r>
          </a:p>
          <a:p>
            <a:pPr algn="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ТА ІНФОРМАТИКИ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000" y="3164245"/>
            <a:ext cx="499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-71694" y="5814000"/>
            <a:ext cx="499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6000" y="5161725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 ШТОКАЛО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00" y="5769000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1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01"/>
            <a:ext cx="5655000" cy="424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00" y="3630584"/>
            <a:ext cx="4175752" cy="3131814"/>
          </a:xfrm>
          <a:prstGeom prst="rect">
            <a:avLst/>
          </a:prstGeom>
        </p:spPr>
      </p:pic>
      <p:pic>
        <p:nvPicPr>
          <p:cNvPr id="3" name="Picture 2" descr="Официальный сайт Государственное профессиональное образовательное  учреждение «Новокузнецкий педагогический колледж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5" y="1"/>
            <a:ext cx="2861238" cy="12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00" y="1"/>
            <a:ext cx="3960000" cy="52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ownloads\20210315_1015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47" y="2369482"/>
            <a:ext cx="3294687" cy="43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4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6" y="21972"/>
            <a:ext cx="402783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LUMIO</a:t>
            </a:r>
            <a:endParaRPr lang="uk-UA" sz="6000" b="1" dirty="0">
              <a:ln w="11430"/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000" y="1403999"/>
            <a:ext cx="55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ЗАВДАННЯ В ІГРОВІЙ ФОРМІ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000" y="2140666"/>
            <a:ext cx="55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ДОШКА ЗАВДАНЬ 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Edu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Scrum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8500" y="2866382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ІНТЕРАКТИВНІ УРОКИ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1000" y="3570868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ТЕСТОВІ ЗАВДАННЯ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" y="1132751"/>
            <a:ext cx="5490000" cy="2463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0" y="3474000"/>
            <a:ext cx="5891625" cy="2895753"/>
          </a:xfrm>
          <a:prstGeom prst="rect">
            <a:avLst/>
          </a:prstGeom>
        </p:spPr>
      </p:pic>
      <p:pic>
        <p:nvPicPr>
          <p:cNvPr id="13" name="Рисунок 1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855" y="4400905"/>
            <a:ext cx="8582126" cy="21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037" y="99000"/>
            <a:ext cx="4361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44C1A3">
                    <a:lumMod val="50000"/>
                  </a:srgbClr>
                </a:solidFill>
                <a:latin typeface="Georgia" panose="02040502050405020303" pitchFamily="18" charset="0"/>
              </a:rPr>
              <a:t>EDU-SCRUM</a:t>
            </a:r>
            <a:endParaRPr lang="uk-UA" sz="4800" b="1" dirty="0">
              <a:ln w="11430"/>
              <a:solidFill>
                <a:srgbClr val="44C1A3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037" y="916588"/>
            <a:ext cx="2087981" cy="567847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система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схемою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спринту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1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ходу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спринту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ретроспективні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НА КОНКУРС\відеорезюме\DSC01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68" y="1072244"/>
            <a:ext cx="4671000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00" y="369000"/>
            <a:ext cx="2995173" cy="399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:\НА КОНКУРС\відеорезюме\DSC01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09" y="3521190"/>
            <a:ext cx="4886191" cy="32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7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92700"/>
            <a:ext cx="91513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PHET</a:t>
            </a:r>
            <a:endParaRPr lang="uk-UA" sz="6000" b="1" dirty="0">
              <a:ln w="11430"/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89" y="2214000"/>
            <a:ext cx="7697111" cy="423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500" y="913559"/>
            <a:ext cx="4383889" cy="59093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Лабораторні роботи й моделювання з фізики, хімії, біології, математики. </a:t>
            </a:r>
            <a:endParaRPr lang="uk-UA" dirty="0" smtClean="0">
              <a:solidFill>
                <a:schemeClr val="accent3">
                  <a:lumMod val="50000"/>
                </a:schemeClr>
              </a:solidFill>
              <a:latin typeface="Merriweather"/>
            </a:endParaRPr>
          </a:p>
          <a:p>
            <a:pPr algn="just"/>
            <a:endParaRPr lang="uk-UA" dirty="0">
              <a:solidFill>
                <a:schemeClr val="accent3">
                  <a:lumMod val="50000"/>
                </a:schemeClr>
              </a:solidFill>
              <a:latin typeface="Merriweather"/>
            </a:endParaRPr>
          </a:p>
          <a:p>
            <a:pPr algn="just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PhET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–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це безкоштовний ресурс для створення та використання вже готових інтерактивних симуляцій під час вивчення математики та природничих наук.</a:t>
            </a:r>
          </a:p>
          <a:p>
            <a:pPr algn="just"/>
            <a:endParaRPr lang="uk-UA" dirty="0" smtClean="0">
              <a:solidFill>
                <a:schemeClr val="accent3">
                  <a:lumMod val="50000"/>
                </a:schemeClr>
              </a:solidFill>
              <a:latin typeface="Merriweather"/>
            </a:endParaRPr>
          </a:p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Переваги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сервісу:</a:t>
            </a:r>
          </a:p>
          <a:p>
            <a:pPr marL="4762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Великий вибір готових ігор та вправ.</a:t>
            </a:r>
          </a:p>
          <a:p>
            <a:pPr marL="4762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Можливість ознайомитися із ґрунтовною теоретичною базою, яка допоможе найефективніше використовувати функціонал сервісу.</a:t>
            </a:r>
          </a:p>
          <a:p>
            <a:pPr marL="4762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Безліч яскравих та інформативних наукових симуляцій.</a:t>
            </a:r>
          </a:p>
          <a:p>
            <a:pPr marL="4762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Merriweather"/>
              </a:rPr>
              <a:t>Можливість випробувати теорію на практиці.</a:t>
            </a:r>
            <a:endParaRPr lang="uk-UA" b="0" i="0" dirty="0">
              <a:solidFill>
                <a:schemeClr val="accent3">
                  <a:lumMod val="50000"/>
                </a:schemeClr>
              </a:solidFill>
              <a:effectLst/>
              <a:latin typeface="Merriweathe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00" y="189000"/>
            <a:ext cx="7520087" cy="19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9" y="189002"/>
            <a:ext cx="588514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ea typeface="Calibri"/>
              </a:rPr>
              <a:t>L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ea typeface="Calibri"/>
              </a:rPr>
              <a:t>iveworksheets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98357"/>
            <a:ext cx="5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ІНТЕРАКТИВНИЙ АРКУШ</a:t>
            </a:r>
            <a:endParaRPr lang="uk-U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71" y="1404000"/>
            <a:ext cx="71185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додавання текстових полів для введення тексту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вибір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правильної відповіді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вікторина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з вибором правильної відповіді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зіставлення</a:t>
            </a:r>
            <a:endParaRPr lang="uk-UA" sz="2000" b="1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перетягування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правильної відповіді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завдання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на прослуховування</a:t>
            </a:r>
          </a:p>
          <a:p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відкриті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питання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додавання </a:t>
            </a:r>
            <a:r>
              <a:rPr lang="en-US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mp3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файлів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додавання </a:t>
            </a:r>
            <a:r>
              <a:rPr lang="uk-UA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відео з </a:t>
            </a:r>
            <a:r>
              <a:rPr lang="en-US" sz="2000" b="1" dirty="0">
                <a:solidFill>
                  <a:srgbClr val="444444"/>
                </a:solidFill>
                <a:latin typeface="Georgia" panose="02040502050405020303" pitchFamily="18" charset="0"/>
              </a:rPr>
              <a:t>YouTube</a:t>
            </a:r>
          </a:p>
          <a:p>
            <a:pPr>
              <a:buFont typeface="Arial"/>
              <a:buChar char="•"/>
            </a:pPr>
            <a:endParaRPr lang="uk-UA" sz="800" b="1" dirty="0" smtClean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rgbClr val="444444"/>
                </a:solidFill>
                <a:latin typeface="Georgia" panose="02040502050405020303" pitchFamily="18" charset="0"/>
              </a:rPr>
              <a:t>додавання покликань</a:t>
            </a:r>
            <a:endParaRPr lang="uk-UA" sz="2000" b="1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00" y="2024131"/>
            <a:ext cx="3252292" cy="458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59000" y="-17950"/>
            <a:ext cx="4296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Notes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99500" l="694" r="996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576" y="3204037"/>
            <a:ext cx="5453617" cy="3029787"/>
          </a:xfrm>
          <a:prstGeom prst="rect">
            <a:avLst/>
          </a:prstGeom>
        </p:spPr>
      </p:pic>
      <p:pic>
        <p:nvPicPr>
          <p:cNvPr id="3076" name="Picture 4" descr="GoodNotes 5: The MacStories Review - MacSt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0" y="1018918"/>
            <a:ext cx="477123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" y="1042175"/>
            <a:ext cx="1871060" cy="241817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27" y="1014813"/>
            <a:ext cx="1884291" cy="243527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3999"/>
            <a:ext cx="2181000" cy="282101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0" y="3763291"/>
            <a:ext cx="2166085" cy="280172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1" y="3723124"/>
            <a:ext cx="2218464" cy="286947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705806"/>
            <a:ext cx="2252817" cy="291155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566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9" y="189002"/>
            <a:ext cx="4985141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ПІДСУМКИ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Купить Зарплата й Управління Персоналом для України (Базова версія)  лицензию в интернет-магазине Softkey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00" y="1518165"/>
            <a:ext cx="5382231" cy="49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5998" y="189000"/>
            <a:ext cx="3087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контроль знань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5706" y="1180875"/>
            <a:ext cx="2495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 навчання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64" y="1637165"/>
            <a:ext cx="2669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741" y="2425158"/>
            <a:ext cx="2339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аналітичних навиків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0" y="3985932"/>
            <a:ext cx="220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5490" y="2640601"/>
            <a:ext cx="2850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 процеси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1000" y="5507545"/>
            <a:ext cx="189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</a:t>
            </a:r>
          </a:p>
          <a:p>
            <a:pPr algn="ctr"/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5490" y="4201375"/>
            <a:ext cx="189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 </a:t>
            </a:r>
          </a:p>
          <a:p>
            <a:pPr algn="ctr"/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0706" y="5769000"/>
            <a:ext cx="283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 </a:t>
            </a:r>
          </a:p>
          <a:p>
            <a:pPr algn="ctr"/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9" y="2349000"/>
            <a:ext cx="6089772" cy="20250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Georgia" panose="02040502050405020303" pitchFamily="18" charset="0"/>
              </a:rPr>
              <a:t>ДЯКУЮ </a:t>
            </a:r>
            <a:br>
              <a:rPr lang="uk-UA" sz="8000" dirty="0" smtClean="0">
                <a:latin typeface="Georgia" panose="02040502050405020303" pitchFamily="18" charset="0"/>
              </a:rPr>
            </a:br>
            <a:r>
              <a:rPr lang="uk-UA" sz="8000" dirty="0" smtClean="0">
                <a:latin typeface="Georgia" panose="02040502050405020303" pitchFamily="18" charset="0"/>
              </a:rPr>
              <a:t>ЗА УВАГУ!</a:t>
            </a:r>
            <a:endParaRPr lang="uk-UA" sz="8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2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0F9C4B-F110-4FBD-829C-88884EBF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02" y="1134000"/>
            <a:ext cx="9690298" cy="5580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sz="2600" dirty="0" smtClean="0">
                <a:latin typeface="Georgia" panose="02040502050405020303" pitchFamily="18" charset="0"/>
              </a:rPr>
              <a:t>Ukrainian </a:t>
            </a:r>
            <a:r>
              <a:rPr lang="en-US" sz="2600" dirty="0">
                <a:latin typeface="Georgia" panose="02040502050405020303" pitchFamily="18" charset="0"/>
              </a:rPr>
              <a:t>Journal of Educational Studies and Information Technology Vol. 5. No 2. June 2017. pp. 1-4</a:t>
            </a:r>
            <a:r>
              <a:rPr lang="en-US" sz="2600" dirty="0" smtClean="0">
                <a:latin typeface="Georgia" panose="02040502050405020303" pitchFamily="18" charset="0"/>
              </a:rPr>
              <a:t>.</a:t>
            </a:r>
            <a:endParaRPr lang="uk-UA" sz="2600" dirty="0" smtClean="0">
              <a:latin typeface="Georgia" panose="02040502050405020303" pitchFamily="18" charset="0"/>
            </a:endParaRPr>
          </a:p>
          <a:p>
            <a:r>
              <a:rPr lang="ru-RU" sz="2600" dirty="0">
                <a:latin typeface="Georgia" panose="02040502050405020303" pitchFamily="18" charset="0"/>
              </a:rPr>
              <a:t>Методика </a:t>
            </a:r>
            <a:r>
              <a:rPr lang="ru-RU" sz="2600" dirty="0" err="1">
                <a:latin typeface="Georgia" panose="02040502050405020303" pitchFamily="18" charset="0"/>
              </a:rPr>
              <a:t>застосування</a:t>
            </a:r>
            <a:r>
              <a:rPr lang="ru-RU" sz="2600" dirty="0">
                <a:latin typeface="Georgia" panose="02040502050405020303" pitchFamily="18" charset="0"/>
              </a:rPr>
              <a:t> </a:t>
            </a:r>
            <a:r>
              <a:rPr lang="ru-RU" sz="2600" dirty="0" err="1">
                <a:latin typeface="Georgia" panose="02040502050405020303" pitchFamily="18" charset="0"/>
              </a:rPr>
              <a:t>технології</a:t>
            </a:r>
            <a:r>
              <a:rPr lang="ru-RU" sz="2600" dirty="0">
                <a:latin typeface="Georgia" panose="02040502050405020303" pitchFamily="18" charset="0"/>
              </a:rPr>
              <a:t> SMART </a:t>
            </a:r>
            <a:r>
              <a:rPr lang="ru-RU" sz="2600" dirty="0" err="1">
                <a:latin typeface="Georgia" panose="02040502050405020303" pitchFamily="18" charset="0"/>
              </a:rPr>
              <a:t>Board</a:t>
            </a:r>
            <a:r>
              <a:rPr lang="ru-RU" sz="2600" dirty="0">
                <a:latin typeface="Georgia" panose="02040502050405020303" pitchFamily="18" charset="0"/>
              </a:rPr>
              <a:t> 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освітньому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>
                <a:latin typeface="Georgia" panose="02040502050405020303" pitchFamily="18" charset="0"/>
              </a:rPr>
              <a:t>процесі</a:t>
            </a:r>
            <a:r>
              <a:rPr lang="ru-RU" sz="2600" dirty="0">
                <a:latin typeface="Georgia" panose="02040502050405020303" pitchFamily="18" charset="0"/>
              </a:rPr>
              <a:t> : </a:t>
            </a:r>
            <a:r>
              <a:rPr lang="ru-RU" sz="2600" dirty="0" err="1">
                <a:latin typeface="Georgia" panose="02040502050405020303" pitchFamily="18" charset="0"/>
              </a:rPr>
              <a:t>навчальний</a:t>
            </a:r>
            <a:r>
              <a:rPr lang="ru-RU" sz="2600" dirty="0">
                <a:latin typeface="Georgia" panose="02040502050405020303" pitchFamily="18" charset="0"/>
              </a:rPr>
              <a:t> </a:t>
            </a:r>
            <a:r>
              <a:rPr lang="ru-RU" sz="2600" dirty="0" err="1">
                <a:latin typeface="Georgia" panose="02040502050405020303" pitchFamily="18" charset="0"/>
              </a:rPr>
              <a:t>посібник</a:t>
            </a:r>
            <a:r>
              <a:rPr lang="ru-RU" sz="2600" dirty="0">
                <a:latin typeface="Georgia" panose="02040502050405020303" pitchFamily="18" charset="0"/>
              </a:rPr>
              <a:t> / Г.Ф. </a:t>
            </a:r>
            <a:r>
              <a:rPr lang="ru-RU" sz="2600" dirty="0" err="1">
                <a:latin typeface="Georgia" panose="02040502050405020303" pitchFamily="18" charset="0"/>
              </a:rPr>
              <a:t>Бонч-Бруєвич</a:t>
            </a:r>
            <a:r>
              <a:rPr lang="ru-RU" sz="2600" dirty="0">
                <a:latin typeface="Georgia" panose="02040502050405020303" pitchFamily="18" charset="0"/>
              </a:rPr>
              <a:t>, В.О. Абрамов, Т.І. Косенко. – К. : КМПУ </a:t>
            </a:r>
            <a:r>
              <a:rPr lang="ru-RU" sz="2600" dirty="0" err="1">
                <a:latin typeface="Georgia" panose="02040502050405020303" pitchFamily="18" charset="0"/>
              </a:rPr>
              <a:t>імені</a:t>
            </a:r>
            <a:r>
              <a:rPr lang="ru-RU" sz="2600" dirty="0">
                <a:latin typeface="Georgia" panose="02040502050405020303" pitchFamily="18" charset="0"/>
              </a:rPr>
              <a:t> Б.Д. </a:t>
            </a:r>
            <a:r>
              <a:rPr lang="ru-RU" sz="2600" dirty="0" err="1">
                <a:latin typeface="Georgia" panose="02040502050405020303" pitchFamily="18" charset="0"/>
              </a:rPr>
              <a:t>Грінченка</a:t>
            </a:r>
            <a:r>
              <a:rPr lang="ru-RU" sz="2600" dirty="0">
                <a:latin typeface="Georgia" panose="02040502050405020303" pitchFamily="18" charset="0"/>
              </a:rPr>
              <a:t>, 2007. – 102 с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600" dirty="0" err="1">
                <a:latin typeface="Georgia" panose="02040502050405020303" pitchFamily="18" charset="0"/>
                <a:ea typeface="Calibri"/>
              </a:rPr>
              <a:t>Що</a:t>
            </a:r>
            <a:r>
              <a:rPr lang="ru-RU" sz="2600" dirty="0">
                <a:latin typeface="Georgia" panose="02040502050405020303" pitchFamily="18" charset="0"/>
                <a:ea typeface="Calibri"/>
              </a:rPr>
              <a:t> </a:t>
            </a:r>
            <a:r>
              <a:rPr lang="ru-RU" sz="2600" dirty="0" err="1">
                <a:latin typeface="Georgia" panose="02040502050405020303" pitchFamily="18" charset="0"/>
                <a:ea typeface="Calibri"/>
              </a:rPr>
              <a:t>таке</a:t>
            </a:r>
            <a:r>
              <a:rPr lang="ru-RU" sz="2600" dirty="0">
                <a:latin typeface="Georgia" panose="02040502050405020303" pitchFamily="18" charset="0"/>
                <a:ea typeface="Calibri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  <a:ea typeface="Calibri"/>
              </a:rPr>
              <a:t>гейміфікація</a:t>
            </a:r>
            <a:r>
              <a:rPr lang="ru-RU" sz="2600" dirty="0" smtClean="0">
                <a:latin typeface="Georgia" panose="02040502050405020303" pitchFamily="18" charset="0"/>
                <a:ea typeface="Calibri"/>
              </a:rPr>
              <a:t>? </a:t>
            </a:r>
            <a:r>
              <a:rPr lang="ru-RU" sz="2600" dirty="0">
                <a:latin typeface="Georgia" panose="02040502050405020303" pitchFamily="18" charset="0"/>
                <a:ea typeface="Calibri"/>
              </a:rPr>
              <a:t>[</a:t>
            </a:r>
            <a:r>
              <a:rPr lang="ru-RU" sz="2600" dirty="0" err="1">
                <a:latin typeface="Georgia" panose="02040502050405020303" pitchFamily="18" charset="0"/>
                <a:ea typeface="Calibri"/>
              </a:rPr>
              <a:t>Електронний</a:t>
            </a:r>
            <a:r>
              <a:rPr lang="ru-RU" sz="2600" dirty="0">
                <a:latin typeface="Georgia" panose="02040502050405020303" pitchFamily="18" charset="0"/>
                <a:ea typeface="Calibri"/>
              </a:rPr>
              <a:t> ресурс]. – Режим доступу: http://delo.ua/lifestyle/chto-takoe-gejmifikacija-i-kak-ona-pomogaetrasshevelit-sotrudni-202074</a:t>
            </a:r>
            <a:endParaRPr lang="ru-RU" sz="2600" dirty="0">
              <a:latin typeface="Georgia" panose="02040502050405020303" pitchFamily="18" charset="0"/>
            </a:endParaRPr>
          </a:p>
          <a:p>
            <a:r>
              <a:rPr lang="ru-RU" sz="2600" dirty="0" err="1" smtClean="0">
                <a:latin typeface="Georgia" panose="02040502050405020303" pitchFamily="18" charset="0"/>
              </a:rPr>
              <a:t>Безкоштовний</a:t>
            </a:r>
            <a:r>
              <a:rPr lang="ru-RU" sz="2600" dirty="0" smtClean="0">
                <a:latin typeface="Georgia" panose="02040502050405020303" pitchFamily="18" charset="0"/>
              </a:rPr>
              <a:t> слайд </a:t>
            </a:r>
            <a:r>
              <a:rPr lang="ru-RU" sz="2600" dirty="0" err="1" smtClean="0">
                <a:latin typeface="Georgia" panose="02040502050405020303" pitchFamily="18" charset="0"/>
              </a:rPr>
              <a:t>із</a:t>
            </a:r>
            <a:r>
              <a:rPr lang="ru-RU" sz="2600" dirty="0" smtClean="0">
                <a:latin typeface="Georgia" panose="02040502050405020303" pitchFamily="18" charset="0"/>
              </a:rPr>
              <a:t> сайту </a:t>
            </a:r>
            <a:r>
              <a:rPr lang="en-US" sz="2600" dirty="0">
                <a:latin typeface="Georgia" panose="02040502050405020303" pitchFamily="18" charset="0"/>
                <a:hlinkClick r:id="rId2"/>
              </a:rPr>
              <a:t>presentation-creation.ru</a:t>
            </a:r>
            <a:endParaRPr lang="en-US" sz="2600" dirty="0">
              <a:latin typeface="Georgia" panose="02040502050405020303" pitchFamily="18" charset="0"/>
            </a:endParaRPr>
          </a:p>
          <a:p>
            <a:r>
              <a:rPr lang="uk-UA" sz="2600" dirty="0" smtClean="0">
                <a:latin typeface="Georgia" panose="02040502050405020303" pitchFamily="18" charset="0"/>
              </a:rPr>
              <a:t>Іконки розроблено </a:t>
            </a:r>
            <a:r>
              <a:rPr lang="en-US" sz="2600" dirty="0" err="1" smtClean="0">
                <a:latin typeface="Georgia" panose="02040502050405020303" pitchFamily="18" charset="0"/>
                <a:hlinkClick r:id="rId3"/>
              </a:rPr>
              <a:t>Flaticon</a:t>
            </a:r>
            <a:endParaRPr lang="uk-UA" sz="2600" dirty="0" smtClean="0">
              <a:latin typeface="Georgia" panose="02040502050405020303" pitchFamily="18" charset="0"/>
            </a:endParaRPr>
          </a:p>
          <a:p>
            <a:r>
              <a:rPr lang="uk-UA" sz="2600" dirty="0" smtClean="0">
                <a:latin typeface="Georgia" panose="02040502050405020303" pitchFamily="18" charset="0"/>
              </a:rPr>
              <a:t>Інтернет-ресурси</a:t>
            </a:r>
            <a:endParaRPr lang="ru-RU" sz="26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Використані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джерела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Нова українська школа (презентація МОН Україн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" y="51395"/>
            <a:ext cx="9066000" cy="68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8788400" y="51394"/>
            <a:ext cx="3403600" cy="66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/01  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Спілкування державною (і рідною у разі відмінності) мовами.</a:t>
            </a:r>
            <a:endParaRPr kumimoji="0" lang="uk-UA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/02  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Спілкування іноземними мовами.</a:t>
            </a:r>
            <a:endParaRPr kumimoji="0" lang="uk-UA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/03  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Математична грамотність.</a:t>
            </a:r>
            <a:endParaRPr kumimoji="0" lang="uk-UA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/04  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Компетентності в природничих науках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altLang="uk-UA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ехнологіях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/05  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Інформаційно-цифрова компетентність.</a:t>
            </a:r>
          </a:p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b="1" kern="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/06  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Уміння вчитися впродовж життя</a:t>
            </a:r>
            <a:r>
              <a:rPr lang="uk-UA" altLang="uk-UA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b="1" kern="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b="1" kern="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/07  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Соціальні і громадянські </a:t>
            </a:r>
            <a:r>
              <a:rPr lang="uk-UA" altLang="uk-UA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компетентності.</a:t>
            </a:r>
            <a:endParaRPr lang="uk-UA" altLang="uk-UA" b="1" kern="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b="1" kern="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altLang="uk-UA" b="1" kern="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08  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Підприємливість</a:t>
            </a:r>
            <a:r>
              <a:rPr lang="uk-UA" altLang="uk-UA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b="1" kern="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b="1" kern="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/09  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Загальнокультурна грамотність</a:t>
            </a:r>
            <a:r>
              <a:rPr lang="uk-UA" altLang="uk-UA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b="1" kern="0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/10   </a:t>
            </a:r>
            <a:r>
              <a:rPr lang="uk-UA" altLang="uk-UA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Екологічна грамотність і здорове життя</a:t>
            </a:r>
            <a:r>
              <a:rPr lang="uk-UA" altLang="uk-UA" sz="2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alt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45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0423C4-BC4A-4E53-9789-BE87F6C9359D}"/>
              </a:ext>
            </a:extLst>
          </p:cNvPr>
          <p:cNvSpPr/>
          <p:nvPr/>
        </p:nvSpPr>
        <p:spPr>
          <a:xfrm>
            <a:off x="344034" y="1171961"/>
            <a:ext cx="2916967" cy="46854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090514F-0932-4078-B368-38D91A30EFBB}"/>
              </a:ext>
            </a:extLst>
          </p:cNvPr>
          <p:cNvSpPr/>
          <p:nvPr/>
        </p:nvSpPr>
        <p:spPr>
          <a:xfrm>
            <a:off x="520858" y="1357474"/>
            <a:ext cx="2587073" cy="4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873D33E4-22A2-4A45-BF2C-8809654A9A34}"/>
              </a:ext>
            </a:extLst>
          </p:cNvPr>
          <p:cNvSpPr/>
          <p:nvPr/>
        </p:nvSpPr>
        <p:spPr>
          <a:xfrm>
            <a:off x="825741" y="4779001"/>
            <a:ext cx="1985259" cy="1663431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="" xmlns:a16="http://schemas.microsoft.com/office/drawing/2014/main" id="{A27FAC6A-A25B-4ABC-A5A5-AD84F81680F3}"/>
              </a:ext>
            </a:extLst>
          </p:cNvPr>
          <p:cNvSpPr/>
          <p:nvPr/>
        </p:nvSpPr>
        <p:spPr>
          <a:xfrm rot="16200000" flipH="1">
            <a:off x="348645" y="5871644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="" xmlns:a16="http://schemas.microsoft.com/office/drawing/2014/main" id="{210BB2F7-643F-48D6-98F4-B7451BC01BB4}"/>
              </a:ext>
            </a:extLst>
          </p:cNvPr>
          <p:cNvSpPr/>
          <p:nvPr/>
        </p:nvSpPr>
        <p:spPr>
          <a:xfrm rot="16200000" flipH="1" flipV="1">
            <a:off x="2486409" y="5866965"/>
            <a:ext cx="806944" cy="1577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BABC60C-1E28-43E7-8B5F-91CBB2559A62}"/>
              </a:ext>
            </a:extLst>
          </p:cNvPr>
          <p:cNvSpPr/>
          <p:nvPr/>
        </p:nvSpPr>
        <p:spPr>
          <a:xfrm>
            <a:off x="514333" y="1269002"/>
            <a:ext cx="25661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Вміння бачити і застосовувати математику в реальному житті, розуміти зміст і метод математичного моделювання, вміння будувати математичну модель, досліджувати її методами математики, інтерпретувати отримані результати, обчислювати похибки обчислень.</a:t>
            </a:r>
          </a:p>
          <a:p>
            <a:pPr algn="ctr"/>
            <a:r>
              <a:rPr lang="en-US" sz="1600" dirty="0" smtClean="0"/>
              <a:t>. </a:t>
            </a: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CD95EE3-977E-4959-BFDB-3A0C0BEFF18F}"/>
              </a:ext>
            </a:extLst>
          </p:cNvPr>
          <p:cNvGrpSpPr/>
          <p:nvPr/>
        </p:nvGrpSpPr>
        <p:grpSpPr>
          <a:xfrm>
            <a:off x="3756000" y="1171960"/>
            <a:ext cx="2925000" cy="5272039"/>
            <a:chOff x="72235" y="2124000"/>
            <a:chExt cx="2838689" cy="4335953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8534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73ECCE1-2A15-4967-8C18-7FF579C30A4A}"/>
                </a:ext>
              </a:extLst>
            </p:cNvPr>
            <p:cNvSpPr/>
            <p:nvPr/>
          </p:nvSpPr>
          <p:spPr>
            <a:xfrm>
              <a:off x="205477" y="2259713"/>
              <a:ext cx="2618103" cy="3458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2D4684ED-6D0E-4701-A52F-C5CD0C84D2EA}"/>
                </a:ext>
              </a:extLst>
            </p:cNvPr>
            <p:cNvSpPr/>
            <p:nvPr/>
          </p:nvSpPr>
          <p:spPr>
            <a:xfrm>
              <a:off x="546956" y="5090586"/>
              <a:ext cx="1848688" cy="1368078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="" xmlns:a16="http://schemas.microsoft.com/office/drawing/2014/main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102925" y="6010250"/>
              <a:ext cx="721249" cy="17815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="" xmlns:a16="http://schemas.microsoft.com/office/drawing/2014/main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115312" y="6010253"/>
              <a:ext cx="721247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FCE623A-4485-465B-A25C-F0C910F05E4C}"/>
              </a:ext>
            </a:extLst>
          </p:cNvPr>
          <p:cNvSpPr/>
          <p:nvPr/>
        </p:nvSpPr>
        <p:spPr>
          <a:xfrm>
            <a:off x="3893293" y="1404001"/>
            <a:ext cx="26977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впевнене, </a:t>
            </a:r>
            <a:endParaRPr lang="uk-UA" sz="2400" kern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24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водночас критичне застосування інформаційно-комунікаційних технологій (ІКТ)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28EE4121-25B3-4D5E-AC4C-ED3BAA0E9599}"/>
              </a:ext>
            </a:extLst>
          </p:cNvPr>
          <p:cNvGrpSpPr/>
          <p:nvPr/>
        </p:nvGrpSpPr>
        <p:grpSpPr>
          <a:xfrm>
            <a:off x="7144145" y="1171959"/>
            <a:ext cx="2911857" cy="5272039"/>
            <a:chOff x="72235" y="2123999"/>
            <a:chExt cx="2976695" cy="392624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C5D16EA6-3C30-4A2D-AD1C-32A6B4B8831F}"/>
                </a:ext>
              </a:extLst>
            </p:cNvPr>
            <p:cNvSpPr/>
            <p:nvPr/>
          </p:nvSpPr>
          <p:spPr>
            <a:xfrm>
              <a:off x="72235" y="2123999"/>
              <a:ext cx="2976695" cy="356825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BF538725-4E02-46D2-9EF2-09B6D7A1F2C0}"/>
                </a:ext>
              </a:extLst>
            </p:cNvPr>
            <p:cNvSpPr/>
            <p:nvPr/>
          </p:nvSpPr>
          <p:spPr>
            <a:xfrm>
              <a:off x="218558" y="2264557"/>
              <a:ext cx="2600362" cy="3189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2EA5C19C-0D73-468F-AF5F-25F9A492B670}"/>
                </a:ext>
              </a:extLst>
            </p:cNvPr>
            <p:cNvSpPr/>
            <p:nvPr/>
          </p:nvSpPr>
          <p:spPr>
            <a:xfrm>
              <a:off x="565392" y="4856929"/>
              <a:ext cx="1937766" cy="1192152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="" xmlns:a16="http://schemas.microsoft.com/office/drawing/2014/main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178190" y="5663046"/>
              <a:ext cx="596247" cy="17815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="" xmlns:a16="http://schemas.microsoft.com/office/drawing/2014/main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286142" y="5655475"/>
              <a:ext cx="611390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B945591-C999-430F-99B1-4C3742D3B8AB}"/>
              </a:ext>
            </a:extLst>
          </p:cNvPr>
          <p:cNvSpPr/>
          <p:nvPr/>
        </p:nvSpPr>
        <p:spPr>
          <a:xfrm>
            <a:off x="7287277" y="1404002"/>
            <a:ext cx="25437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 до пошуку та засвоєння нових знань, набуття нових </a:t>
            </a:r>
            <a:r>
              <a:rPr lang="uk-UA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вмінь</a:t>
            </a:r>
          </a:p>
          <a:p>
            <a:pPr algn="ctr"/>
            <a:r>
              <a:rPr lang="uk-UA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навичок, організації освітнього процесу (</a:t>
            </a:r>
            <a:r>
              <a:rPr lang="uk-UA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власного</a:t>
            </a:r>
          </a:p>
          <a:p>
            <a:pPr algn="ctr"/>
            <a:r>
              <a:rPr lang="uk-UA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колективного)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326001" y="5278483"/>
            <a:ext cx="948283" cy="948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656000" y="5409000"/>
            <a:ext cx="945000" cy="945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8121000" y="5272374"/>
            <a:ext cx="900000" cy="9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4033" y="144911"/>
            <a:ext cx="2763898" cy="9048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sz="24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Математична </a:t>
            </a:r>
            <a:endParaRPr lang="en-US" altLang="uk-UA" sz="24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uk-UA" sz="24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грамотність</a:t>
            </a:r>
            <a:endParaRPr lang="uk-UA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32775" y="144002"/>
            <a:ext cx="3076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uk-UA" sz="24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Уміння вчитися </a:t>
            </a:r>
            <a:endParaRPr lang="uk-UA" altLang="uk-UA" sz="24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uk-UA" sz="24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впродовж </a:t>
            </a:r>
            <a:r>
              <a:rPr lang="uk-UA" altLang="uk-UA" sz="24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7932" y="189000"/>
            <a:ext cx="417934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uk-UA" sz="22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  <a:cs typeface="Times New Roman" pitchFamily="18" charset="0"/>
              </a:rPr>
              <a:t>Інформаційно-цифрова</a:t>
            </a:r>
            <a:r>
              <a:rPr lang="uk-UA" altLang="uk-UA" sz="20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  <a:cs typeface="Times New Roman" pitchFamily="18" charset="0"/>
              </a:rPr>
              <a:t> </a:t>
            </a:r>
            <a:endParaRPr lang="uk-UA" altLang="uk-UA" sz="20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uk-UA" altLang="uk-UA" sz="20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  <a:cs typeface="Times New Roman" pitchFamily="18" charset="0"/>
              </a:rPr>
              <a:t>компетентність</a:t>
            </a:r>
            <a:endParaRPr lang="uk-UA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8" y="-36000"/>
            <a:ext cx="10295141" cy="1079998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Georgia" panose="02040502050405020303" pitchFamily="18" charset="0"/>
              </a:rPr>
              <a:t>ТЕХНОТРЕНДИ В ОСВІТІ</a:t>
            </a:r>
            <a:endParaRPr lang="uk-UA" sz="4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0976336"/>
              </p:ext>
            </p:extLst>
          </p:nvPr>
        </p:nvGraphicFramePr>
        <p:xfrm>
          <a:off x="111000" y="1089000"/>
          <a:ext cx="9225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67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Сучасні освітні інструменти для вчителів – Управління осві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Сучасні освітні інструменти для вчителів – Управління освіти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4" y="7939"/>
            <a:ext cx="318928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06000" y="312741"/>
            <a:ext cx="6515220" cy="11362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206000" y="672335"/>
            <a:ext cx="665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ПРИНЕСИ СВІЙ ВЛАСНИЙ ПРИСТРІЙ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65" name="Picture 17" descr="Лицензии Моби-С с поддержкой концепции BY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4" y="5187281"/>
            <a:ext cx="12203214" cy="1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3261000" y="532116"/>
            <a:ext cx="855000" cy="655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394000"/>
            <a:ext cx="7463610" cy="2559660"/>
            <a:chOff x="0" y="2394000"/>
            <a:chExt cx="7463610" cy="25596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394000"/>
              <a:ext cx="7463610" cy="2475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000" y="2645336"/>
              <a:ext cx="6816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uk-UA" sz="2400" b="1" dirty="0" smtClean="0">
                  <a:solidFill>
                    <a:schemeClr val="accent3">
                      <a:lumMod val="50000"/>
                    </a:schemeClr>
                  </a:solidFill>
                  <a:latin typeface="Georgia" panose="02040502050405020303" pitchFamily="18" charset="0"/>
                </a:rPr>
                <a:t>Використання технології дозволяє вчитись у будь-який час і де завгодно.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uk-UA" sz="2400" b="1" dirty="0" smtClean="0">
                  <a:solidFill>
                    <a:schemeClr val="accent3">
                      <a:lumMod val="50000"/>
                    </a:schemeClr>
                  </a:solidFill>
                  <a:latin typeface="Georgia" panose="02040502050405020303" pitchFamily="18" charset="0"/>
                </a:rPr>
                <a:t>Більше не потрібно шукати комп'ютер, маючи власний пристрій, можна негайно приступити до навчання.</a:t>
              </a:r>
              <a:endParaRPr lang="uk-UA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4" name="Стрелка вниз 13"/>
          <p:cNvSpPr/>
          <p:nvPr/>
        </p:nvSpPr>
        <p:spPr>
          <a:xfrm>
            <a:off x="1191000" y="1729636"/>
            <a:ext cx="675000" cy="66436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696" y="967374"/>
            <a:ext cx="9514562" cy="592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11000" y="207869"/>
            <a:ext cx="4410000" cy="19276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Параметры S.M.A.R.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"/>
            <a:ext cx="4770000" cy="20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1000" y="319744"/>
            <a:ext cx="43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икористання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комп’ютерних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систем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і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мікропроцесорів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для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виконання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щоденних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завдань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і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обміну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інформацією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 </a:t>
            </a:r>
            <a:endParaRPr lang="uk-UA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860000" y="909000"/>
            <a:ext cx="561000" cy="47538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9" y="1520"/>
            <a:ext cx="836904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42497" y="2047394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Lumio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3820" y="1975745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01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4292" y="359315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02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7291" y="3597904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03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8786" y="1989152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04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886" y="30543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05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092" y="4077246"/>
            <a:ext cx="2379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957" y="3885540"/>
            <a:ext cx="273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Notes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975745"/>
            <a:ext cx="3212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liveworksheets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4198" y="85078"/>
            <a:ext cx="237958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 Notebook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iveworksheets – интерактивные раздаточные материалы – Lib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4" y="1078290"/>
            <a:ext cx="969104" cy="9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Notes App - Dr. Valentina Loz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7" y="2978309"/>
            <a:ext cx="1027567" cy="10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gunduh PhET Google Play apps - arRzmghkbuBG | mobil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31" y="3008544"/>
            <a:ext cx="1217308" cy="12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чебное пособие Обучение работе с ПО «SMART Notebook ТМ» Уровень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46" y="60569"/>
            <a:ext cx="1056377" cy="9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et Started With Lumio For F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47" y="1149297"/>
            <a:ext cx="1309333" cy="12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фициальный сайт Государственное профессиональное образовательное  учреждение «Новокузнецкий педагогический колледж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28" y="116914"/>
            <a:ext cx="2861238" cy="1738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Программа Smart Notebook - Компьютерная грамотность в начальной  школе_Михновец Е.О.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5" name="Picture 7" descr="Smart Notebook 17.1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" y="279000"/>
            <a:ext cx="3625646" cy="28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Smart Notebook 17.1 ска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94000"/>
            <a:ext cx="3668221" cy="26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12" y="4014000"/>
            <a:ext cx="4324398" cy="266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4433" y="3001612"/>
            <a:ext cx="3869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ПОСІБНИКИ</a:t>
            </a:r>
            <a:endParaRPr lang="uk-UA" sz="40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7357" y="4760678"/>
            <a:ext cx="1547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ІДЕЇ</a:t>
            </a:r>
            <a:endParaRPr lang="uk-UA" sz="44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6000" y="1854000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РОЗРОБКИ ГОТОВИХ УРОКІВ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4418" y="2245888"/>
            <a:ext cx="6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+</a:t>
            </a:r>
            <a:endParaRPr lang="uk-UA" sz="44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5966" y="3770282"/>
            <a:ext cx="6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+</a:t>
            </a:r>
            <a:endParaRPr lang="uk-UA" sz="44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7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" y="-25325"/>
            <a:ext cx="31676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Задача </a:t>
            </a:r>
            <a:endParaRPr lang="uk-UA" sz="5400" b="1" dirty="0">
              <a:ln w="11430"/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593" y="989028"/>
                <a:ext cx="9802407" cy="25915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	Останнім часом в усьому світі велику популярність набувають будинки, що мають форму циліндра або багатогранника. Їх безперечна перевага – це висока міцність. Тому архітектори пропонують литовцям переїхати в незвичайні трубчасті споруди, які з вигляду нагадують котушки для ниток.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Будинок розроблений з урахуванням проживання в ньому однієї сім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’</a:t>
                </a: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ї.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	Ширина такого </a:t>
                </a:r>
                <a:r>
                  <a:rPr kumimoji="0" lang="ru-RU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будинку</a:t>
                </a: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 </a:t>
                </a: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6 м</a:t>
                </a: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, а </a:t>
                </a:r>
                <a:r>
                  <a:rPr kumimoji="0" lang="ru-RU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його</a:t>
                </a: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 </a:t>
                </a:r>
                <a:r>
                  <a:rPr kumimoji="0" lang="ru-RU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висота</a:t>
                </a: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 – </a:t>
                </a: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5 м</a:t>
                </a: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. За яко</a:t>
                </a: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ї найменшої  кількості рулонів скловати можна утеплити будинок, якщо в одному рулоні міститься </a:t>
                </a:r>
                <a:r>
                  <a:rPr kumimoji="0" lang="uk-U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uk-UA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uk-UA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kumimoji="0" lang="uk-UA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.  Яку найменшу суму грошей заплатить господар будинку щоб встановити віконну панораму фасаду будинку, якщо ціна за </a:t>
                </a:r>
                <a:r>
                  <a:rPr kumimoji="0" lang="uk-UA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кв.м</a:t>
                </a:r>
                <a:r>
                  <a:rPr kumimoji="0" lang="uk-UA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 pitchFamily="18" charset="0"/>
                  </a:rPr>
                  <a:t>. 4-ри камерного склопакета – 1200 грн.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" y="989028"/>
                <a:ext cx="9802407" cy="2591543"/>
              </a:xfrm>
              <a:prstGeom prst="rect">
                <a:avLst/>
              </a:prstGeom>
              <a:blipFill rotWithShape="1">
                <a:blip r:embed="rId2"/>
                <a:stretch>
                  <a:fillRect l="-560" t="-1176" r="-435" b="-28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" y="3699000"/>
            <a:ext cx="4448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1000" y="156114"/>
            <a:ext cx="911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«Будинок циліндричної форми»</a:t>
            </a:r>
            <a:endParaRPr lang="uk-UA" sz="4000" b="1" dirty="0">
              <a:ln w="11430"/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00" y="3692529"/>
            <a:ext cx="4215000" cy="31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2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432</Words>
  <Application>Microsoft Office PowerPoint</Application>
  <PresentationFormat>Широкоэкранный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Georgia</vt:lpstr>
      <vt:lpstr>Merriweather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ТЕХНОТРЕНДИ В ОСВІТІ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Liveworksheets</vt:lpstr>
      <vt:lpstr>Презентация PowerPoint</vt:lpstr>
      <vt:lpstr>ПІДСУМКИ</vt:lpstr>
      <vt:lpstr>ДЯКУЮ  ЗА УВАГУ!</vt:lpstr>
      <vt:lpstr>Використані джерела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302</cp:revision>
  <dcterms:created xsi:type="dcterms:W3CDTF">2020-07-05T17:04:43Z</dcterms:created>
  <dcterms:modified xsi:type="dcterms:W3CDTF">2022-11-17T11:59:22Z</dcterms:modified>
</cp:coreProperties>
</file>