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86" r:id="rId4"/>
    <p:sldId id="289" r:id="rId5"/>
    <p:sldId id="287" r:id="rId6"/>
    <p:sldId id="288" r:id="rId7"/>
    <p:sldId id="267" r:id="rId8"/>
    <p:sldId id="268" r:id="rId9"/>
    <p:sldId id="277" r:id="rId10"/>
    <p:sldId id="271" r:id="rId11"/>
    <p:sldId id="274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9982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6610D-4489-4C8A-9972-E60A34B625F7}" type="datetimeFigureOut">
              <a:rPr lang="uk-UA" smtClean="0"/>
              <a:t>09.04.2023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CD03E-68FA-4B11-8ABA-061AE0C46E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1410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16DB08A-B9D2-4FBD-9FC1-38D5F9B85C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33BDC5-8C15-49B8-B996-1C101F78C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AEBB46B-26B7-44CA-B5B9-E8282C609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EDE328-DFD5-4B08-8B26-36BFA6F1D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3DE2D0-E715-4463-B1AF-AF4A86D57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7E48767-D933-4EAC-8B88-0BD0CB03A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B1D86D-1D46-4222-9E7E-D6A7C7AA6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CBEC02B-B462-49DB-8175-E34DBB2A7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D6B5FE-C525-4B6A-9164-3CC5A1D8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E291EF7-62E3-43F1-833B-7D3B9572B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92874C3-8CBD-4A36-84B3-6925446F4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3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6FC0208-1BAC-4B72-BD87-88B4890709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44B0F13-F93F-4C57-A9A6-41E6B54F7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EB45628-14E8-4B25-8E7D-960ED7E0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77418C-EC88-4E87-A19E-BA40C25F0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88B917-E1E7-4425-880B-7E18CCB15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501595-2691-4691-A1AC-43EFADD3D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70CB93-38DE-4138-9F3D-9B47E6370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C15E4F-4695-425B-AE65-95E27B13D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A3DCC2-B0B9-44BD-A061-37B24D32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865F75-F719-4C1D-BB96-6F8803C13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9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CC6968-B4EA-4DC4-917E-5C16084C8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DE4EAC5-0E47-4641-83C5-D96A16A4E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03C2464-3631-46B4-8358-ED00282F7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4552AA-3ABE-49E7-91CA-9A953F748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629AE2-F131-4BE4-8F94-B4A395148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7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83267A-C3C8-42BF-BFBA-04AA5205C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05027C-6714-4A6D-8470-185201D73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577B573-0F22-499E-B8C7-04CD2B4CD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2481596-C00E-4F5E-AECC-A8CF31338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6B1F885-3501-4B9E-9C1B-725662066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B7164CA-FE7C-4062-B7E6-1DED5CB0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3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14832E-F760-408E-AE97-5DF15AD0F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B58FB39-54E8-4611-8A44-BF73B73B9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4AE5210-AC49-40D2-B04B-68C645031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667F747-3098-4CB7-800D-B1455464C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441561C-C129-47C3-9C41-EFF5E4305E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B9B0631-EACD-4237-9865-1182A2DEB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304DBC3-0004-46F7-ABB1-85B85713C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2637CC8-7F1B-4070-A71D-47D00395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8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72B61A-5AFD-4667-9F57-133ABFDC2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44B1443-41BD-48A4-96DE-57E1BD315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3D30653-0DF5-4BB8-94EA-59A89931D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9D053D4-CFBB-4A50-B63F-5F52D8CCC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9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53A6331-E4AF-40A0-9FAD-DFD3D2D6B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7F91B63-BEAD-4AFA-96F3-8738EB546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51F380B-2DBF-430B-B9BA-15FDEF85E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7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DF5987-BD48-4125-A2E4-2BEB606E3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09873C-6AA6-4400-9983-E6622C2F3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CA23EB5-41E5-4700-80ED-AD52EFC0E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8E63E62-6E26-4F9D-A04F-483D00CF8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85C419D-BFE7-4C75-8AE2-8DBE797B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64B6E59-6DB2-4095-8855-6812150C5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68D8EC-6F52-4C1E-B114-088F690FA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0E64714-77F0-417C-8D3D-C837824FDE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C1D5EAF-44E2-4DD9-8E41-564F94178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34811CC-27DB-45A5-BDBE-8C4BF1D0C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D753D91-38D2-4A41-BEA6-7ED39798F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181FBF6-FA27-4B32-88E4-C2C887411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3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DF53D6B-057A-4E0F-8AA5-4071EAFF7C3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DD53B5-8E7B-40FE-AEBC-A53CB550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EB8887D-A44E-4C7B-80AF-2B7218DEE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B6BB7E3-60A1-439C-9E3E-D5D9ACF8E0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F004E-4EF3-4190-B354-E868A21A5822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07272A-1C99-466A-8320-B8B0FB5F0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6EDE65B-8459-4707-B46C-795065111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7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3BB5D5-8B93-4195-B57F-4253FCE4B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7984" y="0"/>
            <a:ext cx="9144000" cy="1787556"/>
          </a:xfrm>
        </p:spPr>
        <p:txBody>
          <a:bodyPr>
            <a:normAutofit fontScale="90000"/>
          </a:bodyPr>
          <a:lstStyle/>
          <a:p>
            <a:r>
              <a:rPr lang="uk-UA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7 КЛАС</a:t>
            </a:r>
            <a:br>
              <a:rPr lang="uk-UA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uk-UA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АЛГЕБРА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967A0B7-E8F4-4B52-B9EF-B870247D7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9080" y="2008262"/>
            <a:ext cx="9144000" cy="3127760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СИСТЕМИ ЛІНІЙНИХ РІВНЯНЬ З ДВОМА ЗМІННИМИ</a:t>
            </a:r>
          </a:p>
          <a:p>
            <a:endParaRPr lang="uk-UA" sz="4000"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МЕТОД ПІДСТАНОВКИ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3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B743F514-19B5-4B2E-9D51-473D268F5738}"/>
              </a:ext>
            </a:extLst>
          </p:cNvPr>
          <p:cNvSpPr txBox="1">
            <a:spLocks/>
          </p:cNvSpPr>
          <p:nvPr/>
        </p:nvSpPr>
        <p:spPr>
          <a:xfrm>
            <a:off x="6546079" y="1"/>
            <a:ext cx="5645921" cy="598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9982D"/>
            </a:solidFill>
          </a:ln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b="1" dirty="0" smtClean="0">
                <a:latin typeface="+mn-lt"/>
              </a:rPr>
              <a:t>ВИКОНАЄМО УСНО</a:t>
            </a:r>
            <a:endParaRPr lang="en-US" b="1" dirty="0"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742" y="5110384"/>
            <a:ext cx="1816804" cy="183659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809" y="730250"/>
            <a:ext cx="9178925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156884" y="3043766"/>
            <a:ext cx="30956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809" y="3653779"/>
            <a:ext cx="91313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250017" y="5953655"/>
            <a:ext cx="30956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15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B743F514-19B5-4B2E-9D51-473D268F5738}"/>
              </a:ext>
            </a:extLst>
          </p:cNvPr>
          <p:cNvSpPr txBox="1">
            <a:spLocks/>
          </p:cNvSpPr>
          <p:nvPr/>
        </p:nvSpPr>
        <p:spPr>
          <a:xfrm>
            <a:off x="6546079" y="1"/>
            <a:ext cx="5645921" cy="598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9982D"/>
            </a:solidFill>
          </a:ln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b="1" dirty="0" smtClean="0">
                <a:latin typeface="+mn-lt"/>
              </a:rPr>
              <a:t>ПРАЦЮЄМО В ЗОШИТІ</a:t>
            </a:r>
            <a:endParaRPr lang="en-US" b="1" dirty="0">
              <a:latin typeface="+mn-lt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665692"/>
            <a:ext cx="554513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21" y="1773799"/>
            <a:ext cx="5976937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6" y="2281434"/>
            <a:ext cx="5976937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21" y="3352219"/>
            <a:ext cx="56896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890" y="4443697"/>
            <a:ext cx="8458200" cy="159067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890" y="6193773"/>
            <a:ext cx="26558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5617" y="4572509"/>
            <a:ext cx="2063881" cy="228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8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44994" y="68366"/>
            <a:ext cx="9024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 ВИКОНАТИ САМОСТІЙНО</a:t>
            </a:r>
            <a:endParaRPr lang="uk-UA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231A016-41BC-4013-BDCF-0E4B371BD067}"/>
              </a:ext>
            </a:extLst>
          </p:cNvPr>
          <p:cNvSpPr txBox="1"/>
          <p:nvPr/>
        </p:nvSpPr>
        <p:spPr>
          <a:xfrm>
            <a:off x="4871103" y="6018398"/>
            <a:ext cx="6632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b="1" dirty="0">
                <a:solidFill>
                  <a:srgbClr val="33565D"/>
                </a:solidFill>
                <a:latin typeface="Segoe Print" pitchFamily="2" charset="0"/>
                <a:cs typeface="Times New Roman" pitchFamily="18" charset="0"/>
              </a:rPr>
              <a:t>Бажаю творчих успіхів!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1732" y="1354229"/>
            <a:ext cx="9431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: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+ П.27 (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підручника, видання 2020 р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145" y="2664880"/>
            <a:ext cx="8915400" cy="5524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146" y="3502381"/>
            <a:ext cx="8915400" cy="10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43F514-19B5-4B2E-9D51-473D268F5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6079" y="1"/>
            <a:ext cx="5645921" cy="598206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9982D"/>
            </a:solidFill>
          </a:ln>
        </p:spPr>
        <p:txBody>
          <a:bodyPr>
            <a:normAutofit fontScale="90000"/>
          </a:bodyPr>
          <a:lstStyle/>
          <a:p>
            <a:pPr algn="r"/>
            <a:r>
              <a:rPr lang="uk-UA" b="1" dirty="0" smtClean="0">
                <a:latin typeface="+mn-lt"/>
              </a:rPr>
              <a:t>ПРИГАДАЙТЕ</a:t>
            </a:r>
            <a:endParaRPr lang="en-US" b="1" dirty="0">
              <a:latin typeface="+mn-lt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02974" y="4457876"/>
            <a:ext cx="2063881" cy="2285491"/>
          </a:xfrm>
          <a:prstGeom prst="rect">
            <a:avLst/>
          </a:prstGeom>
        </p:spPr>
      </p:pic>
      <p:sp>
        <p:nvSpPr>
          <p:cNvPr id="22" name="Содержимое 1"/>
          <p:cNvSpPr>
            <a:spLocks noGrp="1"/>
          </p:cNvSpPr>
          <p:nvPr>
            <p:ph/>
          </p:nvPr>
        </p:nvSpPr>
        <p:spPr>
          <a:xfrm>
            <a:off x="1886195" y="720725"/>
            <a:ext cx="9721850" cy="5592151"/>
          </a:xfrm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ГРАФІЧНИЙ МЕТОД                              (алгоритм).</a:t>
            </a:r>
            <a:endParaRPr lang="uk-UA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eaLnBrk="1" hangingPunct="1">
              <a:defRPr/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1. </a:t>
            </a:r>
            <a:r>
              <a:rPr lang="uk-UA" sz="30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Виразимо</a:t>
            </a:r>
            <a:r>
              <a:rPr lang="uk-UA" sz="3000" b="1" dirty="0" smtClean="0">
                <a:solidFill>
                  <a:srgbClr val="3333FF"/>
                </a:solidFill>
                <a:latin typeface="Bookman Old Style" panose="02050604050505020204" pitchFamily="18" charset="0"/>
              </a:rPr>
              <a:t> </a:t>
            </a:r>
            <a:r>
              <a:rPr lang="uk-UA" sz="30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у</a:t>
            </a:r>
            <a:r>
              <a:rPr lang="uk-UA" sz="3000" b="1" dirty="0" smtClean="0">
                <a:solidFill>
                  <a:srgbClr val="3333FF"/>
                </a:solidFill>
                <a:latin typeface="Bookman Old Style" panose="02050604050505020204" pitchFamily="18" charset="0"/>
              </a:rPr>
              <a:t> </a:t>
            </a:r>
            <a:r>
              <a:rPr lang="uk-UA" sz="30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через</a:t>
            </a:r>
            <a:r>
              <a:rPr lang="uk-UA" sz="3000" b="1" dirty="0" smtClean="0">
                <a:solidFill>
                  <a:srgbClr val="3333FF"/>
                </a:solidFill>
                <a:latin typeface="Bookman Old Style" panose="02050604050505020204" pitchFamily="18" charset="0"/>
              </a:rPr>
              <a:t> </a:t>
            </a:r>
            <a:r>
              <a:rPr lang="uk-UA" sz="30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х</a:t>
            </a:r>
            <a:r>
              <a:rPr lang="uk-UA" sz="3000" b="1" dirty="0" smtClean="0">
                <a:solidFill>
                  <a:srgbClr val="3333FF"/>
                </a:solidFill>
                <a:latin typeface="Bookman Old Style" panose="02050604050505020204" pitchFamily="18" charset="0"/>
              </a:rPr>
              <a:t> </a:t>
            </a:r>
            <a:r>
              <a:rPr lang="uk-UA" sz="30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в кожному рівнянні.</a:t>
            </a:r>
          </a:p>
          <a:p>
            <a:pPr eaLnBrk="1" hangingPunct="1">
              <a:defRPr/>
            </a:pPr>
            <a:endParaRPr lang="en-US" sz="3000" b="1" dirty="0" smtClean="0">
              <a:solidFill>
                <a:srgbClr val="3333FF"/>
              </a:solidFill>
              <a:latin typeface="Bookman Old Style" panose="02050604050505020204" pitchFamily="18" charset="0"/>
            </a:endParaRPr>
          </a:p>
          <a:p>
            <a:pPr eaLnBrk="1" hangingPunct="1">
              <a:defRPr/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2. </a:t>
            </a:r>
            <a:r>
              <a:rPr lang="uk-UA" sz="30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Побудуємо в одній системі координат графік кожного рівняння.</a:t>
            </a:r>
          </a:p>
          <a:p>
            <a:pPr eaLnBrk="1" hangingPunct="1">
              <a:defRPr/>
            </a:pP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eaLnBrk="1" hangingPunct="1">
              <a:defRPr/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3. </a:t>
            </a:r>
            <a:r>
              <a:rPr lang="uk-UA" sz="30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Визначимо координати точки перетину графіків</a:t>
            </a:r>
          </a:p>
          <a:p>
            <a:pPr eaLnBrk="1" hangingPunct="1">
              <a:defRPr/>
            </a:pP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eaLnBrk="1" hangingPunct="1">
              <a:defRPr/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4. </a:t>
            </a:r>
            <a:r>
              <a:rPr lang="uk-UA" sz="3000" b="1" dirty="0" err="1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Запишемо</a:t>
            </a:r>
            <a:r>
              <a:rPr lang="uk-UA" sz="30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відповідь у вигляді: 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30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   х =…; у =…   або    (х; у) </a:t>
            </a:r>
          </a:p>
          <a:p>
            <a:pPr eaLnBrk="1" hangingPunct="1">
              <a:defRPr/>
            </a:pPr>
            <a:endParaRPr lang="uk-UA" sz="3000" dirty="0" smtClean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2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43F514-19B5-4B2E-9D51-473D268F5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6079" y="1"/>
            <a:ext cx="5645921" cy="598206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9982D"/>
            </a:solidFill>
          </a:ln>
        </p:spPr>
        <p:txBody>
          <a:bodyPr>
            <a:normAutofit fontScale="90000"/>
          </a:bodyPr>
          <a:lstStyle/>
          <a:p>
            <a:pPr algn="r"/>
            <a:r>
              <a:rPr lang="uk-UA" b="1" dirty="0" smtClean="0">
                <a:latin typeface="+mn-lt"/>
              </a:rPr>
              <a:t>ПРИГАДАЙТЕ</a:t>
            </a:r>
            <a:endParaRPr lang="en-US" b="1" dirty="0">
              <a:latin typeface="+mn-lt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02974" y="4457876"/>
            <a:ext cx="2063881" cy="22854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9220" y="1019493"/>
            <a:ext cx="3910013" cy="369332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ЩО ТАКЕ СИСТЕМА РІВНЯНЬ?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48990" y="823103"/>
            <a:ext cx="64487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altLang="ru-RU" sz="24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uk-UA" altLang="ru-RU" sz="24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деяка кількість рівнянь, для яких треба знайти спільні розв'язки.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9220" y="2301558"/>
            <a:ext cx="4805363" cy="369332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РОЗВ'ЯЗКОМ СИСТЕМИ РІВНЯНЬ Є….?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235576" y="2526454"/>
            <a:ext cx="6678612" cy="168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altLang="ru-RU" sz="24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uk-UA" altLang="ru-RU" sz="24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пара значень змінних, яка перетворює кожне рівняння системи на правильну рівність.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9220" y="4376103"/>
            <a:ext cx="3985260" cy="369332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РОЗВ'ЯЗАТИ СИСТЕМУ – ЦЕ…?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135245" y="4845675"/>
            <a:ext cx="5886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uk-UA" altLang="ru-RU" sz="24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знайти всі її розв'язки або встановити, що їх немає.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4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B743F514-19B5-4B2E-9D51-473D268F5738}"/>
              </a:ext>
            </a:extLst>
          </p:cNvPr>
          <p:cNvSpPr txBox="1">
            <a:spLocks/>
          </p:cNvSpPr>
          <p:nvPr/>
        </p:nvSpPr>
        <p:spPr>
          <a:xfrm>
            <a:off x="6546079" y="1"/>
            <a:ext cx="5645921" cy="598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9982D"/>
            </a:solidFill>
          </a:ln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b="1" dirty="0" smtClean="0">
                <a:latin typeface="+mn-lt"/>
              </a:rPr>
              <a:t>ПРИГАДАЄМО </a:t>
            </a:r>
            <a:r>
              <a:rPr lang="uk-UA" b="1" dirty="0" smtClean="0">
                <a:latin typeface="+mn-lt"/>
              </a:rPr>
              <a:t>УСНО</a:t>
            </a:r>
            <a:endParaRPr lang="en-US" b="1" dirty="0"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742" y="5110384"/>
            <a:ext cx="1816804" cy="183659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98" y="2053301"/>
            <a:ext cx="3421789" cy="27513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541" y="2053301"/>
            <a:ext cx="3093579" cy="27735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0696" y="2053301"/>
            <a:ext cx="3102662" cy="2795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89517" y="760576"/>
            <a:ext cx="5469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Вкажіть розв'язок системи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84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43F514-19B5-4B2E-9D51-473D268F5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6079" y="1"/>
            <a:ext cx="5645921" cy="598206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9982D"/>
            </a:solidFill>
          </a:ln>
        </p:spPr>
        <p:txBody>
          <a:bodyPr>
            <a:normAutofit fontScale="90000"/>
          </a:bodyPr>
          <a:lstStyle/>
          <a:p>
            <a:pPr algn="r"/>
            <a:r>
              <a:rPr lang="uk-UA" b="1" dirty="0" smtClean="0">
                <a:latin typeface="+mn-lt"/>
              </a:rPr>
              <a:t>ПРИГАДАЙТЕ</a:t>
            </a:r>
            <a:endParaRPr lang="en-US" b="1" dirty="0">
              <a:latin typeface="+mn-lt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02974" y="4457876"/>
            <a:ext cx="2063881" cy="228549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80" y="808523"/>
            <a:ext cx="2556193" cy="254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92275" y="1657668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dirty="0">
                <a:solidFill>
                  <a:srgbClr val="C00000"/>
                </a:solidFill>
                <a:latin typeface="Arial Black" panose="020B0A04020102020204" pitchFamily="34" charset="0"/>
              </a:rPr>
              <a:t>(-1; 2)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320" y="786766"/>
            <a:ext cx="7625081" cy="11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184516" y="2008453"/>
            <a:ext cx="1657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ні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917238" y="2027555"/>
            <a:ext cx="1081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так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51805" y="1978977"/>
            <a:ext cx="1657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dirty="0">
                <a:solidFill>
                  <a:srgbClr val="FF0000"/>
                </a:solidFill>
                <a:latin typeface="Arial Black" panose="020B0A04020102020204" pitchFamily="34" charset="0"/>
              </a:rPr>
              <a:t>так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954" y="2518533"/>
            <a:ext cx="86042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26030" y="4134818"/>
            <a:ext cx="180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ar-S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10-5</a:t>
            </a:r>
            <a:r>
              <a:rPr lang="ar-S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(-2)=17</a:t>
            </a:r>
          </a:p>
          <a:p>
            <a:pPr eaLnBrk="1" hangingPunct="1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ar-S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10+b</a:t>
            </a:r>
            <a:r>
              <a:rPr lang="ar-S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(-2)=9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745854" y="4134817"/>
            <a:ext cx="180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10a + 10=17</a:t>
            </a:r>
          </a:p>
          <a:p>
            <a:pPr eaLnBrk="1" hangingPunct="1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30 - 2b=9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730683" y="4133659"/>
            <a:ext cx="180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10a =7</a:t>
            </a:r>
          </a:p>
          <a:p>
            <a:pPr eaLnBrk="1" hangingPunct="1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- 2b=- 21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466829" y="4093243"/>
            <a:ext cx="180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0,7</a:t>
            </a:r>
          </a:p>
          <a:p>
            <a:pPr eaLnBrk="1" hangingPunct="1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b= 10,5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05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485776" y="3003550"/>
            <a:ext cx="4071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400" b="1" dirty="0">
                <a:latin typeface="Bookman Old Style" panose="02050604050505020204" pitchFamily="18" charset="0"/>
              </a:rPr>
              <a:t>Побудуємо графік першого рівняння</a:t>
            </a: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2166713" y="3269948"/>
            <a:ext cx="1246187" cy="785812"/>
            <a:chOff x="415" y="2810"/>
            <a:chExt cx="785" cy="495"/>
          </a:xfrm>
        </p:grpSpPr>
        <p:sp>
          <p:nvSpPr>
            <p:cNvPr id="7254" name="Line 68"/>
            <p:cNvSpPr>
              <a:spLocks noChangeShapeType="1"/>
            </p:cNvSpPr>
            <p:nvPr/>
          </p:nvSpPr>
          <p:spPr bwMode="auto">
            <a:xfrm>
              <a:off x="624" y="29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7255" name="Line 69"/>
            <p:cNvSpPr>
              <a:spLocks noChangeShapeType="1"/>
            </p:cNvSpPr>
            <p:nvPr/>
          </p:nvSpPr>
          <p:spPr bwMode="auto">
            <a:xfrm>
              <a:off x="432" y="307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7256" name="Line 70"/>
            <p:cNvSpPr>
              <a:spLocks noChangeShapeType="1"/>
            </p:cNvSpPr>
            <p:nvPr/>
          </p:nvSpPr>
          <p:spPr bwMode="auto">
            <a:xfrm>
              <a:off x="912" y="29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7257" name="Line 71"/>
            <p:cNvSpPr>
              <a:spLocks noChangeShapeType="1"/>
            </p:cNvSpPr>
            <p:nvPr/>
          </p:nvSpPr>
          <p:spPr bwMode="auto">
            <a:xfrm>
              <a:off x="1200" y="29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7258" name="Text Box 72"/>
            <p:cNvSpPr txBox="1">
              <a:spLocks noChangeArrowheads="1"/>
            </p:cNvSpPr>
            <p:nvPr/>
          </p:nvSpPr>
          <p:spPr bwMode="auto">
            <a:xfrm>
              <a:off x="422" y="2810"/>
              <a:ext cx="19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i="1">
                  <a:latin typeface="Bookman Old Style" panose="02050604050505020204" pitchFamily="18" charset="0"/>
                </a:rPr>
                <a:t>x</a:t>
              </a:r>
              <a:endParaRPr lang="ru-RU" altLang="ru-RU" sz="1800" i="1">
                <a:latin typeface="Bookman Old Style" panose="02050604050505020204" pitchFamily="18" charset="0"/>
              </a:endParaRPr>
            </a:p>
          </p:txBody>
        </p:sp>
        <p:sp>
          <p:nvSpPr>
            <p:cNvPr id="7259" name="Text Box 73"/>
            <p:cNvSpPr txBox="1">
              <a:spLocks noChangeArrowheads="1"/>
            </p:cNvSpPr>
            <p:nvPr/>
          </p:nvSpPr>
          <p:spPr bwMode="auto">
            <a:xfrm>
              <a:off x="415" y="3017"/>
              <a:ext cx="20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i="1">
                  <a:latin typeface="Bookman Old Style" panose="02050604050505020204" pitchFamily="18" charset="0"/>
                </a:rPr>
                <a:t>y</a:t>
              </a:r>
              <a:endParaRPr lang="ru-RU" altLang="ru-RU" sz="1800" i="1">
                <a:latin typeface="Bookman Old Style" panose="02050604050505020204" pitchFamily="18" charset="0"/>
              </a:endParaRPr>
            </a:p>
          </p:txBody>
        </p:sp>
        <p:sp>
          <p:nvSpPr>
            <p:cNvPr id="7260" name="Text Box 74"/>
            <p:cNvSpPr txBox="1">
              <a:spLocks noChangeArrowheads="1"/>
            </p:cNvSpPr>
            <p:nvPr/>
          </p:nvSpPr>
          <p:spPr bwMode="auto">
            <a:xfrm>
              <a:off x="672" y="2832"/>
              <a:ext cx="2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latin typeface="Bookman Old Style" panose="02050604050505020204" pitchFamily="18" charset="0"/>
                </a:rPr>
                <a:t>0</a:t>
              </a:r>
            </a:p>
          </p:txBody>
        </p:sp>
        <p:sp>
          <p:nvSpPr>
            <p:cNvPr id="7261" name="Text Box 75"/>
            <p:cNvSpPr txBox="1">
              <a:spLocks noChangeArrowheads="1"/>
            </p:cNvSpPr>
            <p:nvPr/>
          </p:nvSpPr>
          <p:spPr bwMode="auto">
            <a:xfrm>
              <a:off x="662" y="3050"/>
              <a:ext cx="2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dirty="0">
                  <a:latin typeface="Bookman Old Style" panose="02050604050505020204" pitchFamily="18" charset="0"/>
                </a:rPr>
                <a:t>2</a:t>
              </a:r>
            </a:p>
          </p:txBody>
        </p:sp>
        <p:sp>
          <p:nvSpPr>
            <p:cNvPr id="7262" name="Text Box 76"/>
            <p:cNvSpPr txBox="1">
              <a:spLocks noChangeArrowheads="1"/>
            </p:cNvSpPr>
            <p:nvPr/>
          </p:nvSpPr>
          <p:spPr bwMode="auto">
            <a:xfrm>
              <a:off x="912" y="2832"/>
              <a:ext cx="26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latin typeface="Bookman Old Style" panose="02050604050505020204" pitchFamily="18" charset="0"/>
                </a:rPr>
                <a:t>-2</a:t>
              </a:r>
            </a:p>
          </p:txBody>
        </p:sp>
        <p:sp>
          <p:nvSpPr>
            <p:cNvPr id="7263" name="Text Box 77"/>
            <p:cNvSpPr txBox="1">
              <a:spLocks noChangeArrowheads="1"/>
            </p:cNvSpPr>
            <p:nvPr/>
          </p:nvSpPr>
          <p:spPr bwMode="auto">
            <a:xfrm>
              <a:off x="960" y="3072"/>
              <a:ext cx="2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latin typeface="Bookman Old Style" panose="02050604050505020204" pitchFamily="18" charset="0"/>
                </a:rPr>
                <a:t>0</a:t>
              </a:r>
            </a:p>
          </p:txBody>
        </p:sp>
      </p:grpSp>
      <p:sp>
        <p:nvSpPr>
          <p:cNvPr id="28" name="Выноска-облако 27"/>
          <p:cNvSpPr/>
          <p:nvPr/>
        </p:nvSpPr>
        <p:spPr>
          <a:xfrm>
            <a:off x="3048138" y="13042"/>
            <a:ext cx="2872828" cy="830816"/>
          </a:xfrm>
          <a:prstGeom prst="cloudCallout">
            <a:avLst>
              <a:gd name="adj1" fmla="val -39728"/>
              <a:gd name="adj2" fmla="val 838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Виразимо</a:t>
            </a:r>
          </a:p>
          <a:p>
            <a:pPr algn="ctr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 через х</a:t>
            </a:r>
          </a:p>
          <a:p>
            <a:pPr algn="ctr">
              <a:defRPr/>
            </a:pPr>
            <a:endParaRPr lang="uk-UA" dirty="0"/>
          </a:p>
        </p:txBody>
      </p:sp>
      <p:sp>
        <p:nvSpPr>
          <p:cNvPr id="53" name="Прямоугольник 52"/>
          <p:cNvSpPr>
            <a:spLocks noChangeArrowheads="1"/>
          </p:cNvSpPr>
          <p:nvPr/>
        </p:nvSpPr>
        <p:spPr bwMode="auto">
          <a:xfrm>
            <a:off x="500856" y="4114801"/>
            <a:ext cx="3960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400" b="1" dirty="0">
                <a:latin typeface="Bookman Old Style" panose="02050604050505020204" pitchFamily="18" charset="0"/>
              </a:rPr>
              <a:t>Побудуємо графік другого рівняння</a:t>
            </a:r>
          </a:p>
        </p:txBody>
      </p:sp>
      <p:grpSp>
        <p:nvGrpSpPr>
          <p:cNvPr id="3" name="Group 81"/>
          <p:cNvGrpSpPr>
            <a:grpSpLocks/>
          </p:cNvGrpSpPr>
          <p:nvPr/>
        </p:nvGrpSpPr>
        <p:grpSpPr bwMode="auto">
          <a:xfrm>
            <a:off x="2224344" y="4467919"/>
            <a:ext cx="1230058" cy="755329"/>
            <a:chOff x="432" y="3648"/>
            <a:chExt cx="793" cy="512"/>
          </a:xfrm>
        </p:grpSpPr>
        <p:sp>
          <p:nvSpPr>
            <p:cNvPr id="7244" name="Line 82"/>
            <p:cNvSpPr>
              <a:spLocks noChangeShapeType="1"/>
            </p:cNvSpPr>
            <p:nvPr/>
          </p:nvSpPr>
          <p:spPr bwMode="auto">
            <a:xfrm>
              <a:off x="634" y="376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7245" name="Line 83"/>
            <p:cNvSpPr>
              <a:spLocks noChangeShapeType="1"/>
            </p:cNvSpPr>
            <p:nvPr/>
          </p:nvSpPr>
          <p:spPr bwMode="auto">
            <a:xfrm>
              <a:off x="442" y="391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7246" name="Line 84"/>
            <p:cNvSpPr>
              <a:spLocks noChangeShapeType="1"/>
            </p:cNvSpPr>
            <p:nvPr/>
          </p:nvSpPr>
          <p:spPr bwMode="auto">
            <a:xfrm>
              <a:off x="922" y="376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7247" name="Line 85"/>
            <p:cNvSpPr>
              <a:spLocks noChangeShapeType="1"/>
            </p:cNvSpPr>
            <p:nvPr/>
          </p:nvSpPr>
          <p:spPr bwMode="auto">
            <a:xfrm>
              <a:off x="1210" y="376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7248" name="Text Box 86"/>
            <p:cNvSpPr txBox="1">
              <a:spLocks noChangeArrowheads="1"/>
            </p:cNvSpPr>
            <p:nvPr/>
          </p:nvSpPr>
          <p:spPr bwMode="auto">
            <a:xfrm>
              <a:off x="432" y="3648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i="1">
                  <a:latin typeface="Bookman Old Style" panose="02050604050505020204" pitchFamily="18" charset="0"/>
                </a:rPr>
                <a:t>x</a:t>
              </a:r>
              <a:endParaRPr lang="ru-RU" altLang="ru-RU" sz="1800" i="1">
                <a:latin typeface="Bookman Old Style" panose="02050604050505020204" pitchFamily="18" charset="0"/>
              </a:endParaRPr>
            </a:p>
          </p:txBody>
        </p:sp>
        <p:sp>
          <p:nvSpPr>
            <p:cNvPr id="7249" name="Text Box 87"/>
            <p:cNvSpPr txBox="1">
              <a:spLocks noChangeArrowheads="1"/>
            </p:cNvSpPr>
            <p:nvPr/>
          </p:nvSpPr>
          <p:spPr bwMode="auto">
            <a:xfrm>
              <a:off x="442" y="3862"/>
              <a:ext cx="2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i="1">
                  <a:latin typeface="Bookman Old Style" panose="02050604050505020204" pitchFamily="18" charset="0"/>
                </a:rPr>
                <a:t>y</a:t>
              </a:r>
              <a:endParaRPr lang="ru-RU" altLang="ru-RU" sz="1800" i="1">
                <a:latin typeface="Bookman Old Style" panose="02050604050505020204" pitchFamily="18" charset="0"/>
              </a:endParaRPr>
            </a:p>
          </p:txBody>
        </p:sp>
        <p:sp>
          <p:nvSpPr>
            <p:cNvPr id="7250" name="Text Box 88"/>
            <p:cNvSpPr txBox="1">
              <a:spLocks noChangeArrowheads="1"/>
            </p:cNvSpPr>
            <p:nvPr/>
          </p:nvSpPr>
          <p:spPr bwMode="auto">
            <a:xfrm>
              <a:off x="682" y="3670"/>
              <a:ext cx="2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latin typeface="Bookman Old Style" panose="02050604050505020204" pitchFamily="18" charset="0"/>
                </a:rPr>
                <a:t>0</a:t>
              </a:r>
            </a:p>
          </p:txBody>
        </p:sp>
        <p:sp>
          <p:nvSpPr>
            <p:cNvPr id="7251" name="Text Box 89"/>
            <p:cNvSpPr txBox="1">
              <a:spLocks noChangeArrowheads="1"/>
            </p:cNvSpPr>
            <p:nvPr/>
          </p:nvSpPr>
          <p:spPr bwMode="auto">
            <a:xfrm>
              <a:off x="576" y="388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latin typeface="Bookman Old Style" panose="02050604050505020204" pitchFamily="18" charset="0"/>
                </a:rPr>
                <a:t>10</a:t>
              </a:r>
            </a:p>
          </p:txBody>
        </p:sp>
        <p:sp>
          <p:nvSpPr>
            <p:cNvPr id="7252" name="Text Box 90"/>
            <p:cNvSpPr txBox="1">
              <a:spLocks noChangeArrowheads="1"/>
            </p:cNvSpPr>
            <p:nvPr/>
          </p:nvSpPr>
          <p:spPr bwMode="auto">
            <a:xfrm>
              <a:off x="922" y="3670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latin typeface="Bookman Old Style" panose="02050604050505020204" pitchFamily="18" charset="0"/>
                </a:rPr>
                <a:t>10</a:t>
              </a:r>
            </a:p>
          </p:txBody>
        </p:sp>
        <p:sp>
          <p:nvSpPr>
            <p:cNvPr id="7253" name="Text Box 91"/>
            <p:cNvSpPr txBox="1">
              <a:spLocks noChangeArrowheads="1"/>
            </p:cNvSpPr>
            <p:nvPr/>
          </p:nvSpPr>
          <p:spPr bwMode="auto">
            <a:xfrm>
              <a:off x="970" y="3910"/>
              <a:ext cx="2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latin typeface="Bookman Old Style" panose="02050604050505020204" pitchFamily="18" charset="0"/>
                </a:rPr>
                <a:t>0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708198" y="1280108"/>
            <a:ext cx="4572000" cy="4610100"/>
            <a:chOff x="2544" y="936"/>
            <a:chExt cx="2880" cy="2904"/>
          </a:xfrm>
        </p:grpSpPr>
        <p:grpSp>
          <p:nvGrpSpPr>
            <p:cNvPr id="7196" name="Group 4"/>
            <p:cNvGrpSpPr>
              <a:grpSpLocks/>
            </p:cNvGrpSpPr>
            <p:nvPr/>
          </p:nvGrpSpPr>
          <p:grpSpPr bwMode="auto">
            <a:xfrm>
              <a:off x="2544" y="960"/>
              <a:ext cx="2880" cy="2880"/>
              <a:chOff x="2544" y="960"/>
              <a:chExt cx="2880" cy="2880"/>
            </a:xfrm>
          </p:grpSpPr>
          <p:grpSp>
            <p:nvGrpSpPr>
              <p:cNvPr id="7208" name="Group 5"/>
              <p:cNvGrpSpPr>
                <a:grpSpLocks/>
              </p:cNvGrpSpPr>
              <p:nvPr/>
            </p:nvGrpSpPr>
            <p:grpSpPr bwMode="auto">
              <a:xfrm>
                <a:off x="2544" y="960"/>
                <a:ext cx="2880" cy="2880"/>
                <a:chOff x="1248" y="864"/>
                <a:chExt cx="2880" cy="2880"/>
              </a:xfrm>
            </p:grpSpPr>
            <p:sp>
              <p:nvSpPr>
                <p:cNvPr id="7211" name="Line 6"/>
                <p:cNvSpPr>
                  <a:spLocks noChangeShapeType="1"/>
                </p:cNvSpPr>
                <p:nvPr/>
              </p:nvSpPr>
              <p:spPr bwMode="auto">
                <a:xfrm rot="5400000">
                  <a:off x="2688" y="960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7212" name="Line 7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15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7213" name="Line 8"/>
                <p:cNvSpPr>
                  <a:spLocks noChangeShapeType="1"/>
                </p:cNvSpPr>
                <p:nvPr/>
              </p:nvSpPr>
              <p:spPr bwMode="auto">
                <a:xfrm rot="5400000">
                  <a:off x="2688" y="576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7214" name="Line 9"/>
                <p:cNvSpPr>
                  <a:spLocks noChangeShapeType="1"/>
                </p:cNvSpPr>
                <p:nvPr/>
              </p:nvSpPr>
              <p:spPr bwMode="auto">
                <a:xfrm rot="5400000">
                  <a:off x="2688" y="768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7215" name="Line 10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34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7216" name="Line 11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536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7217" name="Line 12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9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7218" name="Line 13"/>
                <p:cNvSpPr>
                  <a:spLocks noChangeShapeType="1"/>
                </p:cNvSpPr>
                <p:nvPr/>
              </p:nvSpPr>
              <p:spPr bwMode="auto">
                <a:xfrm rot="5400000">
                  <a:off x="2688" y="38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7219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728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7220" name="Line 15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920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7221" name="Line 16"/>
                <p:cNvSpPr>
                  <a:spLocks noChangeShapeType="1"/>
                </p:cNvSpPr>
                <p:nvPr/>
              </p:nvSpPr>
              <p:spPr bwMode="auto">
                <a:xfrm rot="5400000">
                  <a:off x="2688" y="-19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7222" name="Line 17"/>
                <p:cNvSpPr>
                  <a:spLocks noChangeShapeType="1"/>
                </p:cNvSpPr>
                <p:nvPr/>
              </p:nvSpPr>
              <p:spPr bwMode="auto">
                <a:xfrm rot="5400000">
                  <a:off x="2688" y="0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7223" name="Line 18"/>
                <p:cNvSpPr>
                  <a:spLocks noChangeShapeType="1"/>
                </p:cNvSpPr>
                <p:nvPr/>
              </p:nvSpPr>
              <p:spPr bwMode="auto">
                <a:xfrm rot="5400000">
                  <a:off x="2688" y="-576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7224" name="Line 19"/>
                <p:cNvSpPr>
                  <a:spLocks noChangeShapeType="1"/>
                </p:cNvSpPr>
                <p:nvPr/>
              </p:nvSpPr>
              <p:spPr bwMode="auto">
                <a:xfrm rot="5400000">
                  <a:off x="2688" y="-38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7225" name="Line 20"/>
                <p:cNvSpPr>
                  <a:spLocks noChangeShapeType="1"/>
                </p:cNvSpPr>
                <p:nvPr/>
              </p:nvSpPr>
              <p:spPr bwMode="auto">
                <a:xfrm rot="5400000">
                  <a:off x="2688" y="211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7226" name="Line 21"/>
                <p:cNvSpPr>
                  <a:spLocks noChangeShapeType="1"/>
                </p:cNvSpPr>
                <p:nvPr/>
              </p:nvSpPr>
              <p:spPr bwMode="auto">
                <a:xfrm rot="5400000">
                  <a:off x="2688" y="230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grpSp>
              <p:nvGrpSpPr>
                <p:cNvPr id="7227" name="Group 22"/>
                <p:cNvGrpSpPr>
                  <a:grpSpLocks/>
                </p:cNvGrpSpPr>
                <p:nvPr/>
              </p:nvGrpSpPr>
              <p:grpSpPr bwMode="auto">
                <a:xfrm>
                  <a:off x="1248" y="864"/>
                  <a:ext cx="2880" cy="2880"/>
                  <a:chOff x="1248" y="864"/>
                  <a:chExt cx="2880" cy="2880"/>
                </a:xfrm>
              </p:grpSpPr>
              <p:sp>
                <p:nvSpPr>
                  <p:cNvPr id="7228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7229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7230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976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7231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7232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7233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552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7234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7235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7236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7237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7238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7239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7240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7241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7242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7243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</p:grpSp>
          </p:grpSp>
          <p:sp>
            <p:nvSpPr>
              <p:cNvPr id="7209" name="Line 39"/>
              <p:cNvSpPr>
                <a:spLocks noChangeShapeType="1"/>
              </p:cNvSpPr>
              <p:nvPr/>
            </p:nvSpPr>
            <p:spPr bwMode="auto">
              <a:xfrm flipV="1">
                <a:off x="3120" y="960"/>
                <a:ext cx="0" cy="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210" name="Line 40"/>
              <p:cNvSpPr>
                <a:spLocks noChangeShapeType="1"/>
              </p:cNvSpPr>
              <p:nvPr/>
            </p:nvSpPr>
            <p:spPr bwMode="auto">
              <a:xfrm>
                <a:off x="2544" y="3264"/>
                <a:ext cx="28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</p:grpSp>
        <p:sp>
          <p:nvSpPr>
            <p:cNvPr id="7197" name="Text Box 41"/>
            <p:cNvSpPr txBox="1">
              <a:spLocks noChangeArrowheads="1"/>
            </p:cNvSpPr>
            <p:nvPr/>
          </p:nvSpPr>
          <p:spPr bwMode="auto">
            <a:xfrm>
              <a:off x="3206" y="3240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1</a:t>
              </a:r>
            </a:p>
          </p:txBody>
        </p:sp>
        <p:sp>
          <p:nvSpPr>
            <p:cNvPr id="7198" name="Text Box 42"/>
            <p:cNvSpPr txBox="1">
              <a:spLocks noChangeArrowheads="1"/>
            </p:cNvSpPr>
            <p:nvPr/>
          </p:nvSpPr>
          <p:spPr bwMode="auto">
            <a:xfrm>
              <a:off x="2966" y="3240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0</a:t>
              </a:r>
            </a:p>
          </p:txBody>
        </p:sp>
        <p:sp>
          <p:nvSpPr>
            <p:cNvPr id="7199" name="Text Box 43"/>
            <p:cNvSpPr txBox="1">
              <a:spLocks noChangeArrowheads="1"/>
            </p:cNvSpPr>
            <p:nvPr/>
          </p:nvSpPr>
          <p:spPr bwMode="auto">
            <a:xfrm>
              <a:off x="2966" y="2952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1</a:t>
              </a:r>
            </a:p>
          </p:txBody>
        </p:sp>
        <p:sp>
          <p:nvSpPr>
            <p:cNvPr id="7200" name="Text Box 44"/>
            <p:cNvSpPr txBox="1">
              <a:spLocks noChangeArrowheads="1"/>
            </p:cNvSpPr>
            <p:nvPr/>
          </p:nvSpPr>
          <p:spPr bwMode="auto">
            <a:xfrm>
              <a:off x="2966" y="2712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2</a:t>
              </a:r>
            </a:p>
          </p:txBody>
        </p:sp>
        <p:sp>
          <p:nvSpPr>
            <p:cNvPr id="7201" name="Text Box 45"/>
            <p:cNvSpPr txBox="1">
              <a:spLocks noChangeArrowheads="1"/>
            </p:cNvSpPr>
            <p:nvPr/>
          </p:nvSpPr>
          <p:spPr bwMode="auto">
            <a:xfrm>
              <a:off x="4886" y="3240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10</a:t>
              </a:r>
            </a:p>
          </p:txBody>
        </p:sp>
        <p:sp>
          <p:nvSpPr>
            <p:cNvPr id="7202" name="Text Box 46"/>
            <p:cNvSpPr txBox="1">
              <a:spLocks noChangeArrowheads="1"/>
            </p:cNvSpPr>
            <p:nvPr/>
          </p:nvSpPr>
          <p:spPr bwMode="auto">
            <a:xfrm>
              <a:off x="5222" y="3240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x</a:t>
              </a:r>
            </a:p>
          </p:txBody>
        </p:sp>
        <p:sp>
          <p:nvSpPr>
            <p:cNvPr id="7203" name="Text Box 47"/>
            <p:cNvSpPr txBox="1">
              <a:spLocks noChangeArrowheads="1"/>
            </p:cNvSpPr>
            <p:nvPr/>
          </p:nvSpPr>
          <p:spPr bwMode="auto">
            <a:xfrm>
              <a:off x="3782" y="3240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4</a:t>
              </a:r>
            </a:p>
          </p:txBody>
        </p:sp>
        <p:sp>
          <p:nvSpPr>
            <p:cNvPr id="7204" name="Text Box 48"/>
            <p:cNvSpPr txBox="1">
              <a:spLocks noChangeArrowheads="1"/>
            </p:cNvSpPr>
            <p:nvPr/>
          </p:nvSpPr>
          <p:spPr bwMode="auto">
            <a:xfrm>
              <a:off x="2966" y="1992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6</a:t>
              </a:r>
            </a:p>
          </p:txBody>
        </p:sp>
        <p:sp>
          <p:nvSpPr>
            <p:cNvPr id="7205" name="Text Box 49"/>
            <p:cNvSpPr txBox="1">
              <a:spLocks noChangeArrowheads="1"/>
            </p:cNvSpPr>
            <p:nvPr/>
          </p:nvSpPr>
          <p:spPr bwMode="auto">
            <a:xfrm>
              <a:off x="2870" y="1224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10</a:t>
              </a:r>
            </a:p>
          </p:txBody>
        </p:sp>
        <p:sp>
          <p:nvSpPr>
            <p:cNvPr id="7206" name="Text Box 50"/>
            <p:cNvSpPr txBox="1">
              <a:spLocks noChangeArrowheads="1"/>
            </p:cNvSpPr>
            <p:nvPr/>
          </p:nvSpPr>
          <p:spPr bwMode="auto">
            <a:xfrm>
              <a:off x="2630" y="3240"/>
              <a:ext cx="24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-2</a:t>
              </a:r>
            </a:p>
          </p:txBody>
        </p:sp>
        <p:sp>
          <p:nvSpPr>
            <p:cNvPr id="7207" name="Text Box 51"/>
            <p:cNvSpPr txBox="1">
              <a:spLocks noChangeArrowheads="1"/>
            </p:cNvSpPr>
            <p:nvPr/>
          </p:nvSpPr>
          <p:spPr bwMode="auto">
            <a:xfrm>
              <a:off x="2918" y="936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y</a:t>
              </a:r>
            </a:p>
          </p:txBody>
        </p:sp>
      </p:grpSp>
      <p:sp>
        <p:nvSpPr>
          <p:cNvPr id="117" name="Line 53"/>
          <p:cNvSpPr>
            <a:spLocks noChangeShapeType="1"/>
          </p:cNvSpPr>
          <p:nvPr/>
        </p:nvSpPr>
        <p:spPr bwMode="auto">
          <a:xfrm flipH="1" flipV="1">
            <a:off x="6153718" y="1483150"/>
            <a:ext cx="4280920" cy="421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8" name="Line 52"/>
          <p:cNvSpPr>
            <a:spLocks noChangeShapeType="1"/>
          </p:cNvSpPr>
          <p:nvPr/>
        </p:nvSpPr>
        <p:spPr bwMode="auto">
          <a:xfrm flipV="1">
            <a:off x="5507684" y="1531144"/>
            <a:ext cx="3962400" cy="396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9" name="Text Box 92"/>
          <p:cNvSpPr txBox="1">
            <a:spLocks noChangeArrowheads="1"/>
          </p:cNvSpPr>
          <p:nvPr/>
        </p:nvSpPr>
        <p:spPr bwMode="auto">
          <a:xfrm>
            <a:off x="1289676" y="5889066"/>
            <a:ext cx="2786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2000" b="1" dirty="0">
                <a:latin typeface="Bookman Old Style" panose="02050604050505020204" pitchFamily="18" charset="0"/>
              </a:rPr>
              <a:t>Відповідь</a:t>
            </a:r>
            <a:r>
              <a:rPr lang="ru-RU" altLang="ru-RU" sz="2000" b="1" dirty="0">
                <a:latin typeface="Bookman Old Style" panose="02050604050505020204" pitchFamily="18" charset="0"/>
              </a:rPr>
              <a:t>: </a:t>
            </a:r>
            <a:r>
              <a:rPr lang="ru-RU" altLang="ru-RU" sz="2000" b="1" i="1" dirty="0">
                <a:solidFill>
                  <a:srgbClr val="00B050"/>
                </a:solidFill>
                <a:latin typeface="Bookman Old Style" panose="02050604050505020204" pitchFamily="18" charset="0"/>
              </a:rPr>
              <a:t>(4; 6)</a:t>
            </a:r>
          </a:p>
        </p:txBody>
      </p:sp>
      <p:cxnSp>
        <p:nvCxnSpPr>
          <p:cNvPr id="127" name="Прямая соединительная линия 126"/>
          <p:cNvCxnSpPr/>
          <p:nvPr/>
        </p:nvCxnSpPr>
        <p:spPr>
          <a:xfrm>
            <a:off x="6636623" y="3174208"/>
            <a:ext cx="1214437" cy="158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 rot="5400000">
            <a:off x="6957615" y="4090537"/>
            <a:ext cx="1800225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213" name="Группа 5"/>
          <p:cNvGrpSpPr>
            <a:grpSpLocks/>
          </p:cNvGrpSpPr>
          <p:nvPr/>
        </p:nvGrpSpPr>
        <p:grpSpPr bwMode="auto">
          <a:xfrm>
            <a:off x="1445420" y="829022"/>
            <a:ext cx="1885950" cy="782637"/>
            <a:chOff x="937740" y="1071563"/>
            <a:chExt cx="1886029" cy="781945"/>
          </a:xfrm>
        </p:grpSpPr>
        <p:sp>
          <p:nvSpPr>
            <p:cNvPr id="7194" name="Rectangle 7"/>
            <p:cNvSpPr>
              <a:spLocks noChangeArrowheads="1"/>
            </p:cNvSpPr>
            <p:nvPr/>
          </p:nvSpPr>
          <p:spPr bwMode="auto">
            <a:xfrm>
              <a:off x="1000125" y="1071564"/>
              <a:ext cx="1823644" cy="742950"/>
            </a:xfrm>
            <a:prstGeom prst="rect">
              <a:avLst/>
            </a:prstGeom>
            <a:solidFill>
              <a:srgbClr val="00FF00">
                <a:alpha val="23137"/>
              </a:srgbClr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20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20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/>
                <a:t>  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20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uk-UA" altLang="ru-RU" sz="3600" b="1" i="1">
                <a:latin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937740" y="1071563"/>
              <a:ext cx="1886029" cy="781945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uk-UA">
                  <a:noFill/>
                  <a:latin typeface="Arial" charset="0"/>
                </a:rPr>
                <a:t> </a:t>
              </a:r>
            </a:p>
          </p:txBody>
        </p:sp>
      </p:grpSp>
      <p:grpSp>
        <p:nvGrpSpPr>
          <p:cNvPr id="8215" name="Группа 7"/>
          <p:cNvGrpSpPr>
            <a:grpSpLocks/>
          </p:cNvGrpSpPr>
          <p:nvPr/>
        </p:nvGrpSpPr>
        <p:grpSpPr bwMode="auto">
          <a:xfrm>
            <a:off x="1384471" y="1929753"/>
            <a:ext cx="1939925" cy="928687"/>
            <a:chOff x="885031" y="2214563"/>
            <a:chExt cx="1938738" cy="928687"/>
          </a:xfrm>
        </p:grpSpPr>
        <p:sp>
          <p:nvSpPr>
            <p:cNvPr id="7192" name="Rectangle 10"/>
            <p:cNvSpPr>
              <a:spLocks noChangeArrowheads="1"/>
            </p:cNvSpPr>
            <p:nvPr/>
          </p:nvSpPr>
          <p:spPr bwMode="auto">
            <a:xfrm>
              <a:off x="1000125" y="2214563"/>
              <a:ext cx="1823644" cy="928687"/>
            </a:xfrm>
            <a:prstGeom prst="rect">
              <a:avLst/>
            </a:prstGeom>
            <a:solidFill>
              <a:srgbClr val="00FF00">
                <a:alpha val="23137"/>
              </a:srgbClr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Bookman Old Style" panose="020506040505050202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2000">
                <a:latin typeface="Bookman Old Style" panose="020506040505050202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uk-UA" altLang="ru-RU" sz="3600" b="1" i="1">
                <a:latin typeface="Times New Roman" panose="02020603050405020304" pitchFamily="18" charset="0"/>
              </a:endParaRPr>
            </a:p>
          </p:txBody>
        </p:sp>
        <p:sp>
          <p:nvSpPr>
            <p:cNvPr id="7" name="Прямоугольник 6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885031" y="2287933"/>
              <a:ext cx="1886029" cy="781945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uk-UA">
                  <a:noFill/>
                  <a:latin typeface="Arial" charset="0"/>
                </a:rPr>
                <a:t> </a:t>
              </a:r>
            </a:p>
          </p:txBody>
        </p:sp>
      </p:grpSp>
      <p:sp>
        <p:nvSpPr>
          <p:cNvPr id="96" name="Заголовок 1">
            <a:extLst>
              <a:ext uri="{FF2B5EF4-FFF2-40B4-BE49-F238E27FC236}">
                <a16:creationId xmlns="" xmlns:a16="http://schemas.microsoft.com/office/drawing/2014/main" id="{B743F514-19B5-4B2E-9D51-473D268F5738}"/>
              </a:ext>
            </a:extLst>
          </p:cNvPr>
          <p:cNvSpPr txBox="1">
            <a:spLocks/>
          </p:cNvSpPr>
          <p:nvPr/>
        </p:nvSpPr>
        <p:spPr>
          <a:xfrm>
            <a:off x="6546079" y="1"/>
            <a:ext cx="5645921" cy="598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9982D"/>
            </a:solidFill>
          </a:ln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b="1" dirty="0" smtClean="0">
                <a:latin typeface="+mn-lt"/>
              </a:rPr>
              <a:t>ПРИГАДАЄМО.ЗАПИШІТЬ</a:t>
            </a:r>
            <a:r>
              <a:rPr lang="uk-UA" b="1" dirty="0" smtClean="0">
                <a:latin typeface="+mn-lt"/>
              </a:rPr>
              <a:t>!!!</a:t>
            </a:r>
            <a:endParaRPr lang="en-US" b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66762" y="3473416"/>
                <a:ext cx="13817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uk-UA" sz="2400" b="1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62" y="3473416"/>
                <a:ext cx="138178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5286" r="-4405" b="-2666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98"/>
              <p:cNvSpPr txBox="1"/>
              <p:nvPr/>
            </p:nvSpPr>
            <p:spPr>
              <a:xfrm>
                <a:off x="456925" y="4662503"/>
                <a:ext cx="15661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uk-UA" sz="2400" b="1" dirty="0"/>
              </a:p>
            </p:txBody>
          </p:sp>
        </mc:Choice>
        <mc:Fallback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25" y="4662503"/>
                <a:ext cx="156613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4669" r="-2335" b="-2666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/>
              <p:cNvSpPr txBox="1"/>
              <p:nvPr/>
            </p:nvSpPr>
            <p:spPr>
              <a:xfrm rot="18900409">
                <a:off x="8075535" y="1688424"/>
                <a:ext cx="13817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uk-UA" sz="2400" b="1" dirty="0"/>
              </a:p>
            </p:txBody>
          </p:sp>
        </mc:Choice>
        <mc:Fallback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00409">
                <a:off x="8075535" y="1688424"/>
                <a:ext cx="1381789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961" r="-4902" b="-931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/>
              <p:cNvSpPr txBox="1"/>
              <p:nvPr/>
            </p:nvSpPr>
            <p:spPr>
              <a:xfrm rot="2790948">
                <a:off x="8132953" y="3764938"/>
                <a:ext cx="15661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uk-UA" sz="2400" b="1" dirty="0"/>
              </a:p>
            </p:txBody>
          </p:sp>
        </mc:Choice>
        <mc:Fallback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90948">
                <a:off x="8132953" y="3764938"/>
                <a:ext cx="1566134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8597" b="-174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" name="Рисунок 10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5617" y="4572509"/>
            <a:ext cx="2063881" cy="228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4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3" grpId="0"/>
      <p:bldP spid="117" grpId="0" animBg="1"/>
      <p:bldP spid="118" grpId="0" animBg="1"/>
      <p:bldP spid="119" grpId="0"/>
      <p:bldP spid="9" grpId="0"/>
      <p:bldP spid="99" grpId="0"/>
      <p:bldP spid="101" grpId="0"/>
      <p:bldP spid="1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B743F514-19B5-4B2E-9D51-473D268F5738}"/>
              </a:ext>
            </a:extLst>
          </p:cNvPr>
          <p:cNvSpPr txBox="1">
            <a:spLocks/>
          </p:cNvSpPr>
          <p:nvPr/>
        </p:nvSpPr>
        <p:spPr>
          <a:xfrm>
            <a:off x="6546079" y="1"/>
            <a:ext cx="5645921" cy="598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9982D"/>
            </a:solidFill>
          </a:ln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b="1" dirty="0" smtClean="0">
                <a:latin typeface="+mn-lt"/>
              </a:rPr>
              <a:t>ВАЖЛИВО ЗНАТИ!!!</a:t>
            </a:r>
            <a:endParaRPr lang="en-US" b="1" dirty="0">
              <a:latin typeface="+mn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28119" y="4501056"/>
            <a:ext cx="2063881" cy="22854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11217" y="789742"/>
            <a:ext cx="799944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РОЗВ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ЯЗУВАННЯ СИСТЕМ </a:t>
            </a:r>
          </a:p>
          <a:p>
            <a:pPr algn="ctr">
              <a:defRPr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ПІДСТАНОВКИ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554605" y="1815504"/>
            <a:ext cx="8358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uk-UA" altLang="ru-RU" sz="2400" dirty="0">
                <a:latin typeface="Bookman Old Style" panose="02050604050505020204" pitchFamily="18" charset="0"/>
              </a:rPr>
              <a:t>З будь-якого рівняння  </a:t>
            </a:r>
            <a:r>
              <a:rPr lang="uk-UA" altLang="ru-RU" sz="2400" b="1" i="1" dirty="0">
                <a:latin typeface="Bookman Old Style" panose="02050604050505020204" pitchFamily="18" charset="0"/>
              </a:rPr>
              <a:t>виразити </a:t>
            </a:r>
            <a:r>
              <a:rPr lang="uk-UA" altLang="ru-RU" sz="2400" dirty="0">
                <a:latin typeface="Bookman Old Style" panose="02050604050505020204" pitchFamily="18" charset="0"/>
              </a:rPr>
              <a:t>одну змінну             через другу.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554605" y="2645766"/>
            <a:ext cx="8320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uk-UA" altLang="ru-RU" sz="2400" dirty="0">
                <a:latin typeface="Bookman Old Style" panose="02050604050505020204" pitchFamily="18" charset="0"/>
              </a:rPr>
              <a:t>Підставити  </a:t>
            </a:r>
            <a:r>
              <a:rPr lang="uk-UA" altLang="ru-RU" sz="2400" b="1" i="1" dirty="0">
                <a:latin typeface="Bookman Old Style" panose="02050604050505020204" pitchFamily="18" charset="0"/>
              </a:rPr>
              <a:t>отриманий вираз</a:t>
            </a:r>
            <a:r>
              <a:rPr lang="uk-UA" altLang="ru-RU" sz="2400" dirty="0">
                <a:latin typeface="Bookman Old Style" panose="02050604050505020204" pitchFamily="18" charset="0"/>
              </a:rPr>
              <a:t> для змінної в </a:t>
            </a:r>
            <a:r>
              <a:rPr lang="uk-UA" altLang="ru-RU" sz="2400" b="1" i="1" dirty="0">
                <a:latin typeface="Bookman Old Style" panose="02050604050505020204" pitchFamily="18" charset="0"/>
              </a:rPr>
              <a:t>друге</a:t>
            </a:r>
            <a:r>
              <a:rPr lang="uk-UA" altLang="ru-RU" sz="2400" dirty="0">
                <a:latin typeface="Bookman Old Style" panose="02050604050505020204" pitchFamily="18" charset="0"/>
              </a:rPr>
              <a:t> рівняння.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uk-UA" altLang="ru-RU" sz="2400" dirty="0">
                <a:latin typeface="Bookman Old Style" panose="02050604050505020204" pitchFamily="18" charset="0"/>
              </a:rPr>
              <a:t>Розв'язати отримане рівняння з однією змінною.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554605" y="3845916"/>
            <a:ext cx="77866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uk-UA" altLang="ru-RU" sz="2400" b="1" i="1" dirty="0">
                <a:latin typeface="Bookman Old Style" panose="02050604050505020204" pitchFamily="18" charset="0"/>
              </a:rPr>
              <a:t>Підставити</a:t>
            </a:r>
            <a:r>
              <a:rPr lang="uk-UA" altLang="ru-RU" sz="2000" dirty="0">
                <a:latin typeface="Bookman Old Style" panose="02050604050505020204" pitchFamily="18" charset="0"/>
              </a:rPr>
              <a:t> </a:t>
            </a:r>
            <a:r>
              <a:rPr lang="uk-UA" altLang="ru-RU" sz="2400" dirty="0">
                <a:latin typeface="Bookman Old Style" panose="02050604050505020204" pitchFamily="18" charset="0"/>
              </a:rPr>
              <a:t>знайдене значення змінної в отриманий в першому кроці вираз та обчислити значення другої змінної.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554605" y="5046066"/>
            <a:ext cx="543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uk-UA" altLang="ru-RU" sz="2400" dirty="0">
                <a:latin typeface="Bookman Old Style" panose="02050604050505020204" pitchFamily="18" charset="0"/>
              </a:rPr>
              <a:t>Записати відповідь: </a:t>
            </a:r>
            <a:r>
              <a:rPr lang="uk-UA" altLang="ru-RU" sz="2400" i="1" dirty="0">
                <a:latin typeface="Bookman Old Style" panose="02050604050505020204" pitchFamily="18" charset="0"/>
              </a:rPr>
              <a:t>х </a:t>
            </a:r>
            <a:r>
              <a:rPr lang="uk-UA" altLang="ru-RU" sz="2400" dirty="0">
                <a:latin typeface="Bookman Old Style" panose="02050604050505020204" pitchFamily="18" charset="0"/>
              </a:rPr>
              <a:t>=…; </a:t>
            </a:r>
            <a:r>
              <a:rPr lang="uk-UA" altLang="ru-RU" sz="2400" i="1" dirty="0">
                <a:latin typeface="Bookman Old Style" panose="02050604050505020204" pitchFamily="18" charset="0"/>
              </a:rPr>
              <a:t>у </a:t>
            </a:r>
            <a:r>
              <a:rPr lang="uk-UA" altLang="ru-RU" sz="2400" dirty="0">
                <a:latin typeface="Bookman Old Style" panose="02050604050505020204" pitchFamily="18" charset="0"/>
              </a:rPr>
              <a:t>=… </a:t>
            </a:r>
            <a:endParaRPr lang="uk-UA" altLang="ru-R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72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B743F514-19B5-4B2E-9D51-473D268F5738}"/>
              </a:ext>
            </a:extLst>
          </p:cNvPr>
          <p:cNvSpPr txBox="1">
            <a:spLocks/>
          </p:cNvSpPr>
          <p:nvPr/>
        </p:nvSpPr>
        <p:spPr>
          <a:xfrm>
            <a:off x="6546079" y="1"/>
            <a:ext cx="5645921" cy="598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9982D"/>
            </a:solidFill>
          </a:ln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b="1" dirty="0" smtClean="0">
                <a:latin typeface="+mn-lt"/>
              </a:rPr>
              <a:t>ЗАПИШІТЬ В ЗОШИТ!!!</a:t>
            </a:r>
            <a:endParaRPr lang="en-US" b="1" dirty="0"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20958" y="4542037"/>
            <a:ext cx="3894690" cy="114929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sz="2800" b="0" i="1" kern="1200" noProof="0" dirty="0">
              <a:latin typeface="Bookman Old Style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216" y="498475"/>
            <a:ext cx="8135938" cy="635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00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Заголовок 1">
            <a:extLst>
              <a:ext uri="{FF2B5EF4-FFF2-40B4-BE49-F238E27FC236}">
                <a16:creationId xmlns:a16="http://schemas.microsoft.com/office/drawing/2014/main" xmlns="" id="{B743F514-19B5-4B2E-9D51-473D268F5738}"/>
              </a:ext>
            </a:extLst>
          </p:cNvPr>
          <p:cNvSpPr txBox="1">
            <a:spLocks/>
          </p:cNvSpPr>
          <p:nvPr/>
        </p:nvSpPr>
        <p:spPr>
          <a:xfrm>
            <a:off x="6546079" y="1"/>
            <a:ext cx="5645921" cy="598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9982D"/>
            </a:solidFill>
          </a:ln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b="1" dirty="0" smtClean="0">
                <a:latin typeface="+mn-lt"/>
              </a:rPr>
              <a:t>ПРИКЛАД. ЗАПИШІТЬ!!!</a:t>
            </a:r>
            <a:endParaRPr lang="en-US" b="1" dirty="0">
              <a:latin typeface="+mn-lt"/>
            </a:endParaRPr>
          </a:p>
        </p:txBody>
      </p:sp>
      <p:pic>
        <p:nvPicPr>
          <p:cNvPr id="103" name="Рисунок 10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5617" y="4572509"/>
            <a:ext cx="2063881" cy="2285491"/>
          </a:xfrm>
          <a:prstGeom prst="rect">
            <a:avLst/>
          </a:prstGeom>
        </p:spPr>
      </p:pic>
      <p:grpSp>
        <p:nvGrpSpPr>
          <p:cNvPr id="94" name="Группа 93"/>
          <p:cNvGrpSpPr>
            <a:grpSpLocks/>
          </p:cNvGrpSpPr>
          <p:nvPr/>
        </p:nvGrpSpPr>
        <p:grpSpPr bwMode="auto">
          <a:xfrm>
            <a:off x="1459229" y="1125953"/>
            <a:ext cx="3806253" cy="1337421"/>
            <a:chOff x="290512" y="2214563"/>
            <a:chExt cx="2071688" cy="928687"/>
          </a:xfrm>
        </p:grpSpPr>
        <p:sp>
          <p:nvSpPr>
            <p:cNvPr id="95" name="Rectangle 13"/>
            <p:cNvSpPr>
              <a:spLocks noChangeArrowheads="1"/>
            </p:cNvSpPr>
            <p:nvPr/>
          </p:nvSpPr>
          <p:spPr bwMode="auto">
            <a:xfrm>
              <a:off x="290512" y="2214563"/>
              <a:ext cx="2071688" cy="928687"/>
            </a:xfrm>
            <a:prstGeom prst="rect">
              <a:avLst/>
            </a:prstGeom>
            <a:solidFill>
              <a:srgbClr val="00FF00">
                <a:alpha val="23137"/>
              </a:srgbClr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uk-UA" altLang="ru-RU" sz="3600" b="1" i="1">
                <a:latin typeface="Times New Roman" panose="02020603050405020304" pitchFamily="18" charset="0"/>
              </a:endParaRPr>
            </a:p>
          </p:txBody>
        </p:sp>
        <p:sp>
          <p:nvSpPr>
            <p:cNvPr id="97" name="TextBox 9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95536" y="2309731"/>
              <a:ext cx="1672189" cy="666914"/>
            </a:xfrm>
            <a:prstGeom prst="rect">
              <a:avLst/>
            </a:prstGeom>
            <a:blipFill rotWithShape="1">
              <a:blip r:embed="rId3"/>
              <a:stretch>
                <a:fillRect b="-917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uk-UA">
                  <a:noFill/>
                  <a:latin typeface="Arial" charset="0"/>
                </a:rPr>
                <a:t> </a:t>
              </a:r>
            </a:p>
          </p:txBody>
        </p:sp>
      </p:grpSp>
      <p:sp>
        <p:nvSpPr>
          <p:cNvPr id="100" name="Text Box 8"/>
          <p:cNvSpPr txBox="1">
            <a:spLocks noChangeArrowheads="1"/>
          </p:cNvSpPr>
          <p:nvPr/>
        </p:nvSpPr>
        <p:spPr bwMode="auto">
          <a:xfrm>
            <a:off x="1384206" y="2612879"/>
            <a:ext cx="3390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Виразимо </a:t>
            </a:r>
            <a:r>
              <a:rPr lang="uk-UA" alt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alt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uk-UA" alt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</p:txBody>
      </p:sp>
      <p:grpSp>
        <p:nvGrpSpPr>
          <p:cNvPr id="105" name="Группа 104"/>
          <p:cNvGrpSpPr>
            <a:grpSpLocks/>
          </p:cNvGrpSpPr>
          <p:nvPr/>
        </p:nvGrpSpPr>
        <p:grpSpPr bwMode="auto">
          <a:xfrm>
            <a:off x="1533500" y="3211033"/>
            <a:ext cx="3511400" cy="1122992"/>
            <a:chOff x="1718923" y="3633472"/>
            <a:chExt cx="1768815" cy="743061"/>
          </a:xfrm>
        </p:grpSpPr>
        <p:sp>
          <p:nvSpPr>
            <p:cNvPr id="106" name="Rectangle 13"/>
            <p:cNvSpPr>
              <a:spLocks noChangeArrowheads="1"/>
            </p:cNvSpPr>
            <p:nvPr/>
          </p:nvSpPr>
          <p:spPr bwMode="auto">
            <a:xfrm>
              <a:off x="1718923" y="3633472"/>
              <a:ext cx="1768815" cy="743061"/>
            </a:xfrm>
            <a:prstGeom prst="rect">
              <a:avLst/>
            </a:prstGeom>
            <a:solidFill>
              <a:srgbClr val="00FF00">
                <a:alpha val="23137"/>
              </a:srgbClr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uk-UA" altLang="ru-RU" sz="2000">
                <a:latin typeface="Bookman Old Style" panose="02050604050505020204" pitchFamily="18" charset="0"/>
              </a:endParaRPr>
            </a:p>
          </p:txBody>
        </p:sp>
        <p:sp>
          <p:nvSpPr>
            <p:cNvPr id="107" name="TextBox 10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829976" y="3633472"/>
              <a:ext cx="1657762" cy="666914"/>
            </a:xfrm>
            <a:prstGeom prst="rect">
              <a:avLst/>
            </a:prstGeom>
            <a:blipFill rotWithShape="1">
              <a:blip r:embed="rId4"/>
              <a:stretch>
                <a:fillRect b="-917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uk-UA">
                  <a:noFill/>
                  <a:latin typeface="Arial" charset="0"/>
                </a:rPr>
                <a:t> </a:t>
              </a:r>
            </a:p>
          </p:txBody>
        </p:sp>
      </p:grpSp>
      <p:sp>
        <p:nvSpPr>
          <p:cNvPr id="108" name="Text Box 22"/>
          <p:cNvSpPr txBox="1">
            <a:spLocks noChangeArrowheads="1"/>
          </p:cNvSpPr>
          <p:nvPr/>
        </p:nvSpPr>
        <p:spPr bwMode="auto">
          <a:xfrm>
            <a:off x="1384206" y="4465443"/>
            <a:ext cx="41061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Підставимо змінну у в друге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 системи</a:t>
            </a:r>
            <a:endParaRPr lang="uk-UA" alt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Скругленная соединительная линия 7"/>
          <p:cNvCxnSpPr/>
          <p:nvPr/>
        </p:nvCxnSpPr>
        <p:spPr>
          <a:xfrm rot="10800000" flipV="1">
            <a:off x="3615267" y="3495854"/>
            <a:ext cx="1404234" cy="693702"/>
          </a:xfrm>
          <a:prstGeom prst="curvedConnector3">
            <a:avLst>
              <a:gd name="adj1" fmla="val -33808"/>
            </a:avLst>
          </a:prstGeom>
          <a:ln w="190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Группа 108"/>
          <p:cNvGrpSpPr>
            <a:grpSpLocks/>
          </p:cNvGrpSpPr>
          <p:nvPr/>
        </p:nvGrpSpPr>
        <p:grpSpPr bwMode="auto">
          <a:xfrm>
            <a:off x="1619781" y="5322348"/>
            <a:ext cx="3494086" cy="1241120"/>
            <a:chOff x="4002202" y="1071562"/>
            <a:chExt cx="2492797" cy="785813"/>
          </a:xfrm>
        </p:grpSpPr>
        <p:sp>
          <p:nvSpPr>
            <p:cNvPr id="110" name="Rectangle 13"/>
            <p:cNvSpPr>
              <a:spLocks noChangeArrowheads="1"/>
            </p:cNvSpPr>
            <p:nvPr/>
          </p:nvSpPr>
          <p:spPr bwMode="auto">
            <a:xfrm>
              <a:off x="4063151" y="1071562"/>
              <a:ext cx="2364523" cy="785813"/>
            </a:xfrm>
            <a:prstGeom prst="rect">
              <a:avLst/>
            </a:prstGeom>
            <a:solidFill>
              <a:srgbClr val="00FF00">
                <a:alpha val="23137"/>
              </a:srgbClr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uk-UA" altLang="ru-RU" sz="3600" b="1" i="1">
                <a:latin typeface="Times New Roman" panose="02020603050405020304" pitchFamily="18" charset="0"/>
              </a:endParaRPr>
            </a:p>
          </p:txBody>
        </p:sp>
        <p:sp>
          <p:nvSpPr>
            <p:cNvPr id="111" name="TextBox 11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002202" y="1097316"/>
              <a:ext cx="2492797" cy="676852"/>
            </a:xfrm>
            <a:prstGeom prst="rect">
              <a:avLst/>
            </a:prstGeom>
            <a:blipFill rotWithShape="1">
              <a:blip r:embed="rId5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uk-UA">
                  <a:noFill/>
                  <a:latin typeface="Arial" charset="0"/>
                </a:rPr>
                <a:t> </a:t>
              </a:r>
            </a:p>
          </p:txBody>
        </p:sp>
      </p:grpSp>
      <p:sp>
        <p:nvSpPr>
          <p:cNvPr id="112" name="Text Box 29"/>
          <p:cNvSpPr txBox="1">
            <a:spLocks noChangeArrowheads="1"/>
          </p:cNvSpPr>
          <p:nvPr/>
        </p:nvSpPr>
        <p:spPr bwMode="auto">
          <a:xfrm>
            <a:off x="6747249" y="801341"/>
            <a:ext cx="46603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Розв'яжемо друге рівняння</a:t>
            </a:r>
            <a:endParaRPr lang="uk-UA" alt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3" name="Скругленная соединительная линия 112"/>
          <p:cNvCxnSpPr/>
          <p:nvPr/>
        </p:nvCxnSpPr>
        <p:spPr>
          <a:xfrm rot="10800000" flipV="1">
            <a:off x="3412575" y="5701749"/>
            <a:ext cx="1496596" cy="715396"/>
          </a:xfrm>
          <a:prstGeom prst="curvedConnector3">
            <a:avLst>
              <a:gd name="adj1" fmla="val -39951"/>
            </a:avLst>
          </a:prstGeom>
          <a:ln w="190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Группа 113"/>
          <p:cNvGrpSpPr>
            <a:grpSpLocks/>
          </p:cNvGrpSpPr>
          <p:nvPr/>
        </p:nvGrpSpPr>
        <p:grpSpPr bwMode="auto">
          <a:xfrm>
            <a:off x="7034311" y="1378955"/>
            <a:ext cx="3491774" cy="1635672"/>
            <a:chOff x="6474816" y="1214438"/>
            <a:chExt cx="2533258" cy="1105275"/>
          </a:xfrm>
        </p:grpSpPr>
        <p:grpSp>
          <p:nvGrpSpPr>
            <p:cNvPr id="115" name="Группа 13"/>
            <p:cNvGrpSpPr>
              <a:grpSpLocks/>
            </p:cNvGrpSpPr>
            <p:nvPr/>
          </p:nvGrpSpPr>
          <p:grpSpPr bwMode="auto">
            <a:xfrm>
              <a:off x="6474816" y="1214438"/>
              <a:ext cx="2533258" cy="1048519"/>
              <a:chOff x="6474816" y="1214438"/>
              <a:chExt cx="2533258" cy="1048519"/>
            </a:xfrm>
          </p:grpSpPr>
          <p:sp>
            <p:nvSpPr>
              <p:cNvPr id="120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4816" y="1214438"/>
                <a:ext cx="2533258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6154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r>
                  <a:rPr lang="uk-UA">
                    <a:noFill/>
                    <a:latin typeface="Arial" charset="0"/>
                  </a:rPr>
                  <a:t> </a:t>
                </a:r>
              </a:p>
            </p:txBody>
          </p:sp>
          <p:sp>
            <p:nvSpPr>
              <p:cNvPr id="121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6137" y="1523225"/>
                <a:ext cx="1240853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6061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r>
                  <a:rPr lang="uk-UA">
                    <a:noFill/>
                    <a:latin typeface="Arial" charset="0"/>
                  </a:rPr>
                  <a:t> </a:t>
                </a:r>
              </a:p>
            </p:txBody>
          </p:sp>
          <p:sp>
            <p:nvSpPr>
              <p:cNvPr id="122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1400" y="1893625"/>
                <a:ext cx="885204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4918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r>
                  <a:rPr lang="uk-UA">
                    <a:noFill/>
                    <a:latin typeface="Arial" charset="0"/>
                  </a:rPr>
                  <a:t> </a:t>
                </a:r>
              </a:p>
            </p:txBody>
          </p:sp>
        </p:grpSp>
        <p:sp>
          <p:nvSpPr>
            <p:cNvPr id="116" name="Rectangle 13"/>
            <p:cNvSpPr>
              <a:spLocks noChangeArrowheads="1"/>
            </p:cNvSpPr>
            <p:nvPr/>
          </p:nvSpPr>
          <p:spPr bwMode="auto">
            <a:xfrm>
              <a:off x="6546841" y="1224420"/>
              <a:ext cx="2358165" cy="1095293"/>
            </a:xfrm>
            <a:prstGeom prst="rect">
              <a:avLst/>
            </a:prstGeom>
            <a:solidFill>
              <a:srgbClr val="00FF00">
                <a:alpha val="23137"/>
              </a:srgbClr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uk-UA" altLang="ru-RU" sz="3600" b="1" i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3" name="Группа 122"/>
          <p:cNvGrpSpPr>
            <a:grpSpLocks/>
          </p:cNvGrpSpPr>
          <p:nvPr/>
        </p:nvGrpSpPr>
        <p:grpSpPr bwMode="auto">
          <a:xfrm>
            <a:off x="7841192" y="3233004"/>
            <a:ext cx="1878013" cy="785813"/>
            <a:chOff x="4286250" y="3378024"/>
            <a:chExt cx="1877209" cy="785813"/>
          </a:xfrm>
        </p:grpSpPr>
        <p:sp>
          <p:nvSpPr>
            <p:cNvPr id="124" name="Rectangle 13"/>
            <p:cNvSpPr>
              <a:spLocks noChangeArrowheads="1"/>
            </p:cNvSpPr>
            <p:nvPr/>
          </p:nvSpPr>
          <p:spPr bwMode="auto">
            <a:xfrm>
              <a:off x="4286250" y="3378024"/>
              <a:ext cx="1877209" cy="785813"/>
            </a:xfrm>
            <a:prstGeom prst="rect">
              <a:avLst/>
            </a:prstGeom>
            <a:solidFill>
              <a:srgbClr val="00FF00">
                <a:alpha val="23137"/>
              </a:srgbClr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uk-UA" altLang="ru-RU" sz="3600" b="1" i="1">
                <a:latin typeface="Times New Roman" panose="02020603050405020304" pitchFamily="18" charset="0"/>
              </a:endParaRPr>
            </a:p>
          </p:txBody>
        </p:sp>
        <p:sp>
          <p:nvSpPr>
            <p:cNvPr id="125" name="TextBox 12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294704" y="3447541"/>
              <a:ext cx="1842299" cy="646780"/>
            </a:xfrm>
            <a:prstGeom prst="rect">
              <a:avLst/>
            </a:prstGeom>
            <a:blipFill rotWithShape="1">
              <a:blip r:embed="rId9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uk-UA">
                  <a:noFill/>
                  <a:latin typeface="Arial" charset="0"/>
                </a:rPr>
                <a:t> </a:t>
              </a:r>
            </a:p>
          </p:txBody>
        </p:sp>
      </p:grpSp>
      <p:grpSp>
        <p:nvGrpSpPr>
          <p:cNvPr id="126" name="Группа 125"/>
          <p:cNvGrpSpPr>
            <a:grpSpLocks/>
          </p:cNvGrpSpPr>
          <p:nvPr/>
        </p:nvGrpSpPr>
        <p:grpSpPr bwMode="auto">
          <a:xfrm>
            <a:off x="8480714" y="4424370"/>
            <a:ext cx="1162050" cy="785813"/>
            <a:chOff x="6516636" y="3487605"/>
            <a:chExt cx="1162895" cy="785813"/>
          </a:xfrm>
        </p:grpSpPr>
        <p:sp>
          <p:nvSpPr>
            <p:cNvPr id="128" name="Rectangle 13"/>
            <p:cNvSpPr>
              <a:spLocks noChangeArrowheads="1"/>
            </p:cNvSpPr>
            <p:nvPr/>
          </p:nvSpPr>
          <p:spPr bwMode="auto">
            <a:xfrm>
              <a:off x="6516636" y="3487605"/>
              <a:ext cx="1162895" cy="785813"/>
            </a:xfrm>
            <a:prstGeom prst="rect">
              <a:avLst/>
            </a:prstGeom>
            <a:solidFill>
              <a:srgbClr val="00FF00">
                <a:alpha val="23137"/>
              </a:srgbClr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uk-UA" altLang="ru-RU" sz="3600" b="1" i="1">
                <a:latin typeface="Times New Roman" panose="02020603050405020304" pitchFamily="18" charset="0"/>
              </a:endParaRPr>
            </a:p>
          </p:txBody>
        </p:sp>
        <p:sp>
          <p:nvSpPr>
            <p:cNvPr id="129" name="TextBox 12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521883" y="3512899"/>
              <a:ext cx="1059393" cy="614207"/>
            </a:xfrm>
            <a:prstGeom prst="rect">
              <a:avLst/>
            </a:prstGeom>
            <a:blipFill rotWithShape="1">
              <a:blip r:embed="rId10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uk-UA">
                  <a:noFill/>
                  <a:latin typeface="Arial" charset="0"/>
                </a:rPr>
                <a:t> </a:t>
              </a:r>
            </a:p>
          </p:txBody>
        </p:sp>
      </p:grpSp>
      <p:grpSp>
        <p:nvGrpSpPr>
          <p:cNvPr id="131" name="Группа 130"/>
          <p:cNvGrpSpPr>
            <a:grpSpLocks/>
          </p:cNvGrpSpPr>
          <p:nvPr/>
        </p:nvGrpSpPr>
        <p:grpSpPr bwMode="auto">
          <a:xfrm>
            <a:off x="6694262" y="5921095"/>
            <a:ext cx="3208338" cy="614362"/>
            <a:chOff x="3108325" y="5770323"/>
            <a:chExt cx="3224665" cy="614362"/>
          </a:xfrm>
        </p:grpSpPr>
        <p:sp>
          <p:nvSpPr>
            <p:cNvPr id="132" name="Text Box 4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3108325" y="5908675"/>
              <a:ext cx="3224665" cy="400110"/>
            </a:xfrm>
            <a:prstGeom prst="rect">
              <a:avLst/>
            </a:prstGeom>
            <a:blipFill rotWithShape="1">
              <a:blip r:embed="rId11"/>
              <a:stretch>
                <a:fillRect l="-2091" t="-7576" b="-25758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r>
                <a:rPr lang="uk-UA">
                  <a:noFill/>
                  <a:latin typeface="Arial" charset="0"/>
                </a:rPr>
                <a:t> </a:t>
              </a:r>
            </a:p>
          </p:txBody>
        </p:sp>
        <p:sp>
          <p:nvSpPr>
            <p:cNvPr id="133" name="Rectangle 13"/>
            <p:cNvSpPr>
              <a:spLocks noChangeArrowheads="1"/>
            </p:cNvSpPr>
            <p:nvPr/>
          </p:nvSpPr>
          <p:spPr bwMode="auto">
            <a:xfrm>
              <a:off x="3108325" y="5770323"/>
              <a:ext cx="3224665" cy="614362"/>
            </a:xfrm>
            <a:prstGeom prst="rect">
              <a:avLst/>
            </a:prstGeom>
            <a:solidFill>
              <a:srgbClr val="00FF00">
                <a:alpha val="23137"/>
              </a:srgbClr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uk-UA" altLang="ru-RU" sz="3600" b="1" i="1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03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8" grpId="0"/>
      <p:bldP spid="1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337</Words>
  <Application>Microsoft Office PowerPoint</Application>
  <PresentationFormat>Широкоэкранный</PresentationFormat>
  <Paragraphs>105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Arial Black</vt:lpstr>
      <vt:lpstr>Bookman Old Style</vt:lpstr>
      <vt:lpstr>Calibri</vt:lpstr>
      <vt:lpstr>Calibri Light</vt:lpstr>
      <vt:lpstr>Cambria Math</vt:lpstr>
      <vt:lpstr>Georgia</vt:lpstr>
      <vt:lpstr>Segoe Print</vt:lpstr>
      <vt:lpstr>Times New Roman</vt:lpstr>
      <vt:lpstr>Wingdings</vt:lpstr>
      <vt:lpstr>Тема Office</vt:lpstr>
      <vt:lpstr>7 КЛАС АЛГЕБРА</vt:lpstr>
      <vt:lpstr>ПРИГАДАЙТЕ</vt:lpstr>
      <vt:lpstr>ПРИГАДАЙТЕ</vt:lpstr>
      <vt:lpstr>Презентация PowerPoint</vt:lpstr>
      <vt:lpstr>ПРИГАДАЙТЕ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Марічка</cp:lastModifiedBy>
  <cp:revision>135</cp:revision>
  <dcterms:created xsi:type="dcterms:W3CDTF">2020-10-04T11:13:34Z</dcterms:created>
  <dcterms:modified xsi:type="dcterms:W3CDTF">2023-04-09T13:46:49Z</dcterms:modified>
</cp:coreProperties>
</file>