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310" r:id="rId3"/>
    <p:sldId id="311" r:id="rId4"/>
    <p:sldId id="316" r:id="rId5"/>
    <p:sldId id="309" r:id="rId6"/>
    <p:sldId id="314" r:id="rId7"/>
    <p:sldId id="313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82D"/>
    <a:srgbClr val="009999"/>
    <a:srgbClr val="99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6610D-4489-4C8A-9972-E60A34B625F7}" type="datetimeFigureOut">
              <a:rPr lang="uk-UA" smtClean="0"/>
              <a:t>22.03.2023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CD03E-68FA-4B11-8ABA-061AE0C46E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41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CF96-AEE2-4061-8ACF-50C8E1801685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49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CF96-AEE2-4061-8ACF-50C8E1801685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307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CF96-AEE2-4061-8ACF-50C8E1801685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57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CF96-AEE2-4061-8ACF-50C8E1801685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563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16DB08A-B9D2-4FBD-9FC1-38D5F9B85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33BDC5-8C15-49B8-B996-1C101F78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AEBB46B-26B7-44CA-B5B9-E8282C609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EDE328-DFD5-4B08-8B26-36BFA6F1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3DE2D0-E715-4463-B1AF-AF4A86D5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E48767-D933-4EAC-8B88-0BD0CB03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B1D86D-1D46-4222-9E7E-D6A7C7AA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CBEC02B-B462-49DB-8175-E34DBB2A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D6B5FE-C525-4B6A-9164-3CC5A1D8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291EF7-62E3-43F1-833B-7D3B9572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2874C3-8CBD-4A36-84B3-6925446F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3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6FC0208-1BAC-4B72-BD87-88B48907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44B0F13-F93F-4C57-A9A6-41E6B54F7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B45628-14E8-4B25-8E7D-960ED7E0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77418C-EC88-4E87-A19E-BA40C25F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88B917-E1E7-4425-880B-7E18CCB1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01595-2691-4691-A1AC-43EFADD3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70CB93-38DE-4138-9F3D-9B47E637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C15E4F-4695-425B-AE65-95E27B13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A3DCC2-B0B9-44BD-A061-37B24D32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865F75-F719-4C1D-BB96-6F8803C1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CC6968-B4EA-4DC4-917E-5C16084C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DE4EAC5-0E47-4641-83C5-D96A16A4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3C2464-3631-46B4-8358-ED00282F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4552AA-3ABE-49E7-91CA-9A953F74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629AE2-F131-4BE4-8F94-B4A39514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83267A-C3C8-42BF-BFBA-04AA5205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05027C-6714-4A6D-8470-185201D73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77B573-0F22-499E-B8C7-04CD2B4CD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481596-C00E-4F5E-AECC-A8CF3133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6B1F885-3501-4B9E-9C1B-72566206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7164CA-FE7C-4062-B7E6-1DED5CB0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14832E-F760-408E-AE97-5DF15AD0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58FB39-54E8-4611-8A44-BF73B73B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AE5210-AC49-40D2-B04B-68C645031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667F747-3098-4CB7-800D-B1455464C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441561C-C129-47C3-9C41-EFF5E4305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B9B0631-EACD-4237-9865-1182A2D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304DBC3-0004-46F7-ABB1-85B85713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2637CC8-7F1B-4070-A71D-47D00395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72B61A-5AFD-4667-9F57-133ABFDC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44B1443-41BD-48A4-96DE-57E1BD31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3D30653-0DF5-4BB8-94EA-59A89931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9D053D4-CFBB-4A50-B63F-5F52D8CC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53A6331-E4AF-40A0-9FAD-DFD3D2D6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7F91B63-BEAD-4AFA-96F3-8738EB54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51F380B-2DBF-430B-B9BA-15FDEF85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F5987-BD48-4125-A2E4-2BEB606E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09873C-6AA6-4400-9983-E6622C2F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CA23EB5-41E5-4700-80ED-AD52EFC0E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8E63E62-6E26-4F9D-A04F-483D00CF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85C419D-BFE7-4C75-8AE2-8DBE797B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4B6E59-6DB2-4095-8855-6812150C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68D8EC-6F52-4C1E-B114-088F690F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0E64714-77F0-417C-8D3D-C837824FD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1D5EAF-44E2-4DD9-8E41-564F9417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4811CC-27DB-45A5-BDBE-8C4BF1D0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753D91-38D2-4A41-BEA6-7ED39798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81FBF6-FA27-4B32-88E4-C2C88741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3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DF53D6B-057A-4E0F-8AA5-4071EAFF7C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DD53B5-8E7B-40FE-AEBC-A53CB550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B8887D-A44E-4C7B-80AF-2B7218DE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6BB7E3-60A1-439C-9E3E-D5D9ACF8E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004E-4EF3-4190-B354-E868A21A5822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07272A-1C99-466A-8320-B8B0FB5F0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EDE65B-8459-4707-B46C-79506511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7618-7536-4CE9-81AA-0C28EE2C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3BB5D5-8B93-4195-B57F-4253FCE4B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192" y="0"/>
            <a:ext cx="4073496" cy="1615155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7 КЛАС</a:t>
            </a:r>
            <a:b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АЛГЕБРА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967A0B7-E8F4-4B52-B9EF-B870247D7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242" y="1871454"/>
            <a:ext cx="8910417" cy="3468107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8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АНАЛІЗ КОНТРОЛЬНОЇ РОБОТИ</a:t>
            </a:r>
          </a:p>
        </p:txBody>
      </p:sp>
    </p:spTree>
    <p:extLst>
      <p:ext uri="{BB962C8B-B14F-4D97-AF65-F5344CB8AC3E}">
        <p14:creationId xmlns:p14="http://schemas.microsoft.com/office/powerpoint/2010/main" val="6319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556591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ГРАФІК ЛІНІЙНОГО РІВНЯННЯ З ДВОМА ЗМІННИМИ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27695" y="2510759"/>
            <a:ext cx="8936609" cy="2578433"/>
          </a:xfrm>
          <a:prstGeom prst="rect">
            <a:avLst/>
          </a:prstGeom>
          <a:gradFill flip="none" rotWithShape="1">
            <a:gsLst>
              <a:gs pos="0">
                <a:srgbClr val="A51B49">
                  <a:shade val="30000"/>
                  <a:satMod val="115000"/>
                </a:srgbClr>
              </a:gs>
              <a:gs pos="50000">
                <a:srgbClr val="A51B49">
                  <a:shade val="67500"/>
                  <a:satMod val="115000"/>
                </a:srgbClr>
              </a:gs>
              <a:gs pos="100000">
                <a:srgbClr val="A51B4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Графіком рівняння</a:t>
            </a:r>
            <a:r>
              <a:rPr lang="uk-UA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 двома змінними х і у </a:t>
            </a:r>
            <a:endParaRPr lang="uk-UA" sz="2800" b="1" i="1" dirty="0" smtClean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називають </a:t>
            </a:r>
            <a:r>
              <a:rPr lang="uk-UA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фігуру, </a:t>
            </a:r>
            <a:r>
              <a:rPr lang="uk-UA" sz="2800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 </a:t>
            </a:r>
            <a:r>
              <a:rPr lang="uk-UA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складається з усіх точок координатної площини, </a:t>
            </a:r>
            <a:r>
              <a:rPr lang="uk-UA" sz="2800" i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кооординати</a:t>
            </a:r>
            <a:r>
              <a:rPr lang="uk-UA" sz="2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яких є розв’язками цього рівняння.</a:t>
            </a:r>
            <a:endParaRPr lang="uk-UA" sz="2400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926" y="801598"/>
            <a:ext cx="11396564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75" algn="just"/>
            <a:r>
              <a:rPr lang="uk-UA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Кожну пару чисел, що є </a:t>
            </a:r>
            <a:r>
              <a:rPr lang="uk-UA" sz="2400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розв’язком</a:t>
            </a:r>
            <a:r>
              <a:rPr lang="uk-UA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рівняння з двома змінними </a:t>
            </a:r>
            <a:r>
              <a:rPr lang="uk-UA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uk-UA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можна </a:t>
            </a:r>
            <a:r>
              <a:rPr lang="uk-UA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позначити точкою </a:t>
            </a:r>
            <a:r>
              <a:rPr lang="uk-UA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координатній площині, </a:t>
            </a:r>
            <a:r>
              <a:rPr lang="uk-UA" sz="24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абсцисою якої є значення х, а ординатою - значення у</a:t>
            </a:r>
            <a:r>
              <a:rPr lang="uk-UA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uk-UA" sz="24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 такі точки утворюють </a:t>
            </a:r>
            <a:r>
              <a:rPr lang="uk-UA" sz="24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графік рівняння з двома змінними</a:t>
            </a:r>
            <a:r>
              <a:rPr lang="uk-UA" sz="24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2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 flipV="1">
            <a:off x="8908330" y="2969282"/>
            <a:ext cx="1593129" cy="243137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4655" y="2591738"/>
            <a:ext cx="5806911" cy="3903329"/>
          </a:xfrm>
          <a:prstGeom prst="rect">
            <a:avLst/>
          </a:prstGeom>
          <a:gradFill flip="none" rotWithShape="1">
            <a:gsLst>
              <a:gs pos="0">
                <a:srgbClr val="405B2B">
                  <a:shade val="30000"/>
                  <a:satMod val="115000"/>
                </a:srgbClr>
              </a:gs>
              <a:gs pos="50000">
                <a:srgbClr val="405B2B">
                  <a:shade val="67500"/>
                  <a:satMod val="115000"/>
                </a:srgbClr>
              </a:gs>
              <a:gs pos="100000">
                <a:srgbClr val="405B2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447675"/>
            <a:r>
              <a:rPr lang="ru-RU" sz="2400" b="1" i="1" dirty="0" err="1">
                <a:solidFill>
                  <a:srgbClr val="FFFF00"/>
                </a:solidFill>
              </a:rPr>
              <a:t>Наприклад</a:t>
            </a:r>
            <a:r>
              <a:rPr lang="ru-RU" sz="2400" b="1" i="1" dirty="0">
                <a:solidFill>
                  <a:srgbClr val="FFFF00"/>
                </a:solidFill>
              </a:rPr>
              <a:t>: </a:t>
            </a:r>
            <a:endParaRPr lang="en-US" sz="2400" b="1" i="1" dirty="0">
              <a:solidFill>
                <a:srgbClr val="FFFF00"/>
              </a:solidFill>
            </a:endParaRPr>
          </a:p>
          <a:p>
            <a:pPr marL="628650" indent="-447675"/>
            <a:r>
              <a:rPr lang="ru-RU" sz="2400" i="1" dirty="0" err="1">
                <a:solidFill>
                  <a:schemeClr val="bg1"/>
                </a:solidFill>
              </a:rPr>
              <a:t>Побудуємо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графік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рівняння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rgbClr val="FFFF00"/>
                </a:solidFill>
              </a:rPr>
              <a:t>2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у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–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4х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=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8.</a:t>
            </a:r>
            <a:endParaRPr lang="en-US" sz="2400" b="1" i="1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marL="628650" indent="-447675"/>
            <a:r>
              <a:rPr lang="uk-UA" sz="2400" i="1" dirty="0">
                <a:latin typeface="Book Antiqua" panose="02040602050305030304" pitchFamily="18" charset="0"/>
              </a:rPr>
              <a:t>Виразимо змінну у </a:t>
            </a:r>
            <a:r>
              <a:rPr lang="uk-UA" sz="2400" i="1" dirty="0" err="1">
                <a:latin typeface="Book Antiqua" panose="02040602050305030304" pitchFamily="18" charset="0"/>
              </a:rPr>
              <a:t>черех</a:t>
            </a:r>
            <a:r>
              <a:rPr lang="uk-UA" sz="2400" i="1" dirty="0">
                <a:latin typeface="Book Antiqua" panose="02040602050305030304" pitchFamily="18" charset="0"/>
              </a:rPr>
              <a:t> х:</a:t>
            </a:r>
          </a:p>
          <a:p>
            <a:pPr marL="628650" indent="-447675"/>
            <a:r>
              <a:rPr lang="ru-RU" sz="2400" b="1" i="1" dirty="0">
                <a:solidFill>
                  <a:srgbClr val="FFFF00"/>
                </a:solidFill>
              </a:rPr>
              <a:t>2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у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=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8 +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4х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/:2</a:t>
            </a:r>
            <a:endParaRPr lang="en-US" sz="2400" b="1" i="1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marL="628650" indent="-447675"/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у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=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4 +</a:t>
            </a:r>
            <a:r>
              <a:rPr lang="en-US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2х.</a:t>
            </a:r>
          </a:p>
          <a:p>
            <a:pPr marL="628650" indent="-447675"/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Графіком</a:t>
            </a:r>
            <a:r>
              <a:rPr 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є </a:t>
            </a:r>
            <a:r>
              <a:rPr lang="ru-RU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пряма </a:t>
            </a: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→</a:t>
            </a:r>
            <a:r>
              <a:rPr lang="ru-RU" sz="2400" b="1" i="1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достатньо</a:t>
            </a:r>
            <a:endParaRPr lang="ru-RU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628650" indent="-447675"/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визначити</a:t>
            </a:r>
            <a:r>
              <a:rPr 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координати</a:t>
            </a:r>
            <a:r>
              <a:rPr 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 </a:t>
            </a:r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двох</a:t>
            </a:r>
            <a:r>
              <a:rPr 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 </a:t>
            </a:r>
            <a:r>
              <a:rPr lang="ru-RU" sz="2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точок</a:t>
            </a:r>
            <a:r>
              <a:rPr lang="ru-RU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  <a:p>
            <a:pPr marL="628650" indent="-447675"/>
            <a:endParaRPr lang="ru-RU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628650" indent="-447675"/>
            <a:endParaRPr lang="ru-RU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628650" indent="-447675"/>
            <a:endParaRPr lang="ru-RU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628650" indent="-447675"/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655" y="808009"/>
            <a:ext cx="10727704" cy="1403327"/>
          </a:xfrm>
          <a:prstGeom prst="roundRect">
            <a:avLst/>
          </a:prstGeom>
          <a:gradFill flip="none" rotWithShape="1">
            <a:gsLst>
              <a:gs pos="0">
                <a:srgbClr val="A11203">
                  <a:shade val="30000"/>
                  <a:satMod val="115000"/>
                </a:srgbClr>
              </a:gs>
              <a:gs pos="50000">
                <a:srgbClr val="A11203">
                  <a:shade val="67500"/>
                  <a:satMod val="115000"/>
                </a:srgbClr>
              </a:gs>
              <a:gs pos="100000">
                <a:srgbClr val="A1120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Графіком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рівняння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rgbClr val="FFFF00"/>
                </a:solidFill>
              </a:rPr>
              <a:t>ах + </a:t>
            </a:r>
            <a:r>
              <a:rPr lang="ru-RU" sz="2800" b="1" i="1" dirty="0" err="1">
                <a:solidFill>
                  <a:srgbClr val="FFFF00"/>
                </a:solidFill>
              </a:rPr>
              <a:t>Ьу</a:t>
            </a:r>
            <a:r>
              <a:rPr lang="ru-RU" sz="2800" b="1" i="1" dirty="0">
                <a:solidFill>
                  <a:srgbClr val="FFFF00"/>
                </a:solidFill>
              </a:rPr>
              <a:t> = с</a:t>
            </a:r>
            <a:r>
              <a:rPr lang="ru-RU" sz="2800" b="1" dirty="0">
                <a:solidFill>
                  <a:schemeClr val="bg1"/>
                </a:solidFill>
              </a:rPr>
              <a:t>, у </a:t>
            </a:r>
            <a:r>
              <a:rPr lang="ru-RU" sz="2800" b="1" dirty="0" err="1">
                <a:solidFill>
                  <a:schemeClr val="bg1"/>
                </a:solidFill>
              </a:rPr>
              <a:t>якому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хоча</a:t>
            </a:r>
            <a:r>
              <a:rPr lang="ru-RU" sz="2800" b="1" dirty="0">
                <a:solidFill>
                  <a:schemeClr val="bg1"/>
                </a:solidFill>
              </a:rPr>
              <a:t> б один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 </a:t>
            </a:r>
            <a:r>
              <a:rPr lang="ru-RU" sz="2800" b="1" dirty="0" err="1">
                <a:solidFill>
                  <a:schemeClr val="bg1"/>
                </a:solidFill>
              </a:rPr>
              <a:t>коефіцієнтів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або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відмінний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</a:t>
            </a:r>
            <a:r>
              <a:rPr lang="ru-RU" sz="2800" b="1" dirty="0">
                <a:solidFill>
                  <a:schemeClr val="bg1"/>
                </a:solidFill>
              </a:rPr>
              <a:t> нуля, є </a:t>
            </a:r>
            <a:r>
              <a:rPr lang="ru-RU" sz="2800" b="1" i="1" dirty="0">
                <a:solidFill>
                  <a:srgbClr val="FFFF00"/>
                </a:solidFill>
              </a:rPr>
              <a:t>пряма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142615" y="5433828"/>
          <a:ext cx="3297897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5376">
                  <a:extLst>
                    <a:ext uri="{9D8B030D-6E8A-4147-A177-3AD203B41FA5}">
                      <a16:colId xmlns:a16="http://schemas.microsoft.com/office/drawing/2014/main" xmlns="" val="412853375"/>
                    </a:ext>
                  </a:extLst>
                </a:gridCol>
                <a:gridCol w="1203222">
                  <a:extLst>
                    <a:ext uri="{9D8B030D-6E8A-4147-A177-3AD203B41FA5}">
                      <a16:colId xmlns:a16="http://schemas.microsoft.com/office/drawing/2014/main" xmlns="" val="4138922750"/>
                    </a:ext>
                  </a:extLst>
                </a:gridCol>
                <a:gridCol w="1099299">
                  <a:extLst>
                    <a:ext uri="{9D8B030D-6E8A-4147-A177-3AD203B41FA5}">
                      <a16:colId xmlns:a16="http://schemas.microsoft.com/office/drawing/2014/main" xmlns="" val="322049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420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у</a:t>
                      </a:r>
                      <a:endParaRPr lang="uk-UA" sz="2400" b="1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uk-U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4947814"/>
                  </a:ext>
                </a:extLst>
              </a:tr>
            </a:tbl>
          </a:graphicData>
        </a:graphic>
      </p:graphicFrame>
      <p:sp>
        <p:nvSpPr>
          <p:cNvPr id="15" name="Line 170"/>
          <p:cNvSpPr>
            <a:spLocks noChangeShapeType="1"/>
          </p:cNvSpPr>
          <p:nvPr/>
        </p:nvSpPr>
        <p:spPr bwMode="auto">
          <a:xfrm>
            <a:off x="7602288" y="5378811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72"/>
          <p:cNvSpPr>
            <a:spLocks noChangeShapeType="1"/>
          </p:cNvSpPr>
          <p:nvPr/>
        </p:nvSpPr>
        <p:spPr bwMode="auto">
          <a:xfrm flipV="1">
            <a:off x="9690493" y="2703488"/>
            <a:ext cx="670" cy="367845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Text Box 175"/>
          <p:cNvSpPr txBox="1">
            <a:spLocks noChangeArrowheads="1"/>
          </p:cNvSpPr>
          <p:nvPr/>
        </p:nvSpPr>
        <p:spPr bwMode="auto">
          <a:xfrm>
            <a:off x="9427279" y="537295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9979630" y="5396470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p:sp>
        <p:nvSpPr>
          <p:cNvPr id="21" name="Oval 178"/>
          <p:cNvSpPr>
            <a:spLocks noChangeArrowheads="1"/>
          </p:cNvSpPr>
          <p:nvPr/>
        </p:nvSpPr>
        <p:spPr bwMode="auto">
          <a:xfrm>
            <a:off x="9628694" y="411921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Oval 179"/>
          <p:cNvSpPr>
            <a:spLocks noChangeArrowheads="1"/>
          </p:cNvSpPr>
          <p:nvPr/>
        </p:nvSpPr>
        <p:spPr bwMode="auto">
          <a:xfrm>
            <a:off x="9979630" y="3532504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 Box 184"/>
          <p:cNvSpPr txBox="1">
            <a:spLocks noChangeArrowheads="1"/>
          </p:cNvSpPr>
          <p:nvPr/>
        </p:nvSpPr>
        <p:spPr bwMode="auto">
          <a:xfrm>
            <a:off x="7853984" y="4375678"/>
            <a:ext cx="1335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3300"/>
                </a:solidFill>
              </a:rPr>
              <a:t>y</a:t>
            </a:r>
            <a:r>
              <a:rPr lang="ru-RU" sz="2400" b="1" i="1" dirty="0" smtClean="0">
                <a:solidFill>
                  <a:srgbClr val="003300"/>
                </a:solidFill>
              </a:rPr>
              <a:t>= </a:t>
            </a:r>
            <a:r>
              <a:rPr lang="ru-RU" sz="2400" b="1" i="1" dirty="0">
                <a:solidFill>
                  <a:srgbClr val="003300"/>
                </a:solidFill>
              </a:rPr>
              <a:t>4 + 2х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0041636" y="5321614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4"/>
          <p:cNvSpPr txBox="1">
            <a:spLocks noChangeArrowheads="1"/>
          </p:cNvSpPr>
          <p:nvPr/>
        </p:nvSpPr>
        <p:spPr bwMode="auto">
          <a:xfrm>
            <a:off x="9343315" y="2574260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45" name="Text Box 171"/>
          <p:cNvSpPr txBox="1">
            <a:spLocks noChangeArrowheads="1"/>
          </p:cNvSpPr>
          <p:nvPr/>
        </p:nvSpPr>
        <p:spPr bwMode="auto">
          <a:xfrm>
            <a:off x="11742967" y="5348686"/>
            <a:ext cx="271306" cy="37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12192000" cy="556591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ГРАФІК ЛІНІЙНОГО РІВНЯННЯ З ДВОМА ЗМІННИМИ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739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animBg="1"/>
      <p:bldP spid="15" grpId="0" animBg="1"/>
      <p:bldP spid="17" grpId="0" animBg="1"/>
      <p:bldP spid="18" grpId="0"/>
      <p:bldP spid="19" grpId="0"/>
      <p:bldP spid="21" grpId="0" animBg="1"/>
      <p:bldP spid="22" grpId="0" animBg="1"/>
      <p:bldP spid="2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5334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ВИКОНУЄМО РАЗОМ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8206" y="839120"/>
            <a:ext cx="11223005" cy="12756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951.</a:t>
            </a:r>
            <a:r>
              <a:rPr 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Побудуйте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графік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рівняння</a:t>
            </a:r>
            <a:r>
              <a:rPr lang="ru-RU" sz="2400" dirty="0">
                <a:latin typeface="Georgia" panose="02040502050405020303" pitchFamily="18" charset="0"/>
              </a:rPr>
              <a:t>:</a:t>
            </a:r>
          </a:p>
          <a:p>
            <a:pPr marL="715963" algn="just"/>
            <a:r>
              <a:rPr lang="ru-RU" sz="2400" dirty="0">
                <a:latin typeface="Georgia" panose="02040502050405020303" pitchFamily="18" charset="0"/>
              </a:rPr>
              <a:t>1) 0х + 2,5у = 12,5; </a:t>
            </a:r>
            <a:r>
              <a:rPr lang="ru-RU" sz="2400" dirty="0" smtClean="0">
                <a:latin typeface="Georgia" panose="02040502050405020303" pitchFamily="18" charset="0"/>
              </a:rPr>
              <a:t>                 2</a:t>
            </a:r>
            <a:r>
              <a:rPr lang="ru-RU" sz="2400" dirty="0">
                <a:latin typeface="Georgia" panose="02040502050405020303" pitchFamily="18" charset="0"/>
              </a:rPr>
              <a:t>) 7х + 0у = </a:t>
            </a:r>
            <a:r>
              <a:rPr lang="ru-RU" sz="2400" dirty="0" smtClean="0">
                <a:latin typeface="Georgia" panose="02040502050405020303" pitchFamily="18" charset="0"/>
              </a:rPr>
              <a:t>–14</a:t>
            </a:r>
            <a:r>
              <a:rPr lang="ru-RU" sz="2400" dirty="0">
                <a:latin typeface="Georgia" panose="02040502050405020303" pitchFamily="18" charset="0"/>
              </a:rPr>
              <a:t>;</a:t>
            </a:r>
          </a:p>
          <a:p>
            <a:pPr marL="715963" algn="just"/>
            <a:r>
              <a:rPr lang="ru-RU" sz="2400" dirty="0">
                <a:latin typeface="Georgia" panose="02040502050405020303" pitchFamily="18" charset="0"/>
              </a:rPr>
              <a:t>3) 1,9x = 5,7;          </a:t>
            </a:r>
            <a:r>
              <a:rPr lang="ru-RU" sz="2400" dirty="0" smtClean="0">
                <a:latin typeface="Georgia" panose="02040502050405020303" pitchFamily="18" charset="0"/>
              </a:rPr>
              <a:t>                  4</a:t>
            </a:r>
            <a:r>
              <a:rPr lang="ru-RU" sz="2400" dirty="0">
                <a:latin typeface="Georgia" panose="02040502050405020303" pitchFamily="18" charset="0"/>
              </a:rPr>
              <a:t>) 3у = –</a:t>
            </a:r>
            <a:r>
              <a:rPr lang="ru-RU" sz="2400" dirty="0" smtClean="0">
                <a:latin typeface="Georgia" panose="02040502050405020303" pitchFamily="18" charset="0"/>
              </a:rPr>
              <a:t>7,5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977" y="2420466"/>
            <a:ext cx="4886274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ru-RU" sz="2800" i="1" dirty="0"/>
              <a:t>0х + 2,5у = 12,5</a:t>
            </a:r>
            <a:r>
              <a:rPr lang="ru-RU" sz="2800" i="1" dirty="0" smtClean="0"/>
              <a:t>;</a:t>
            </a:r>
          </a:p>
          <a:p>
            <a:pPr indent="533400"/>
            <a:r>
              <a:rPr lang="ru-RU" sz="2800" i="1" dirty="0" err="1" smtClean="0"/>
              <a:t>Виразимо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змінні</a:t>
            </a:r>
            <a:r>
              <a:rPr lang="ru-RU" sz="2800" i="1" dirty="0" smtClean="0"/>
              <a:t> у через х:</a:t>
            </a:r>
          </a:p>
          <a:p>
            <a:pPr indent="533400"/>
            <a:r>
              <a:rPr lang="ru-RU" sz="2800" i="1" dirty="0"/>
              <a:t>2,5у = 12,5</a:t>
            </a:r>
            <a:r>
              <a:rPr lang="ru-RU" sz="2800" i="1" dirty="0" smtClean="0"/>
              <a:t>; /:2,5</a:t>
            </a:r>
          </a:p>
          <a:p>
            <a:pPr indent="533400"/>
            <a:r>
              <a:rPr lang="ru-RU" sz="2800" i="1" dirty="0" smtClean="0"/>
              <a:t>у = 5</a:t>
            </a:r>
          </a:p>
          <a:p>
            <a:pPr indent="533400"/>
            <a:endParaRPr lang="ru-RU" sz="2600" b="1" i="1" dirty="0"/>
          </a:p>
          <a:p>
            <a:pPr indent="533400"/>
            <a:r>
              <a:rPr lang="ru-RU" sz="2600" b="1" i="1" dirty="0" err="1"/>
              <a:t>Графіком</a:t>
            </a:r>
            <a:r>
              <a:rPr lang="ru-RU" sz="2600" b="1" i="1" dirty="0"/>
              <a:t> </a:t>
            </a:r>
            <a:r>
              <a:rPr lang="ru-RU" sz="2600" b="1" i="1" dirty="0" err="1"/>
              <a:t>даного</a:t>
            </a:r>
            <a:r>
              <a:rPr lang="ru-RU" sz="2600" b="1" i="1" dirty="0"/>
              <a:t> </a:t>
            </a:r>
            <a:r>
              <a:rPr lang="ru-RU" sz="2600" b="1" i="1" dirty="0" err="1"/>
              <a:t>рівняння</a:t>
            </a:r>
            <a:r>
              <a:rPr lang="ru-RU" sz="2600" b="1" i="1" dirty="0"/>
              <a:t> є</a:t>
            </a:r>
          </a:p>
          <a:p>
            <a:pPr indent="533400"/>
            <a:r>
              <a:rPr lang="ru-RU" sz="2600" b="1" i="1" dirty="0"/>
              <a:t> пряма </a:t>
            </a:r>
            <a:r>
              <a:rPr lang="ru-RU" sz="2600" b="1" i="1" dirty="0" err="1"/>
              <a:t>паралельна</a:t>
            </a:r>
            <a:r>
              <a:rPr lang="ru-RU" sz="2600" b="1" i="1" dirty="0"/>
              <a:t> </a:t>
            </a:r>
            <a:r>
              <a:rPr lang="ru-RU" sz="2600" b="1" i="1" dirty="0" err="1"/>
              <a:t>осі</a:t>
            </a:r>
            <a:r>
              <a:rPr lang="ru-RU" sz="2600" b="1" i="1" dirty="0"/>
              <a:t> х</a:t>
            </a:r>
          </a:p>
          <a:p>
            <a:pPr indent="533400"/>
            <a:endParaRPr lang="ru-RU" sz="2600" b="1" i="1" dirty="0" smtClean="0"/>
          </a:p>
          <a:p>
            <a:pPr indent="533400"/>
            <a:endParaRPr lang="ru-RU" sz="2600" b="1" i="1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7903030" y="3573595"/>
            <a:ext cx="3608815" cy="15794"/>
          </a:xfrm>
          <a:prstGeom prst="line">
            <a:avLst/>
          </a:prstGeom>
          <a:ln w="28575">
            <a:solidFill>
              <a:srgbClr val="A51B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Line 172"/>
          <p:cNvSpPr>
            <a:spLocks noChangeShapeType="1"/>
          </p:cNvSpPr>
          <p:nvPr/>
        </p:nvSpPr>
        <p:spPr bwMode="auto">
          <a:xfrm flipH="1" flipV="1">
            <a:off x="9675471" y="3178581"/>
            <a:ext cx="0" cy="34955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175"/>
          <p:cNvSpPr txBox="1">
            <a:spLocks noChangeArrowheads="1"/>
          </p:cNvSpPr>
          <p:nvPr/>
        </p:nvSpPr>
        <p:spPr bwMode="auto">
          <a:xfrm>
            <a:off x="9412257" y="507651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9807631" y="5099901"/>
            <a:ext cx="203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84"/>
              <p:cNvSpPr txBox="1">
                <a:spLocks noChangeArrowheads="1"/>
              </p:cNvSpPr>
              <p:nvPr/>
            </p:nvSpPr>
            <p:spPr bwMode="auto">
              <a:xfrm>
                <a:off x="10511378" y="3114484"/>
                <a:ext cx="100046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400" dirty="0"/>
                  <a:t> </a:t>
                </a:r>
              </a:p>
            </p:txBody>
          </p:sp>
        </mc:Choice>
        <mc:Fallback>
          <p:sp>
            <p:nvSpPr>
              <p:cNvPr id="16" name="Text 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1378" y="3114484"/>
                <a:ext cx="100046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829" b="-92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V="1">
            <a:off x="10029979" y="5048237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/>
          <p:cNvSpPr txBox="1">
            <a:spLocks noChangeArrowheads="1"/>
          </p:cNvSpPr>
          <p:nvPr/>
        </p:nvSpPr>
        <p:spPr bwMode="auto">
          <a:xfrm>
            <a:off x="9283391" y="3025948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19" name="Line 170"/>
          <p:cNvSpPr>
            <a:spLocks noChangeShapeType="1"/>
          </p:cNvSpPr>
          <p:nvPr/>
        </p:nvSpPr>
        <p:spPr bwMode="auto">
          <a:xfrm>
            <a:off x="7903030" y="5106274"/>
            <a:ext cx="39181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74"/>
          <p:cNvSpPr txBox="1">
            <a:spLocks noChangeArrowheads="1"/>
          </p:cNvSpPr>
          <p:nvPr/>
        </p:nvSpPr>
        <p:spPr bwMode="auto">
          <a:xfrm>
            <a:off x="11563479" y="5239160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56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2408" y="3168303"/>
            <a:ext cx="4886274" cy="381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2)    7х </a:t>
            </a:r>
            <a:r>
              <a:rPr lang="ru-RU" sz="2800" i="1" dirty="0"/>
              <a:t>+ 0у = –14;</a:t>
            </a:r>
            <a:endParaRPr lang="ru-RU" sz="2800" i="1" dirty="0" smtClean="0"/>
          </a:p>
          <a:p>
            <a:pPr indent="533400"/>
            <a:r>
              <a:rPr lang="ru-RU" sz="2800" i="1" dirty="0" err="1" smtClean="0"/>
              <a:t>Виразимо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змінні</a:t>
            </a:r>
            <a:r>
              <a:rPr lang="ru-RU" sz="2800" i="1" dirty="0" smtClean="0"/>
              <a:t> х через у:</a:t>
            </a:r>
          </a:p>
          <a:p>
            <a:pPr indent="533400"/>
            <a:r>
              <a:rPr lang="ru-RU" sz="2800" i="1" dirty="0"/>
              <a:t>7х </a:t>
            </a:r>
            <a:r>
              <a:rPr lang="ru-RU" sz="2800" i="1" dirty="0" smtClean="0"/>
              <a:t>= </a:t>
            </a:r>
            <a:r>
              <a:rPr lang="ru-RU" sz="2800" i="1" dirty="0"/>
              <a:t>–14</a:t>
            </a:r>
            <a:r>
              <a:rPr lang="ru-RU" sz="2800" i="1" dirty="0" smtClean="0"/>
              <a:t>; /: 7</a:t>
            </a:r>
            <a:endParaRPr lang="ru-RU" sz="2800" i="1" dirty="0"/>
          </a:p>
          <a:p>
            <a:pPr indent="533400"/>
            <a:r>
              <a:rPr lang="ru-RU" sz="2800" i="1" dirty="0" smtClean="0"/>
              <a:t>х = –2</a:t>
            </a:r>
          </a:p>
          <a:p>
            <a:pPr indent="533400"/>
            <a:endParaRPr lang="ru-RU" sz="2600" b="1" i="1" dirty="0"/>
          </a:p>
          <a:p>
            <a:pPr indent="533400"/>
            <a:r>
              <a:rPr lang="ru-RU" sz="2600" b="1" i="1" dirty="0" err="1"/>
              <a:t>Графіком</a:t>
            </a:r>
            <a:r>
              <a:rPr lang="ru-RU" sz="2600" b="1" i="1" dirty="0"/>
              <a:t> </a:t>
            </a:r>
            <a:r>
              <a:rPr lang="ru-RU" sz="2600" b="1" i="1" dirty="0" err="1"/>
              <a:t>даного</a:t>
            </a:r>
            <a:r>
              <a:rPr lang="ru-RU" sz="2600" b="1" i="1" dirty="0"/>
              <a:t> </a:t>
            </a:r>
            <a:r>
              <a:rPr lang="ru-RU" sz="2600" b="1" i="1" dirty="0" err="1"/>
              <a:t>рівняння</a:t>
            </a:r>
            <a:r>
              <a:rPr lang="ru-RU" sz="2600" b="1" i="1" dirty="0"/>
              <a:t> є</a:t>
            </a:r>
          </a:p>
          <a:p>
            <a:pPr indent="533400"/>
            <a:r>
              <a:rPr lang="ru-RU" sz="2600" b="1" i="1" dirty="0"/>
              <a:t> пряма </a:t>
            </a:r>
            <a:r>
              <a:rPr lang="ru-RU" sz="2600" b="1" i="1" dirty="0" err="1"/>
              <a:t>паралельна</a:t>
            </a:r>
            <a:r>
              <a:rPr lang="ru-RU" sz="2600" b="1" i="1" dirty="0"/>
              <a:t> </a:t>
            </a:r>
            <a:r>
              <a:rPr lang="ru-RU" sz="2600" b="1" i="1" dirty="0" err="1"/>
              <a:t>осі</a:t>
            </a:r>
            <a:r>
              <a:rPr lang="ru-RU" sz="2600" b="1" i="1" dirty="0"/>
              <a:t> </a:t>
            </a:r>
            <a:r>
              <a:rPr lang="ru-RU" sz="2600" b="1" i="1" dirty="0" smtClean="0"/>
              <a:t>у</a:t>
            </a:r>
            <a:endParaRPr lang="ru-RU" sz="2600" b="1" i="1" dirty="0"/>
          </a:p>
          <a:p>
            <a:pPr indent="533400"/>
            <a:endParaRPr lang="ru-RU" sz="2600" b="1" i="1" dirty="0" smtClean="0"/>
          </a:p>
          <a:p>
            <a:pPr indent="533400"/>
            <a:endParaRPr lang="ru-RU" sz="2600" b="1" i="1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8958944" y="3576149"/>
            <a:ext cx="0" cy="2733377"/>
          </a:xfrm>
          <a:prstGeom prst="line">
            <a:avLst/>
          </a:prstGeom>
          <a:ln w="28575">
            <a:solidFill>
              <a:srgbClr val="A51B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Line 172"/>
          <p:cNvSpPr>
            <a:spLocks noChangeShapeType="1"/>
          </p:cNvSpPr>
          <p:nvPr/>
        </p:nvSpPr>
        <p:spPr bwMode="auto">
          <a:xfrm flipH="1" flipV="1">
            <a:off x="9675471" y="3178581"/>
            <a:ext cx="0" cy="34955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175"/>
          <p:cNvSpPr txBox="1">
            <a:spLocks noChangeArrowheads="1"/>
          </p:cNvSpPr>
          <p:nvPr/>
        </p:nvSpPr>
        <p:spPr bwMode="auto">
          <a:xfrm>
            <a:off x="9412257" y="507651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9807631" y="5099901"/>
            <a:ext cx="203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p:sp>
        <p:nvSpPr>
          <p:cNvPr id="16" name="Text Box 184"/>
          <p:cNvSpPr txBox="1">
            <a:spLocks noChangeArrowheads="1"/>
          </p:cNvSpPr>
          <p:nvPr/>
        </p:nvSpPr>
        <p:spPr bwMode="auto">
          <a:xfrm>
            <a:off x="7368041" y="3610806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533400"/>
            <a:r>
              <a:rPr lang="ru-RU" sz="2400" i="1" dirty="0"/>
              <a:t>х = –2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0029979" y="5048237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/>
          <p:cNvSpPr txBox="1">
            <a:spLocks noChangeArrowheads="1"/>
          </p:cNvSpPr>
          <p:nvPr/>
        </p:nvSpPr>
        <p:spPr bwMode="auto">
          <a:xfrm>
            <a:off x="9283391" y="3025948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19" name="Line 170"/>
          <p:cNvSpPr>
            <a:spLocks noChangeShapeType="1"/>
          </p:cNvSpPr>
          <p:nvPr/>
        </p:nvSpPr>
        <p:spPr bwMode="auto">
          <a:xfrm>
            <a:off x="7903030" y="5106274"/>
            <a:ext cx="39181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74"/>
          <p:cNvSpPr txBox="1">
            <a:spLocks noChangeArrowheads="1"/>
          </p:cNvSpPr>
          <p:nvPr/>
        </p:nvSpPr>
        <p:spPr bwMode="auto">
          <a:xfrm>
            <a:off x="11563479" y="5239274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98206" y="839120"/>
            <a:ext cx="11223005" cy="12756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951.</a:t>
            </a:r>
            <a:r>
              <a:rPr 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Побудуйте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графік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рівняння</a:t>
            </a:r>
            <a:r>
              <a:rPr lang="ru-RU" sz="2400" dirty="0">
                <a:latin typeface="Georgia" panose="02040502050405020303" pitchFamily="18" charset="0"/>
              </a:rPr>
              <a:t>:</a:t>
            </a:r>
          </a:p>
          <a:p>
            <a:pPr marL="715963" algn="just"/>
            <a:r>
              <a:rPr lang="ru-RU" sz="2400" dirty="0">
                <a:latin typeface="Georgia" panose="02040502050405020303" pitchFamily="18" charset="0"/>
              </a:rPr>
              <a:t>1) 0х + 2,5у = 12,5; </a:t>
            </a:r>
            <a:r>
              <a:rPr lang="ru-RU" sz="2400" dirty="0" smtClean="0">
                <a:latin typeface="Georgia" panose="02040502050405020303" pitchFamily="18" charset="0"/>
              </a:rPr>
              <a:t>                 2</a:t>
            </a:r>
            <a:r>
              <a:rPr lang="ru-RU" sz="2400" dirty="0">
                <a:latin typeface="Georgia" panose="02040502050405020303" pitchFamily="18" charset="0"/>
              </a:rPr>
              <a:t>) 7х + 0у = </a:t>
            </a:r>
            <a:r>
              <a:rPr lang="ru-RU" sz="2400" dirty="0" smtClean="0">
                <a:latin typeface="Georgia" panose="02040502050405020303" pitchFamily="18" charset="0"/>
              </a:rPr>
              <a:t>–14</a:t>
            </a:r>
            <a:r>
              <a:rPr lang="ru-RU" sz="2400" dirty="0">
                <a:latin typeface="Georgia" panose="02040502050405020303" pitchFamily="18" charset="0"/>
              </a:rPr>
              <a:t>;</a:t>
            </a:r>
          </a:p>
          <a:p>
            <a:pPr marL="715963" algn="just"/>
            <a:r>
              <a:rPr lang="ru-RU" sz="2400" dirty="0">
                <a:latin typeface="Georgia" panose="02040502050405020303" pitchFamily="18" charset="0"/>
              </a:rPr>
              <a:t>3) 1,9x = 5,7;          </a:t>
            </a:r>
            <a:r>
              <a:rPr lang="ru-RU" sz="2400" dirty="0" smtClean="0">
                <a:latin typeface="Georgia" panose="02040502050405020303" pitchFamily="18" charset="0"/>
              </a:rPr>
              <a:t>                  4</a:t>
            </a:r>
            <a:r>
              <a:rPr lang="ru-RU" sz="2400" dirty="0">
                <a:latin typeface="Georgia" panose="02040502050405020303" pitchFamily="18" charset="0"/>
              </a:rPr>
              <a:t>) 3у = –</a:t>
            </a:r>
            <a:r>
              <a:rPr lang="ru-RU" sz="2400" dirty="0" smtClean="0">
                <a:latin typeface="Georgia" panose="02040502050405020303" pitchFamily="18" charset="0"/>
              </a:rPr>
              <a:t>7,5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"/>
            <a:ext cx="12192000" cy="5334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ВИКОНУЄМО РАЗОМ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625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7273" y="2551047"/>
            <a:ext cx="4799712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3)   </a:t>
            </a:r>
            <a:r>
              <a:rPr lang="en-US" sz="2800" i="1" dirty="0" smtClean="0"/>
              <a:t>1,9x </a:t>
            </a:r>
            <a:r>
              <a:rPr lang="en-US" sz="2800" i="1" dirty="0"/>
              <a:t>= 5,7; </a:t>
            </a:r>
            <a:r>
              <a:rPr lang="uk-UA" sz="2800" i="1" dirty="0" smtClean="0"/>
              <a:t>/: </a:t>
            </a:r>
            <a:r>
              <a:rPr lang="en-US" sz="2800" i="1" dirty="0"/>
              <a:t>1,9</a:t>
            </a:r>
            <a:endParaRPr lang="uk-UA" sz="2800" i="1" dirty="0" smtClean="0"/>
          </a:p>
          <a:p>
            <a:pPr indent="533400"/>
            <a:r>
              <a:rPr lang="ru-RU" sz="2800" i="1" dirty="0" smtClean="0"/>
              <a:t>х = 3</a:t>
            </a:r>
          </a:p>
          <a:p>
            <a:pPr indent="533400"/>
            <a:endParaRPr lang="ru-RU" sz="2600" b="1" i="1" dirty="0"/>
          </a:p>
          <a:p>
            <a:pPr indent="533400"/>
            <a:r>
              <a:rPr lang="ru-RU" sz="2600" b="1" i="1" dirty="0" err="1"/>
              <a:t>Графіком</a:t>
            </a:r>
            <a:r>
              <a:rPr lang="ru-RU" sz="2600" b="1" i="1" dirty="0"/>
              <a:t> </a:t>
            </a:r>
            <a:r>
              <a:rPr lang="ru-RU" sz="2600" b="1" i="1" dirty="0" err="1"/>
              <a:t>даного</a:t>
            </a:r>
            <a:r>
              <a:rPr lang="ru-RU" sz="2600" b="1" i="1" dirty="0"/>
              <a:t> </a:t>
            </a:r>
            <a:r>
              <a:rPr lang="ru-RU" sz="2600" b="1" i="1" dirty="0" err="1"/>
              <a:t>рівняння</a:t>
            </a:r>
            <a:r>
              <a:rPr lang="ru-RU" sz="2600" b="1" i="1" dirty="0"/>
              <a:t> є</a:t>
            </a:r>
          </a:p>
          <a:p>
            <a:pPr indent="533400"/>
            <a:r>
              <a:rPr lang="ru-RU" sz="2600" b="1" i="1" dirty="0"/>
              <a:t> пряма </a:t>
            </a:r>
            <a:r>
              <a:rPr lang="ru-RU" sz="2600" b="1" i="1" dirty="0" err="1"/>
              <a:t>паралельна</a:t>
            </a:r>
            <a:r>
              <a:rPr lang="ru-RU" sz="2600" b="1" i="1" dirty="0"/>
              <a:t> </a:t>
            </a:r>
            <a:r>
              <a:rPr lang="ru-RU" sz="2600" b="1" i="1" dirty="0" err="1"/>
              <a:t>осі</a:t>
            </a:r>
            <a:r>
              <a:rPr lang="ru-RU" sz="2600" b="1" i="1" dirty="0"/>
              <a:t> </a:t>
            </a:r>
            <a:r>
              <a:rPr lang="ru-RU" sz="2600" b="1" i="1" dirty="0" smtClean="0"/>
              <a:t>у</a:t>
            </a:r>
            <a:endParaRPr lang="ru-RU" sz="2600" b="1" i="1" dirty="0"/>
          </a:p>
          <a:p>
            <a:pPr indent="533400"/>
            <a:endParaRPr lang="ru-RU" sz="2600" b="1" i="1" dirty="0" smtClean="0"/>
          </a:p>
          <a:p>
            <a:pPr indent="533400"/>
            <a:endParaRPr lang="ru-RU" sz="2600" b="1" i="1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0733316" y="3610806"/>
            <a:ext cx="0" cy="2733377"/>
          </a:xfrm>
          <a:prstGeom prst="line">
            <a:avLst/>
          </a:prstGeom>
          <a:ln w="28575">
            <a:solidFill>
              <a:srgbClr val="A51B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Line 172"/>
          <p:cNvSpPr>
            <a:spLocks noChangeShapeType="1"/>
          </p:cNvSpPr>
          <p:nvPr/>
        </p:nvSpPr>
        <p:spPr bwMode="auto">
          <a:xfrm flipH="1" flipV="1">
            <a:off x="9675471" y="3178581"/>
            <a:ext cx="0" cy="34955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175"/>
          <p:cNvSpPr txBox="1">
            <a:spLocks noChangeArrowheads="1"/>
          </p:cNvSpPr>
          <p:nvPr/>
        </p:nvSpPr>
        <p:spPr bwMode="auto">
          <a:xfrm>
            <a:off x="9412257" y="507651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9807631" y="5099901"/>
            <a:ext cx="203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p:sp>
        <p:nvSpPr>
          <p:cNvPr id="16" name="Text Box 184"/>
          <p:cNvSpPr txBox="1">
            <a:spLocks noChangeArrowheads="1"/>
          </p:cNvSpPr>
          <p:nvPr/>
        </p:nvSpPr>
        <p:spPr bwMode="auto">
          <a:xfrm>
            <a:off x="9321922" y="3566710"/>
            <a:ext cx="130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533400"/>
            <a:r>
              <a:rPr lang="ru-RU" sz="2400" i="1" dirty="0"/>
              <a:t>х = </a:t>
            </a:r>
            <a:r>
              <a:rPr lang="ru-RU" sz="2400" i="1" dirty="0" smtClean="0"/>
              <a:t>3</a:t>
            </a:r>
            <a:endParaRPr lang="ru-RU" sz="2400" i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0029979" y="5048237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/>
          <p:cNvSpPr txBox="1">
            <a:spLocks noChangeArrowheads="1"/>
          </p:cNvSpPr>
          <p:nvPr/>
        </p:nvSpPr>
        <p:spPr bwMode="auto">
          <a:xfrm>
            <a:off x="9283391" y="3025948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19" name="Line 170"/>
          <p:cNvSpPr>
            <a:spLocks noChangeShapeType="1"/>
          </p:cNvSpPr>
          <p:nvPr/>
        </p:nvSpPr>
        <p:spPr bwMode="auto">
          <a:xfrm>
            <a:off x="7903030" y="5106274"/>
            <a:ext cx="39181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74"/>
          <p:cNvSpPr txBox="1">
            <a:spLocks noChangeArrowheads="1"/>
          </p:cNvSpPr>
          <p:nvPr/>
        </p:nvSpPr>
        <p:spPr bwMode="auto">
          <a:xfrm>
            <a:off x="11563479" y="5238400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"/>
            <a:ext cx="12192000" cy="5334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ВИКОНУЄМО РАЗОМ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8206" y="839120"/>
            <a:ext cx="11223005" cy="12756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951.</a:t>
            </a:r>
            <a:r>
              <a:rPr 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Побудуйте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графік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рівняння</a:t>
            </a:r>
            <a:r>
              <a:rPr lang="ru-RU" sz="2400" dirty="0">
                <a:latin typeface="Georgia" panose="02040502050405020303" pitchFamily="18" charset="0"/>
              </a:rPr>
              <a:t>:</a:t>
            </a:r>
          </a:p>
          <a:p>
            <a:pPr marL="715963" algn="just"/>
            <a:r>
              <a:rPr lang="ru-RU" sz="2400" dirty="0">
                <a:latin typeface="Georgia" panose="02040502050405020303" pitchFamily="18" charset="0"/>
              </a:rPr>
              <a:t>1) 0х + 2,5у = 12,5; </a:t>
            </a:r>
            <a:r>
              <a:rPr lang="ru-RU" sz="2400" dirty="0" smtClean="0">
                <a:latin typeface="Georgia" panose="02040502050405020303" pitchFamily="18" charset="0"/>
              </a:rPr>
              <a:t>                 2</a:t>
            </a:r>
            <a:r>
              <a:rPr lang="ru-RU" sz="2400" dirty="0">
                <a:latin typeface="Georgia" panose="02040502050405020303" pitchFamily="18" charset="0"/>
              </a:rPr>
              <a:t>) 7х + 0у = </a:t>
            </a:r>
            <a:r>
              <a:rPr lang="ru-RU" sz="2400" dirty="0" smtClean="0">
                <a:latin typeface="Georgia" panose="02040502050405020303" pitchFamily="18" charset="0"/>
              </a:rPr>
              <a:t>–14</a:t>
            </a:r>
            <a:r>
              <a:rPr lang="ru-RU" sz="2400" dirty="0">
                <a:latin typeface="Georgia" panose="02040502050405020303" pitchFamily="18" charset="0"/>
              </a:rPr>
              <a:t>;</a:t>
            </a:r>
          </a:p>
          <a:p>
            <a:pPr marL="715963" algn="just"/>
            <a:r>
              <a:rPr lang="ru-RU" sz="2400" dirty="0">
                <a:latin typeface="Georgia" panose="02040502050405020303" pitchFamily="18" charset="0"/>
              </a:rPr>
              <a:t>3) 1,9x = 5,7;          </a:t>
            </a:r>
            <a:r>
              <a:rPr lang="ru-RU" sz="2400" dirty="0" smtClean="0">
                <a:latin typeface="Georgia" panose="02040502050405020303" pitchFamily="18" charset="0"/>
              </a:rPr>
              <a:t>                  4</a:t>
            </a:r>
            <a:r>
              <a:rPr lang="ru-RU" sz="2400" dirty="0">
                <a:latin typeface="Georgia" panose="02040502050405020303" pitchFamily="18" charset="0"/>
              </a:rPr>
              <a:t>) 3у = –</a:t>
            </a:r>
            <a:r>
              <a:rPr lang="ru-RU" sz="2400" dirty="0" smtClean="0">
                <a:latin typeface="Georgia" panose="02040502050405020303" pitchFamily="18" charset="0"/>
              </a:rPr>
              <a:t>7,5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9996" y="2422245"/>
            <a:ext cx="4799712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4</a:t>
            </a:r>
            <a:r>
              <a:rPr lang="ru-RU" sz="2800" i="1" dirty="0" smtClean="0"/>
              <a:t>) </a:t>
            </a:r>
            <a:r>
              <a:rPr lang="ru-RU" sz="2800" i="1" dirty="0"/>
              <a:t>3у = –</a:t>
            </a:r>
            <a:r>
              <a:rPr lang="ru-RU" sz="2800" i="1" dirty="0" smtClean="0"/>
              <a:t>7,5; </a:t>
            </a:r>
            <a:r>
              <a:rPr lang="uk-UA" sz="2800" i="1" dirty="0" smtClean="0"/>
              <a:t>/: 3</a:t>
            </a:r>
          </a:p>
          <a:p>
            <a:pPr indent="533400"/>
            <a:r>
              <a:rPr lang="ru-RU" sz="2800" i="1" dirty="0" smtClean="0"/>
              <a:t>у = –2,5.</a:t>
            </a:r>
          </a:p>
          <a:p>
            <a:pPr indent="533400"/>
            <a:endParaRPr lang="ru-RU" sz="2600" b="1" i="1" dirty="0"/>
          </a:p>
          <a:p>
            <a:pPr indent="533400"/>
            <a:r>
              <a:rPr lang="ru-RU" sz="2600" b="1" i="1" dirty="0" err="1"/>
              <a:t>Графіком</a:t>
            </a:r>
            <a:r>
              <a:rPr lang="ru-RU" sz="2600" b="1" i="1" dirty="0"/>
              <a:t> </a:t>
            </a:r>
            <a:r>
              <a:rPr lang="ru-RU" sz="2600" b="1" i="1" dirty="0" err="1"/>
              <a:t>даного</a:t>
            </a:r>
            <a:r>
              <a:rPr lang="ru-RU" sz="2600" b="1" i="1" dirty="0"/>
              <a:t> </a:t>
            </a:r>
            <a:r>
              <a:rPr lang="ru-RU" sz="2600" b="1" i="1" dirty="0" err="1"/>
              <a:t>рівняння</a:t>
            </a:r>
            <a:r>
              <a:rPr lang="ru-RU" sz="2600" b="1" i="1" dirty="0"/>
              <a:t> є</a:t>
            </a:r>
          </a:p>
          <a:p>
            <a:pPr indent="533400"/>
            <a:r>
              <a:rPr lang="ru-RU" sz="2600" b="1" i="1" dirty="0"/>
              <a:t> пряма </a:t>
            </a:r>
            <a:r>
              <a:rPr lang="ru-RU" sz="2600" b="1" i="1" dirty="0" err="1"/>
              <a:t>паралельна</a:t>
            </a:r>
            <a:r>
              <a:rPr lang="ru-RU" sz="2600" b="1" i="1" dirty="0"/>
              <a:t> </a:t>
            </a:r>
            <a:r>
              <a:rPr lang="ru-RU" sz="2600" b="1" i="1" dirty="0" err="1"/>
              <a:t>осі</a:t>
            </a:r>
            <a:r>
              <a:rPr lang="ru-RU" sz="2600" b="1" i="1" dirty="0"/>
              <a:t> </a:t>
            </a:r>
            <a:r>
              <a:rPr lang="ru-RU" sz="2600" b="1" i="1" dirty="0" smtClean="0"/>
              <a:t>х</a:t>
            </a:r>
            <a:endParaRPr lang="ru-RU" sz="2600" b="1" i="1" dirty="0"/>
          </a:p>
          <a:p>
            <a:pPr indent="533400"/>
            <a:endParaRPr lang="ru-RU" sz="2600" b="1" i="1" dirty="0" smtClean="0"/>
          </a:p>
          <a:p>
            <a:pPr indent="533400"/>
            <a:endParaRPr lang="ru-RU" sz="2600" b="1" i="1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903030" y="5879340"/>
            <a:ext cx="3657600" cy="0"/>
          </a:xfrm>
          <a:prstGeom prst="line">
            <a:avLst/>
          </a:prstGeom>
          <a:ln w="28575">
            <a:solidFill>
              <a:srgbClr val="A51B4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Line 172"/>
          <p:cNvSpPr>
            <a:spLocks noChangeShapeType="1"/>
          </p:cNvSpPr>
          <p:nvPr/>
        </p:nvSpPr>
        <p:spPr bwMode="auto">
          <a:xfrm flipH="1" flipV="1">
            <a:off x="9675471" y="3178581"/>
            <a:ext cx="0" cy="34955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175"/>
          <p:cNvSpPr txBox="1">
            <a:spLocks noChangeArrowheads="1"/>
          </p:cNvSpPr>
          <p:nvPr/>
        </p:nvSpPr>
        <p:spPr bwMode="auto">
          <a:xfrm>
            <a:off x="9412257" y="5076518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0</a:t>
            </a: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9807631" y="5099901"/>
            <a:ext cx="203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/>
              <a:t>1</a:t>
            </a:r>
            <a:endParaRPr lang="ru-RU" b="1" dirty="0"/>
          </a:p>
        </p:txBody>
      </p:sp>
      <p:sp>
        <p:nvSpPr>
          <p:cNvPr id="16" name="Text Box 184"/>
          <p:cNvSpPr txBox="1">
            <a:spLocks noChangeArrowheads="1"/>
          </p:cNvSpPr>
          <p:nvPr/>
        </p:nvSpPr>
        <p:spPr bwMode="auto">
          <a:xfrm>
            <a:off x="9862121" y="5417675"/>
            <a:ext cx="1694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533400"/>
            <a:r>
              <a:rPr lang="ru-RU" sz="2400" i="1" dirty="0"/>
              <a:t>у = –2,5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0029979" y="5048237"/>
            <a:ext cx="0" cy="112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4"/>
          <p:cNvSpPr txBox="1">
            <a:spLocks noChangeArrowheads="1"/>
          </p:cNvSpPr>
          <p:nvPr/>
        </p:nvSpPr>
        <p:spPr bwMode="auto">
          <a:xfrm>
            <a:off x="9283391" y="3025948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у</a:t>
            </a:r>
          </a:p>
        </p:txBody>
      </p:sp>
      <p:sp>
        <p:nvSpPr>
          <p:cNvPr id="19" name="Line 170"/>
          <p:cNvSpPr>
            <a:spLocks noChangeShapeType="1"/>
          </p:cNvSpPr>
          <p:nvPr/>
        </p:nvSpPr>
        <p:spPr bwMode="auto">
          <a:xfrm>
            <a:off x="7903030" y="5106274"/>
            <a:ext cx="39181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74"/>
          <p:cNvSpPr txBox="1">
            <a:spLocks noChangeArrowheads="1"/>
          </p:cNvSpPr>
          <p:nvPr/>
        </p:nvSpPr>
        <p:spPr bwMode="auto">
          <a:xfrm>
            <a:off x="11563479" y="5192234"/>
            <a:ext cx="257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"/>
            <a:ext cx="12192000" cy="5334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ВИКОНУЄМО РАЗОМ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8206" y="839120"/>
            <a:ext cx="11223005" cy="12756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951.</a:t>
            </a:r>
            <a:r>
              <a:rPr lang="ru-RU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Побудуйте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графік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рівняння</a:t>
            </a:r>
            <a:r>
              <a:rPr lang="ru-RU" sz="2400" dirty="0">
                <a:latin typeface="Georgia" panose="02040502050405020303" pitchFamily="18" charset="0"/>
              </a:rPr>
              <a:t>:</a:t>
            </a:r>
          </a:p>
          <a:p>
            <a:pPr marL="715963" algn="just"/>
            <a:r>
              <a:rPr lang="ru-RU" sz="2400" dirty="0">
                <a:latin typeface="Georgia" panose="02040502050405020303" pitchFamily="18" charset="0"/>
              </a:rPr>
              <a:t>1) 0х + 2,5у = 12,5; </a:t>
            </a:r>
            <a:r>
              <a:rPr lang="ru-RU" sz="2400" dirty="0" smtClean="0">
                <a:latin typeface="Georgia" panose="02040502050405020303" pitchFamily="18" charset="0"/>
              </a:rPr>
              <a:t>                 2</a:t>
            </a:r>
            <a:r>
              <a:rPr lang="ru-RU" sz="2400" dirty="0">
                <a:latin typeface="Georgia" panose="02040502050405020303" pitchFamily="18" charset="0"/>
              </a:rPr>
              <a:t>) 7х + 0у = </a:t>
            </a:r>
            <a:r>
              <a:rPr lang="ru-RU" sz="2400" dirty="0" smtClean="0">
                <a:latin typeface="Georgia" panose="02040502050405020303" pitchFamily="18" charset="0"/>
              </a:rPr>
              <a:t>–14</a:t>
            </a:r>
            <a:r>
              <a:rPr lang="ru-RU" sz="2400" dirty="0">
                <a:latin typeface="Georgia" panose="02040502050405020303" pitchFamily="18" charset="0"/>
              </a:rPr>
              <a:t>;</a:t>
            </a:r>
          </a:p>
          <a:p>
            <a:pPr marL="715963" algn="just"/>
            <a:r>
              <a:rPr lang="ru-RU" sz="2400" dirty="0">
                <a:latin typeface="Georgia" panose="02040502050405020303" pitchFamily="18" charset="0"/>
              </a:rPr>
              <a:t>3) 1,9x = 5,7;          </a:t>
            </a:r>
            <a:r>
              <a:rPr lang="ru-RU" sz="2400" dirty="0" smtClean="0">
                <a:latin typeface="Georgia" panose="02040502050405020303" pitchFamily="18" charset="0"/>
              </a:rPr>
              <a:t>                  4</a:t>
            </a:r>
            <a:r>
              <a:rPr lang="ru-RU" sz="2400" dirty="0">
                <a:latin typeface="Georgia" panose="02040502050405020303" pitchFamily="18" charset="0"/>
              </a:rPr>
              <a:t>) 3у = –</a:t>
            </a:r>
            <a:r>
              <a:rPr lang="ru-RU" sz="2400" dirty="0" smtClean="0">
                <a:latin typeface="Georgia" panose="02040502050405020303" pitchFamily="18" charset="0"/>
              </a:rPr>
              <a:t>7,5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61330" y="66242"/>
            <a:ext cx="9024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31A016-41BC-4013-BDCF-0E4B371BD067}"/>
              </a:ext>
            </a:extLst>
          </p:cNvPr>
          <p:cNvSpPr txBox="1"/>
          <p:nvPr/>
        </p:nvSpPr>
        <p:spPr>
          <a:xfrm>
            <a:off x="4871103" y="6018398"/>
            <a:ext cx="663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08" y="66242"/>
            <a:ext cx="1490479" cy="2045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25" y="1377635"/>
            <a:ext cx="9871986" cy="846170"/>
          </a:xfrm>
          <a:prstGeom prst="rect">
            <a:avLst/>
          </a:prstGeom>
          <a:ln>
            <a:solidFill>
              <a:srgbClr val="F9982D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45" y="2429898"/>
            <a:ext cx="9872866" cy="1011846"/>
          </a:xfrm>
          <a:prstGeom prst="rect">
            <a:avLst/>
          </a:prstGeom>
          <a:ln>
            <a:solidFill>
              <a:srgbClr val="F9982D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45" y="3646571"/>
            <a:ext cx="9947530" cy="836856"/>
          </a:xfrm>
          <a:prstGeom prst="rect">
            <a:avLst/>
          </a:prstGeom>
          <a:ln>
            <a:solidFill>
              <a:srgbClr val="F9982D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46" y="4616098"/>
            <a:ext cx="9856865" cy="721234"/>
          </a:xfrm>
          <a:prstGeom prst="rect">
            <a:avLst/>
          </a:prstGeom>
          <a:ln>
            <a:solidFill>
              <a:srgbClr val="F9982D"/>
            </a:solidFill>
          </a:ln>
        </p:spPr>
      </p:pic>
    </p:spTree>
    <p:extLst>
      <p:ext uri="{BB962C8B-B14F-4D97-AF65-F5344CB8AC3E}">
        <p14:creationId xmlns:p14="http://schemas.microsoft.com/office/powerpoint/2010/main" val="2207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33098" y="0"/>
            <a:ext cx="5093385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КОНТРОЛЬНОЇ РОБОТИ 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60" y="878864"/>
            <a:ext cx="7412993" cy="557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33098" y="0"/>
            <a:ext cx="5093385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КОНТРОЛЬНОЇ РОБОТИ 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28" y="154927"/>
            <a:ext cx="5753421" cy="2912520"/>
          </a:xfrm>
          <a:prstGeom prst="rect">
            <a:avLst/>
          </a:prstGeom>
        </p:spPr>
      </p:pic>
      <p:pic>
        <p:nvPicPr>
          <p:cNvPr id="10" name="Picture 2" descr="Великий математичний лист в клітинку (1 шт) від Lakeshore - купити в  інтернет магазині Obetty: ціна, відг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49" y="2210653"/>
            <a:ext cx="6196463" cy="46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3BB5D5-8B93-4195-B57F-4253FCE4B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192" y="0"/>
            <a:ext cx="4073496" cy="1615155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7 КЛАС</a:t>
            </a:r>
            <a:b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АЛГЕБРА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967A0B7-E8F4-4B52-B9EF-B870247D7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544" y="2052477"/>
            <a:ext cx="8910417" cy="3468107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8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ЛІНІЙНІ РІВНЯННЯ </a:t>
            </a:r>
          </a:p>
          <a:p>
            <a:r>
              <a:rPr lang="uk-UA" sz="5400" b="1" dirty="0" smtClean="0">
                <a:ln/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 ДВОМА ЗМІННИМИ</a:t>
            </a:r>
          </a:p>
        </p:txBody>
      </p:sp>
    </p:spTree>
    <p:extLst>
      <p:ext uri="{BB962C8B-B14F-4D97-AF65-F5344CB8AC3E}">
        <p14:creationId xmlns:p14="http://schemas.microsoft.com/office/powerpoint/2010/main" val="12155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33098" y="0"/>
            <a:ext cx="5093385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ЗНАТИ 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77" y="961491"/>
            <a:ext cx="9793621" cy="1174958"/>
          </a:xfrm>
          <a:prstGeom prst="rect">
            <a:avLst/>
          </a:prstGeom>
          <a:ln>
            <a:solidFill>
              <a:srgbClr val="F9982D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21" y="3289081"/>
            <a:ext cx="9821038" cy="1211099"/>
          </a:xfrm>
          <a:prstGeom prst="rect">
            <a:avLst/>
          </a:prstGeom>
          <a:ln>
            <a:solidFill>
              <a:srgbClr val="F9982D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21" y="4665630"/>
            <a:ext cx="10734675" cy="1019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22" y="5875891"/>
            <a:ext cx="10734675" cy="7882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377" y="2157953"/>
            <a:ext cx="11259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+ 3y = -8;     -5x + 4y = -0,8; 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6x – 2y = 9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x + 0,2y = 0.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924B-EA38-46B5-B6E2-A518F81A7B4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686800" y="0"/>
            <a:ext cx="3439683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ЗНАТИ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7" y="969681"/>
            <a:ext cx="6945328" cy="495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12" y="1638657"/>
            <a:ext cx="8340962" cy="561523"/>
          </a:xfrm>
          <a:prstGeom prst="rect">
            <a:avLst/>
          </a:prstGeom>
          <a:ln>
            <a:solidFill>
              <a:srgbClr val="F9982D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13" y="2374133"/>
            <a:ext cx="8340962" cy="565785"/>
          </a:xfrm>
          <a:prstGeom prst="rect">
            <a:avLst/>
          </a:prstGeom>
          <a:ln>
            <a:solidFill>
              <a:srgbClr val="F9982D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812" y="3127791"/>
            <a:ext cx="8340962" cy="592877"/>
          </a:xfrm>
          <a:prstGeom prst="rect">
            <a:avLst/>
          </a:prstGeom>
          <a:ln>
            <a:solidFill>
              <a:srgbClr val="F9982D"/>
            </a:solidFill>
          </a:ln>
        </p:spPr>
      </p:pic>
    </p:spTree>
    <p:extLst>
      <p:ext uri="{BB962C8B-B14F-4D97-AF65-F5344CB8AC3E}">
        <p14:creationId xmlns:p14="http://schemas.microsoft.com/office/powerpoint/2010/main" val="3959103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924B-EA38-46B5-B6E2-A518F81A7B4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686800" y="0"/>
            <a:ext cx="3439683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 В ЗОШИТІ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4812528"/>
            <a:ext cx="1391075" cy="190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Прямоугольник 6"/>
          <p:cNvSpPr/>
          <p:nvPr/>
        </p:nvSpPr>
        <p:spPr>
          <a:xfrm>
            <a:off x="707810" y="363747"/>
            <a:ext cx="7902790" cy="1157404"/>
          </a:xfrm>
          <a:prstGeom prst="rect">
            <a:avLst/>
          </a:prstGeom>
          <a:gradFill flip="none" rotWithShape="1">
            <a:gsLst>
              <a:gs pos="0">
                <a:srgbClr val="A51B49">
                  <a:shade val="30000"/>
                  <a:satMod val="115000"/>
                </a:srgbClr>
              </a:gs>
              <a:gs pos="50000">
                <a:srgbClr val="A51B49">
                  <a:shade val="67500"/>
                  <a:satMod val="115000"/>
                </a:srgbClr>
              </a:gs>
              <a:gs pos="100000">
                <a:srgbClr val="A51B4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1213" indent="-811213" algn="just"/>
            <a:r>
              <a:rPr lang="ru-RU" sz="2800" i="1" dirty="0" err="1" smtClean="0"/>
              <a:t>Які</a:t>
            </a:r>
            <a:r>
              <a:rPr lang="ru-RU" sz="2800" i="1" dirty="0" smtClean="0"/>
              <a:t> </a:t>
            </a:r>
            <a:r>
              <a:rPr lang="ru-RU" sz="2800" i="1" dirty="0"/>
              <a:t>з пар чисел (10; 1), (1; 10), (7; 2), (7; </a:t>
            </a:r>
            <a:r>
              <a:rPr lang="ru-RU" sz="2800" i="1" dirty="0" smtClean="0"/>
              <a:t>–2</a:t>
            </a:r>
            <a:r>
              <a:rPr lang="ru-RU" sz="2800" i="1" dirty="0"/>
              <a:t>), (9; 0) </a:t>
            </a:r>
            <a:r>
              <a:rPr lang="ru-RU" sz="2800" i="1" dirty="0" smtClean="0"/>
              <a:t>            є </a:t>
            </a:r>
            <a:r>
              <a:rPr lang="ru-RU" sz="2800" i="1" dirty="0" err="1"/>
              <a:t>розв'язками</a:t>
            </a:r>
            <a:r>
              <a:rPr lang="ru-RU" sz="2800" i="1" dirty="0"/>
              <a:t> </a:t>
            </a:r>
            <a:r>
              <a:rPr lang="ru-RU" sz="2800" i="1" dirty="0" err="1"/>
              <a:t>рівняння</a:t>
            </a:r>
            <a:r>
              <a:rPr lang="ru-RU" sz="2800" i="1" dirty="0"/>
              <a:t> х </a:t>
            </a:r>
            <a:r>
              <a:rPr lang="ru-RU" sz="2800" i="1" dirty="0" smtClean="0"/>
              <a:t>– </a:t>
            </a:r>
            <a:r>
              <a:rPr lang="ru-RU" sz="2800" i="1" dirty="0"/>
              <a:t>у = </a:t>
            </a:r>
            <a:r>
              <a:rPr lang="ru-RU" sz="2800" i="1" dirty="0" smtClean="0"/>
              <a:t>9?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89924" y="2160846"/>
            <a:ext cx="2565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 </a:t>
            </a:r>
            <a:r>
              <a:rPr lang="uk-UA" sz="2800" dirty="0" smtClean="0"/>
              <a:t>   </a:t>
            </a:r>
            <a:r>
              <a:rPr lang="uk-UA" sz="2800" b="1" i="1" dirty="0" smtClean="0"/>
              <a:t>(10; 1)</a:t>
            </a:r>
          </a:p>
          <a:p>
            <a:pPr marL="358775"/>
            <a:r>
              <a:rPr lang="uk-UA" sz="2800" dirty="0" smtClean="0"/>
              <a:t>10 – 1 = 9;</a:t>
            </a:r>
          </a:p>
          <a:p>
            <a:pPr marL="358775"/>
            <a:r>
              <a:rPr lang="uk-UA" sz="2800" dirty="0" smtClean="0"/>
              <a:t>9 = 9.</a:t>
            </a:r>
            <a:endParaRPr lang="uk-UA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3931" y="5833130"/>
            <a:ext cx="5430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2913"/>
            <a:r>
              <a:rPr lang="uk-UA" sz="2800" b="1" dirty="0"/>
              <a:t>Відповідь: </a:t>
            </a:r>
            <a:r>
              <a:rPr lang="uk-UA" sz="2800" dirty="0"/>
              <a:t>(10</a:t>
            </a:r>
            <a:r>
              <a:rPr lang="uk-UA" sz="2800" dirty="0" smtClean="0"/>
              <a:t>; 1</a:t>
            </a:r>
            <a:r>
              <a:rPr lang="uk-UA" sz="2800" dirty="0"/>
              <a:t>), (7</a:t>
            </a:r>
            <a:r>
              <a:rPr lang="uk-UA" sz="2800" dirty="0" smtClean="0"/>
              <a:t>;</a:t>
            </a:r>
            <a:r>
              <a:rPr lang="ru-RU" sz="2800" i="1" dirty="0"/>
              <a:t> </a:t>
            </a:r>
            <a:r>
              <a:rPr lang="ru-RU" sz="2800" i="1" dirty="0" smtClean="0"/>
              <a:t>–</a:t>
            </a:r>
            <a:r>
              <a:rPr lang="uk-UA" sz="2800" dirty="0" smtClean="0"/>
              <a:t>2</a:t>
            </a:r>
            <a:r>
              <a:rPr lang="uk-UA" sz="2800" dirty="0"/>
              <a:t>), (9</a:t>
            </a:r>
            <a:r>
              <a:rPr lang="uk-UA" sz="2800" dirty="0" smtClean="0"/>
              <a:t>; 0</a:t>
            </a:r>
            <a:r>
              <a:rPr lang="uk-UA" sz="2800" dirty="0"/>
              <a:t>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72221" y="3680055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A11203"/>
                </a:solidFill>
              </a:rPr>
              <a:t>– так </a:t>
            </a:r>
            <a:endParaRPr lang="uk-UA" sz="2800" dirty="0">
              <a:solidFill>
                <a:srgbClr val="A1120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323" y="2149079"/>
            <a:ext cx="2565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    (1; 10)</a:t>
            </a:r>
          </a:p>
          <a:p>
            <a:pPr marL="358775"/>
            <a:r>
              <a:rPr lang="uk-UA" sz="2800" dirty="0" smtClean="0"/>
              <a:t>1 – 10 = 9;</a:t>
            </a:r>
          </a:p>
          <a:p>
            <a:pPr marL="358775"/>
            <a:r>
              <a:rPr lang="uk-UA" sz="2800" dirty="0" smtClean="0"/>
              <a:t>–9 ≠ 9.</a:t>
            </a:r>
            <a:endParaRPr lang="uk-U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83727" y="2158505"/>
            <a:ext cx="2565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    (7; 2)</a:t>
            </a:r>
          </a:p>
          <a:p>
            <a:pPr marL="358775"/>
            <a:r>
              <a:rPr lang="uk-UA" sz="2800" dirty="0" smtClean="0"/>
              <a:t>7 – 2 = 9;</a:t>
            </a:r>
          </a:p>
          <a:p>
            <a:pPr marL="358775"/>
            <a:r>
              <a:rPr lang="uk-UA" sz="2800" dirty="0" smtClean="0"/>
              <a:t>5 ≠ </a:t>
            </a:r>
            <a:r>
              <a:rPr lang="uk-UA" sz="2800" dirty="0"/>
              <a:t>9.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9924" y="3699184"/>
            <a:ext cx="2565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    (7</a:t>
            </a:r>
            <a:r>
              <a:rPr lang="uk-UA" sz="2800" b="1" i="1" dirty="0"/>
              <a:t>; </a:t>
            </a:r>
            <a:r>
              <a:rPr lang="uk-UA" sz="2800" b="1" i="1" dirty="0" smtClean="0"/>
              <a:t>–2</a:t>
            </a:r>
            <a:r>
              <a:rPr lang="uk-UA" sz="2800" b="1" i="1" dirty="0"/>
              <a:t>)</a:t>
            </a:r>
            <a:endParaRPr lang="uk-UA" sz="2800" b="1" i="1" dirty="0" smtClean="0"/>
          </a:p>
          <a:p>
            <a:pPr marL="358775"/>
            <a:r>
              <a:rPr lang="uk-UA" sz="2800" dirty="0" smtClean="0"/>
              <a:t>7 – </a:t>
            </a:r>
            <a:r>
              <a:rPr lang="uk-UA" sz="2800" dirty="0"/>
              <a:t>(– </a:t>
            </a:r>
            <a:r>
              <a:rPr lang="uk-UA" sz="2800" dirty="0" smtClean="0"/>
              <a:t>2) = 9;</a:t>
            </a:r>
          </a:p>
          <a:p>
            <a:pPr marL="358775"/>
            <a:r>
              <a:rPr lang="uk-UA" sz="2800" dirty="0" smtClean="0"/>
              <a:t>9 = 9.</a:t>
            </a:r>
            <a:endParaRPr lang="uk-UA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05323" y="3661625"/>
            <a:ext cx="2565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    (9; 0)</a:t>
            </a:r>
          </a:p>
          <a:p>
            <a:pPr marL="358775"/>
            <a:r>
              <a:rPr lang="uk-UA" sz="2800" dirty="0" smtClean="0"/>
              <a:t>9 – 0 = 9;</a:t>
            </a:r>
          </a:p>
          <a:p>
            <a:pPr marL="358775"/>
            <a:r>
              <a:rPr lang="uk-UA" sz="2800" dirty="0" smtClean="0"/>
              <a:t>9 = 9.</a:t>
            </a:r>
            <a:endParaRPr lang="uk-UA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78713" y="3678146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A11203"/>
                </a:solidFill>
              </a:rPr>
              <a:t>– так </a:t>
            </a:r>
            <a:endParaRPr lang="uk-UA" sz="2800" dirty="0">
              <a:solidFill>
                <a:srgbClr val="A1120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15601" y="2158505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A11203"/>
                </a:solidFill>
              </a:rPr>
              <a:t>– так </a:t>
            </a:r>
            <a:endParaRPr lang="uk-UA" sz="2800" dirty="0">
              <a:solidFill>
                <a:srgbClr val="A1120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03457" y="2166760"/>
            <a:ext cx="809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A11203"/>
                </a:solidFill>
              </a:rPr>
              <a:t>– </a:t>
            </a:r>
            <a:r>
              <a:rPr lang="uk-UA" sz="2800" b="1" i="1" dirty="0" smtClean="0">
                <a:solidFill>
                  <a:srgbClr val="A11203"/>
                </a:solidFill>
              </a:rPr>
              <a:t>н</a:t>
            </a:r>
            <a:r>
              <a:rPr lang="uk-UA" sz="2800" b="1" i="1" dirty="0">
                <a:solidFill>
                  <a:srgbClr val="A11203"/>
                </a:solidFill>
              </a:rPr>
              <a:t>і</a:t>
            </a:r>
            <a:r>
              <a:rPr lang="uk-UA" sz="2800" b="1" i="1" dirty="0" smtClean="0">
                <a:solidFill>
                  <a:srgbClr val="A11203"/>
                </a:solidFill>
              </a:rPr>
              <a:t> </a:t>
            </a:r>
            <a:endParaRPr lang="uk-UA" sz="2800" dirty="0">
              <a:solidFill>
                <a:srgbClr val="A11203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83898" y="2149079"/>
            <a:ext cx="809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A11203"/>
                </a:solidFill>
              </a:rPr>
              <a:t>– </a:t>
            </a:r>
            <a:r>
              <a:rPr lang="uk-UA" sz="2800" b="1" i="1" dirty="0" smtClean="0">
                <a:solidFill>
                  <a:srgbClr val="A11203"/>
                </a:solidFill>
              </a:rPr>
              <a:t>н</a:t>
            </a:r>
            <a:r>
              <a:rPr lang="uk-UA" sz="2800" b="1" i="1" dirty="0">
                <a:solidFill>
                  <a:srgbClr val="A11203"/>
                </a:solidFill>
              </a:rPr>
              <a:t>і</a:t>
            </a:r>
            <a:r>
              <a:rPr lang="uk-UA" sz="2800" b="1" i="1" dirty="0" smtClean="0">
                <a:solidFill>
                  <a:srgbClr val="A11203"/>
                </a:solidFill>
              </a:rPr>
              <a:t> </a:t>
            </a:r>
            <a:endParaRPr lang="uk-UA" sz="2800" dirty="0">
              <a:solidFill>
                <a:srgbClr val="A112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76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924B-EA38-46B5-B6E2-A518F81A7B4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686800" y="0"/>
            <a:ext cx="3439683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 В ЗОШИТІ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0161" y="179462"/>
            <a:ext cx="627492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9982D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язком якого рівняння є пара чисел (1;-2)</a:t>
            </a: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x + y =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+ y = 3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– 2y = 5 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 + y =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5525" y="2118454"/>
            <a:ext cx="2512453" cy="224676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язання. </a:t>
            </a:r>
          </a:p>
          <a:p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+ (-2)= -3</a:t>
            </a:r>
          </a:p>
          <a:p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(-2)= -1</a:t>
            </a:r>
          </a:p>
          <a:p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1 - 2·(-2) = 5</a:t>
            </a:r>
          </a:p>
          <a:p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2·1 + (-2) = 0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5525" y="4365223"/>
            <a:ext cx="3042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 В)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5179" y="972174"/>
            <a:ext cx="5675845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9982D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Складіть лінійне рівняння з двома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змінними, </a:t>
            </a: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розв’язком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 є пара чисел (3; 1)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0143" y="2681145"/>
            <a:ext cx="6596340" cy="3108543"/>
          </a:xfrm>
          <a:prstGeom prst="rect">
            <a:avLst/>
          </a:prstGeom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Розв’язання.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uk-UA" sz="28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  а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2,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тоді</a:t>
            </a:r>
            <a:endPara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1·3 + 2·1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3 +2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5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+ 2y = 5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4812528"/>
            <a:ext cx="1391075" cy="190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801991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924B-EA38-46B5-B6E2-A518F81A7B4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21790" y="0"/>
            <a:ext cx="6404693" cy="727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 СВОЮ КОМПЕТЕНТНІСТЬ</a:t>
            </a:r>
            <a:endParaRPr lang="ru-RU" sz="28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4812528"/>
            <a:ext cx="1391075" cy="190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433" y="944918"/>
            <a:ext cx="5656015" cy="665090"/>
          </a:xfrm>
          <a:prstGeom prst="rect">
            <a:avLst/>
          </a:prstGeom>
          <a:ln>
            <a:solidFill>
              <a:srgbClr val="F9982D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433" y="1888731"/>
            <a:ext cx="5656015" cy="489312"/>
          </a:xfrm>
          <a:prstGeom prst="rect">
            <a:avLst/>
          </a:prstGeom>
          <a:ln>
            <a:solidFill>
              <a:srgbClr val="F9982D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433" y="2742505"/>
            <a:ext cx="5656015" cy="969602"/>
          </a:xfrm>
          <a:prstGeom prst="rect">
            <a:avLst/>
          </a:prstGeom>
          <a:ln>
            <a:solidFill>
              <a:srgbClr val="F9982D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433" y="4010470"/>
            <a:ext cx="5656015" cy="420161"/>
          </a:xfrm>
          <a:prstGeom prst="rect">
            <a:avLst/>
          </a:prstGeom>
          <a:ln>
            <a:solidFill>
              <a:srgbClr val="F9982D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433" y="1641677"/>
            <a:ext cx="10332787" cy="22566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070893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813</Words>
  <Application>Microsoft Office PowerPoint</Application>
  <PresentationFormat>Широкоэкранный</PresentationFormat>
  <Paragraphs>155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Cambria Math</vt:lpstr>
      <vt:lpstr>Georgia</vt:lpstr>
      <vt:lpstr>Segoe Print</vt:lpstr>
      <vt:lpstr>Times New Roman</vt:lpstr>
      <vt:lpstr>Тема Office</vt:lpstr>
      <vt:lpstr>7 КЛАС АЛГЕБРА</vt:lpstr>
      <vt:lpstr>АНАЛІЗ КОНТРОЛЬНОЇ РОБОТИ </vt:lpstr>
      <vt:lpstr>АНАЛІЗ КОНТРОЛЬНОЇ РОБОТИ </vt:lpstr>
      <vt:lpstr>7 КЛАС АЛГЕБРА</vt:lpstr>
      <vt:lpstr>ВАЖЛИВО ЗНАТИ </vt:lpstr>
      <vt:lpstr>ВАЖЛИВО ЗНАТИ</vt:lpstr>
      <vt:lpstr>ВИКОНАЙ В ЗОШИТІ</vt:lpstr>
      <vt:lpstr>ВИКОНАЙ В ЗОШИТІ</vt:lpstr>
      <vt:lpstr>ПЕРЕВІР СВОЮ КОМПЕТЕНТНІСТЬ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Марічка</cp:lastModifiedBy>
  <cp:revision>337</cp:revision>
  <dcterms:created xsi:type="dcterms:W3CDTF">2020-10-04T11:13:34Z</dcterms:created>
  <dcterms:modified xsi:type="dcterms:W3CDTF">2023-03-22T17:45:21Z</dcterms:modified>
</cp:coreProperties>
</file>