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10" r:id="rId3"/>
    <p:sldId id="311" r:id="rId4"/>
    <p:sldId id="309" r:id="rId5"/>
    <p:sldId id="299" r:id="rId6"/>
    <p:sldId id="315" r:id="rId7"/>
    <p:sldId id="314" r:id="rId8"/>
    <p:sldId id="313" r:id="rId9"/>
    <p:sldId id="306" r:id="rId10"/>
    <p:sldId id="316" r:id="rId11"/>
    <p:sldId id="308" r:id="rId12"/>
    <p:sldId id="317" r:id="rId13"/>
    <p:sldId id="31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9FF99"/>
    <a:srgbClr val="F9982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6610D-4489-4C8A-9972-E60A34B625F7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CD03E-68FA-4B11-8ABA-061AE0C4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141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16DB08A-B9D2-4FBD-9FC1-38D5F9B85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33BDC5-8C15-49B8-B996-1C101F78C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AEBB46B-26B7-44CA-B5B9-E8282C609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EDE328-DFD5-4B08-8B26-36BFA6F1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3DE2D0-E715-4463-B1AF-AF4A86D5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E48767-D933-4EAC-8B88-0BD0CB03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B1D86D-1D46-4222-9E7E-D6A7C7AA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CBEC02B-B462-49DB-8175-E34DBB2A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D6B5FE-C525-4B6A-9164-3CC5A1D8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291EF7-62E3-43F1-833B-7D3B9572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2874C3-8CBD-4A36-84B3-6925446F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3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6FC0208-1BAC-4B72-BD87-88B48907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44B0F13-F93F-4C57-A9A6-41E6B54F7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B45628-14E8-4B25-8E7D-960ED7E0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77418C-EC88-4E87-A19E-BA40C25F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88B917-E1E7-4425-880B-7E18CCB1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01595-2691-4691-A1AC-43EFADD3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70CB93-38DE-4138-9F3D-9B47E637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C15E4F-4695-425B-AE65-95E27B13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A3DCC2-B0B9-44BD-A061-37B24D32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865F75-F719-4C1D-BB96-6F8803C1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CC6968-B4EA-4DC4-917E-5C16084C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DE4EAC5-0E47-4641-83C5-D96A16A4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3C2464-3631-46B4-8358-ED00282F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4552AA-3ABE-49E7-91CA-9A953F74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629AE2-F131-4BE4-8F94-B4A39514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83267A-C3C8-42BF-BFBA-04AA5205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05027C-6714-4A6D-8470-185201D73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77B573-0F22-499E-B8C7-04CD2B4CD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481596-C00E-4F5E-AECC-A8CF3133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6B1F885-3501-4B9E-9C1B-72566206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B7164CA-FE7C-4062-B7E6-1DED5CB0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3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14832E-F760-408E-AE97-5DF15AD0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58FB39-54E8-4611-8A44-BF73B73B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4AE5210-AC49-40D2-B04B-68C645031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667F747-3098-4CB7-800D-B1455464C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441561C-C129-47C3-9C41-EFF5E4305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B9B0631-EACD-4237-9865-1182A2DE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304DBC3-0004-46F7-ABB1-85B85713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2637CC8-7F1B-4070-A71D-47D00395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72B61A-5AFD-4667-9F57-133ABFDC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44B1443-41BD-48A4-96DE-57E1BD31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3D30653-0DF5-4BB8-94EA-59A89931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9D053D4-CFBB-4A50-B63F-5F52D8CC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9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53A6331-E4AF-40A0-9FAD-DFD3D2D6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7F91B63-BEAD-4AFA-96F3-8738EB54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51F380B-2DBF-430B-B9BA-15FDEF85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F5987-BD48-4125-A2E4-2BEB606E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09873C-6AA6-4400-9983-E6622C2F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CA23EB5-41E5-4700-80ED-AD52EFC0E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8E63E62-6E26-4F9D-A04F-483D00CF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85C419D-BFE7-4C75-8AE2-8DBE797B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64B6E59-6DB2-4095-8855-6812150C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68D8EC-6F52-4C1E-B114-088F690F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0E64714-77F0-417C-8D3D-C837824FD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1D5EAF-44E2-4DD9-8E41-564F94178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4811CC-27DB-45A5-BDBE-8C4BF1D0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753D91-38D2-4A41-BEA6-7ED39798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81FBF6-FA27-4B32-88E4-C2C88741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3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DF53D6B-057A-4E0F-8AA5-4071EAFF7C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DD53B5-8E7B-40FE-AEBC-A53CB550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B8887D-A44E-4C7B-80AF-2B7218DE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6BB7E3-60A1-439C-9E3E-D5D9ACF8E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004E-4EF3-4190-B354-E868A21A58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07272A-1C99-466A-8320-B8B0FB5F0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6EDE65B-8459-4707-B46C-79506511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7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image" Target="../media/image12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3BB5D5-8B93-4195-B57F-4253FCE4B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192" y="0"/>
            <a:ext cx="4073496" cy="1615155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7 КЛАС</a:t>
            </a:r>
            <a:b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АЛГЕБРА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967A0B7-E8F4-4B52-B9EF-B870247D7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827" y="2231938"/>
            <a:ext cx="8910417" cy="3468107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54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8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uk-UA" sz="5400" b="1" dirty="0" smtClean="0">
                <a:ln/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ЛІНІЙНА ФУНКЦІЯ,</a:t>
            </a:r>
          </a:p>
          <a:p>
            <a:r>
              <a:rPr lang="uk-UA" sz="5400" b="1" dirty="0" smtClean="0">
                <a:ln/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ЇЇ ВЛАСТИВОСТІ </a:t>
            </a:r>
          </a:p>
          <a:p>
            <a:r>
              <a:rPr lang="uk-UA" sz="5400" b="1" dirty="0" smtClean="0">
                <a:ln/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ТА ГРАФІК</a:t>
            </a:r>
          </a:p>
        </p:txBody>
      </p:sp>
    </p:spTree>
    <p:extLst>
      <p:ext uri="{BB962C8B-B14F-4D97-AF65-F5344CB8AC3E}">
        <p14:creationId xmlns:p14="http://schemas.microsoft.com/office/powerpoint/2010/main" val="6319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Серия уроков в 6 классе по теме: «Изучение и построение декартовой системы  координат с использованием информационных технологий» (стр. 1 ) |  Контент-платформа Pandi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10" y="2483115"/>
            <a:ext cx="4218168" cy="421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998864" y="0"/>
            <a:ext cx="4127619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ГУРТОМ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2" y="314528"/>
            <a:ext cx="6937820" cy="9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2" y="1443807"/>
            <a:ext cx="6937820" cy="72231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0595" y="2367736"/>
            <a:ext cx="7056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i="1" dirty="0"/>
              <a:t>Побудувати графік функції у = 4х, </a:t>
            </a:r>
            <a:r>
              <a:rPr lang="en-US" sz="2800" b="1" i="1" dirty="0" smtClean="0"/>
              <a:t>   </a:t>
            </a:r>
            <a:r>
              <a:rPr lang="uk-UA" sz="2800" b="1" i="1" dirty="0" smtClean="0"/>
              <a:t>у </a:t>
            </a:r>
            <a:r>
              <a:rPr lang="uk-UA" sz="2800" b="1" i="1" dirty="0"/>
              <a:t>= -3х.</a:t>
            </a:r>
            <a:endParaRPr lang="ru-RU" sz="2800" b="1" i="1" dirty="0"/>
          </a:p>
        </p:txBody>
      </p:sp>
      <p:graphicFrame>
        <p:nvGraphicFramePr>
          <p:cNvPr id="7" name="Group 4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7103362"/>
              </p:ext>
            </p:extLst>
          </p:nvPr>
        </p:nvGraphicFramePr>
        <p:xfrm>
          <a:off x="719212" y="3101160"/>
          <a:ext cx="1296987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430213"/>
                <a:gridCol w="433387"/>
              </a:tblGrid>
              <a:tr h="360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731509"/>
              </p:ext>
            </p:extLst>
          </p:nvPr>
        </p:nvGraphicFramePr>
        <p:xfrm>
          <a:off x="711349" y="4336948"/>
          <a:ext cx="1655762" cy="914400"/>
        </p:xfrm>
        <a:graphic>
          <a:graphicData uri="http://schemas.openxmlformats.org/drawingml/2006/table">
            <a:tbl>
              <a:tblPr/>
              <a:tblGrid>
                <a:gridCol w="550862"/>
                <a:gridCol w="554038"/>
                <a:gridCol w="550862"/>
              </a:tblGrid>
              <a:tr h="4333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Line 46"/>
          <p:cNvSpPr>
            <a:spLocks noChangeShapeType="1"/>
          </p:cNvSpPr>
          <p:nvPr/>
        </p:nvSpPr>
        <p:spPr bwMode="auto">
          <a:xfrm>
            <a:off x="7370851" y="4614049"/>
            <a:ext cx="4537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1639521" y="4542611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H="1" flipV="1">
            <a:off x="9616578" y="2627291"/>
            <a:ext cx="25750" cy="38760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9586304" y="2454695"/>
            <a:ext cx="2324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50"/>
          <p:cNvSpPr>
            <a:spLocks noChangeArrowheads="1"/>
          </p:cNvSpPr>
          <p:nvPr/>
        </p:nvSpPr>
        <p:spPr bwMode="auto">
          <a:xfrm>
            <a:off x="9557222" y="4539464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" name="Oval 51"/>
          <p:cNvSpPr>
            <a:spLocks noChangeArrowheads="1"/>
          </p:cNvSpPr>
          <p:nvPr/>
        </p:nvSpPr>
        <p:spPr bwMode="auto">
          <a:xfrm>
            <a:off x="9949596" y="3112586"/>
            <a:ext cx="71437" cy="714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" name="Oval 53"/>
          <p:cNvSpPr>
            <a:spLocks noChangeArrowheads="1"/>
          </p:cNvSpPr>
          <p:nvPr/>
        </p:nvSpPr>
        <p:spPr bwMode="auto">
          <a:xfrm>
            <a:off x="9925742" y="5621948"/>
            <a:ext cx="71437" cy="714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auto">
          <a:xfrm flipH="1" flipV="1">
            <a:off x="9137499" y="2739239"/>
            <a:ext cx="1031996" cy="3588933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7" name="Line 52"/>
          <p:cNvSpPr>
            <a:spLocks noChangeShapeType="1"/>
          </p:cNvSpPr>
          <p:nvPr/>
        </p:nvSpPr>
        <p:spPr bwMode="auto">
          <a:xfrm flipV="1">
            <a:off x="9229457" y="2627291"/>
            <a:ext cx="876655" cy="358550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5" y="2297996"/>
            <a:ext cx="7848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5" y="4258667"/>
            <a:ext cx="83153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964680" y="0"/>
            <a:ext cx="4161803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ГУРТОМ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Серия уроков в 6 классе по теме: «Изучение и построение декартовой системы  координат с использованием информационных технологий» (стр. 1 ) |  Контент-платформа Pandi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21" y="2431840"/>
            <a:ext cx="4218168" cy="421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54919" y="363747"/>
            <a:ext cx="7056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i="1" dirty="0"/>
              <a:t>Побудувати графік функції у = 5, </a:t>
            </a:r>
            <a:r>
              <a:rPr lang="uk-UA" sz="2800" b="1" i="1" dirty="0">
                <a:solidFill>
                  <a:srgbClr val="0070C0"/>
                </a:solidFill>
              </a:rPr>
              <a:t>у = -4.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10" name="Group 3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3364193"/>
              </p:ext>
            </p:extLst>
          </p:nvPr>
        </p:nvGraphicFramePr>
        <p:xfrm>
          <a:off x="3467887" y="2062372"/>
          <a:ext cx="2160587" cy="914400"/>
        </p:xfrm>
        <a:graphic>
          <a:graphicData uri="http://schemas.openxmlformats.org/drawingml/2006/table">
            <a:tbl>
              <a:tblPr/>
              <a:tblGrid>
                <a:gridCol w="722312"/>
                <a:gridCol w="715963"/>
                <a:gridCol w="722312"/>
              </a:tblGrid>
              <a:tr h="377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918359"/>
              </p:ext>
            </p:extLst>
          </p:nvPr>
        </p:nvGraphicFramePr>
        <p:xfrm>
          <a:off x="3458168" y="3770041"/>
          <a:ext cx="2160588" cy="958850"/>
        </p:xfrm>
        <a:graphic>
          <a:graphicData uri="http://schemas.openxmlformats.org/drawingml/2006/table">
            <a:tbl>
              <a:tblPr/>
              <a:tblGrid>
                <a:gridCol w="720725"/>
                <a:gridCol w="719138"/>
                <a:gridCol w="720725"/>
              </a:tblGrid>
              <a:tr h="5016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Oval 45"/>
          <p:cNvSpPr>
            <a:spLocks noChangeArrowheads="1"/>
          </p:cNvSpPr>
          <p:nvPr/>
        </p:nvSpPr>
        <p:spPr bwMode="auto">
          <a:xfrm>
            <a:off x="10212699" y="2704516"/>
            <a:ext cx="71438" cy="714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7" name="Oval 46"/>
          <p:cNvSpPr>
            <a:spLocks noChangeArrowheads="1"/>
          </p:cNvSpPr>
          <p:nvPr/>
        </p:nvSpPr>
        <p:spPr bwMode="auto">
          <a:xfrm>
            <a:off x="9832968" y="2704516"/>
            <a:ext cx="71437" cy="714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8" name="Line 47"/>
          <p:cNvSpPr>
            <a:spLocks noChangeShapeType="1"/>
          </p:cNvSpPr>
          <p:nvPr/>
        </p:nvSpPr>
        <p:spPr bwMode="auto">
          <a:xfrm>
            <a:off x="7302070" y="2740341"/>
            <a:ext cx="482441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" name="Oval 49"/>
          <p:cNvSpPr>
            <a:spLocks noChangeArrowheads="1"/>
          </p:cNvSpPr>
          <p:nvPr/>
        </p:nvSpPr>
        <p:spPr bwMode="auto">
          <a:xfrm>
            <a:off x="9858919" y="5931794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0" name="Oval 50"/>
          <p:cNvSpPr>
            <a:spLocks noChangeArrowheads="1"/>
          </p:cNvSpPr>
          <p:nvPr/>
        </p:nvSpPr>
        <p:spPr bwMode="auto">
          <a:xfrm>
            <a:off x="10212700" y="5938804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1" name="Line 51"/>
          <p:cNvSpPr>
            <a:spLocks noChangeShapeType="1"/>
          </p:cNvSpPr>
          <p:nvPr/>
        </p:nvSpPr>
        <p:spPr bwMode="auto">
          <a:xfrm>
            <a:off x="7603294" y="5974523"/>
            <a:ext cx="48244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22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19" y="5985084"/>
            <a:ext cx="5800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Серия уроков в 6 классе по теме: «Изучение и построение декартовой системы  координат с использованием информационных технологий» (стр. 1 ) |  Контент-платформа Pandi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56" y="1278834"/>
            <a:ext cx="5381419" cy="53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33098" y="0"/>
            <a:ext cx="5093385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 З ОСЯМИ КООРДИНАТ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ph/>
          </p:nvPr>
        </p:nvGraphicFramePr>
        <p:xfrm>
          <a:off x="755650" y="1989138"/>
          <a:ext cx="2089150" cy="1008063"/>
        </p:xfrm>
        <a:graphic>
          <a:graphicData uri="http://schemas.openxmlformats.org/drawingml/2006/table">
            <a:tbl>
              <a:tblPr/>
              <a:tblGrid>
                <a:gridCol w="698500"/>
                <a:gridCol w="692150"/>
                <a:gridCol w="698500"/>
              </a:tblGrid>
              <a:tr h="504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6961661" y="393382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1116013" y="1196975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= 2х - 4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6046061" y="5778960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>
            <a:off x="5824367" y="1940213"/>
            <a:ext cx="2162059" cy="440931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7466486" y="3483471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(2;0)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6046061" y="5777849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(0;-4)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8043505" y="2522095"/>
            <a:ext cx="3179095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х;0) перетин з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6588125" y="3500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 flipH="1">
            <a:off x="7116729" y="2939635"/>
            <a:ext cx="1223962" cy="936625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1940189" y="5553071"/>
            <a:ext cx="2936534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0;у) перетин з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 flipV="1">
            <a:off x="4390299" y="5777849"/>
            <a:ext cx="1655762" cy="287337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22" name="Рисунок 2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4812528"/>
            <a:ext cx="1391075" cy="1908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5747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33098" y="0"/>
            <a:ext cx="5093385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 З ОСЯМИ КООРДИНАТ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4812528"/>
            <a:ext cx="1391075" cy="1908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9" y="995294"/>
            <a:ext cx="879627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80767" y="2435454"/>
            <a:ext cx="9386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Розв’язання: 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віссю 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осі 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знаходяться всі точки, координата </a:t>
            </a:r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яких дорівнює  нулю, отже, щоб знайти перетин з 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потрібно замість у підставити нуль та розв’язуючи рівняння знайти координату </a:t>
            </a:r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віссю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 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 всі точки, координата </a:t>
            </a:r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дорівнює  нулю, отже, щоб знайти перетин з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замість </a:t>
            </a:r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підставити нуль та розв’язуючи рівняння знайти координату </a:t>
            </a:r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0767" y="5015262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у= 1,5х -20 </a:t>
            </a:r>
            <a:endParaRPr lang="uk-UA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80767" y="5424849"/>
                <a:ext cx="516679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 віссю О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uk-UA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uk-UA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=1,5х-20   х =20:1,5= 13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uk-UA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А(13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uk-UA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;0) </a:t>
                </a:r>
                <a:endParaRPr lang="uk-UA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767" y="5424849"/>
                <a:ext cx="5166799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943" b="-617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813754" y="6046281"/>
            <a:ext cx="471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віссю О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у=1,5· 0 -20 =-20              </a:t>
            </a:r>
            <a:r>
              <a:rPr lang="uk-U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В(0;-20)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118629" y="4928443"/>
                <a:ext cx="915059" cy="456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uk-UA" b="1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uk-UA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uk-UA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629" y="4928443"/>
                <a:ext cx="915059" cy="456151"/>
              </a:xfrm>
              <a:prstGeom prst="rect">
                <a:avLst/>
              </a:prstGeom>
              <a:blipFill rotWithShape="0">
                <a:blip r:embed="rId5"/>
                <a:stretch>
                  <a:fillRect l="-6000" t="-1333" b="-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033098" y="5357752"/>
                <a:ext cx="3998210" cy="456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 віссю О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uk-UA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uk-UA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= 5-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uk-UA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х=20  </a:t>
                </a:r>
                <a:r>
                  <a:rPr lang="en-US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098" y="5357752"/>
                <a:ext cx="3998210" cy="456151"/>
              </a:xfrm>
              <a:prstGeom prst="rect">
                <a:avLst/>
              </a:prstGeom>
              <a:blipFill rotWithShape="0">
                <a:blip r:embed="rId6"/>
                <a:stretch>
                  <a:fillRect l="-1372" t="-2667" b="-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9527778" y="5672646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А(20;0)   </a:t>
            </a:r>
            <a:endParaRPr lang="uk-UA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7033098" y="5985399"/>
                <a:ext cx="3119765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 віссю О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uk-UA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uk-UA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у=5-</a:t>
                </a:r>
                <a:r>
                  <a:rPr lang="uk-UA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uk-UA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=5            </a:t>
                </a:r>
                <a:r>
                  <a:rPr lang="en-US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098" y="5985399"/>
                <a:ext cx="3119765" cy="491096"/>
              </a:xfrm>
              <a:prstGeom prst="rect">
                <a:avLst/>
              </a:prstGeom>
              <a:blipFill rotWithShape="0">
                <a:blip r:embed="rId7"/>
                <a:stretch>
                  <a:fillRect l="-1761" b="-75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/>
          <p:cNvSpPr/>
          <p:nvPr/>
        </p:nvSpPr>
        <p:spPr>
          <a:xfrm>
            <a:off x="9517360" y="627005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В(0;5)</a:t>
            </a:r>
          </a:p>
        </p:txBody>
      </p:sp>
    </p:spTree>
    <p:extLst>
      <p:ext uri="{BB962C8B-B14F-4D97-AF65-F5344CB8AC3E}">
        <p14:creationId xmlns:p14="http://schemas.microsoft.com/office/powerpoint/2010/main" val="32606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61330" y="66242"/>
            <a:ext cx="9024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uk-UA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31A016-41BC-4013-BDCF-0E4B371BD067}"/>
              </a:ext>
            </a:extLst>
          </p:cNvPr>
          <p:cNvSpPr txBox="1"/>
          <p:nvPr/>
        </p:nvSpPr>
        <p:spPr>
          <a:xfrm>
            <a:off x="4871103" y="6018398"/>
            <a:ext cx="663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>
                <a:solidFill>
                  <a:srgbClr val="33565D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08" y="66242"/>
            <a:ext cx="1490479" cy="2045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4" name="TextBox 13"/>
          <p:cNvSpPr txBox="1"/>
          <p:nvPr/>
        </p:nvSpPr>
        <p:spPr>
          <a:xfrm>
            <a:off x="1461330" y="99893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Побудуйте графік лінійної функції за двома точками. Складіть таблицю.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85" y="1435868"/>
            <a:ext cx="7710289" cy="97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1509" y="2780709"/>
            <a:ext cx="10713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виконуючи побудови знайдіть точки перетину графіків лінійних функцій з осями координат: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85" y="3188570"/>
            <a:ext cx="6139880" cy="34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33098" y="0"/>
            <a:ext cx="5093385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ПОПЕРЕДНЬОГО УРОКУ 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65695" y="727495"/>
            <a:ext cx="5351299" cy="5191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1. Що називають функцією?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22167" y="2023222"/>
            <a:ext cx="3381118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2. </a:t>
            </a: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називається: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49867" y="3455614"/>
            <a:ext cx="3494931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3. 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називається: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32984" y="4917702"/>
            <a:ext cx="6236707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4. Які є способи задання функції?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03022" y="1322246"/>
            <a:ext cx="8904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uk-UA" sz="2400" b="1" i="1" dirty="0">
                <a:latin typeface="Arial" panose="020B0604020202020204" pitchFamily="34" charset="0"/>
              </a:rPr>
              <a:t>Функцією називається залежність між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b="1" i="1" dirty="0">
                <a:latin typeface="Arial" panose="020B0604020202020204" pitchFamily="34" charset="0"/>
              </a:rPr>
              <a:t> та єдиним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i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79611" y="2284832"/>
            <a:ext cx="29416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uk-UA" sz="2400" b="1" i="1" dirty="0">
                <a:latin typeface="Arial" panose="020B0604020202020204" pitchFamily="34" charset="0"/>
              </a:rPr>
              <a:t> незалежна змінна;</a:t>
            </a:r>
          </a:p>
          <a:p>
            <a:pPr>
              <a:buFontTx/>
              <a:buChar char="-"/>
            </a:pPr>
            <a:r>
              <a:rPr lang="uk-UA" sz="2400" b="1" i="1" dirty="0">
                <a:latin typeface="Arial" panose="020B0604020202020204" pitchFamily="34" charset="0"/>
              </a:rPr>
              <a:t> абсциса;</a:t>
            </a:r>
          </a:p>
          <a:p>
            <a:pPr>
              <a:buFontTx/>
              <a:buChar char="-"/>
            </a:pPr>
            <a:r>
              <a:rPr lang="uk-UA" sz="2400" b="1" i="1" dirty="0">
                <a:latin typeface="Arial" panose="020B0604020202020204" pitchFamily="34" charset="0"/>
              </a:rPr>
              <a:t>аргумент</a:t>
            </a: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850317" y="3717224"/>
            <a:ext cx="26193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uk-UA" sz="2400" b="1" i="1" dirty="0">
                <a:latin typeface="Arial" panose="020B0604020202020204" pitchFamily="34" charset="0"/>
              </a:rPr>
              <a:t> залежна змінна</a:t>
            </a:r>
            <a:r>
              <a:rPr lang="uk-UA" sz="2400" dirty="0">
                <a:latin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uk-UA" sz="2400" b="1" i="1" dirty="0">
                <a:latin typeface="Arial" panose="020B0604020202020204" pitchFamily="34" charset="0"/>
              </a:rPr>
              <a:t> ордината;</a:t>
            </a:r>
          </a:p>
          <a:p>
            <a:pPr>
              <a:buFontTx/>
              <a:buChar char="-"/>
            </a:pPr>
            <a:r>
              <a:rPr lang="uk-UA" sz="2400" b="1" i="1" dirty="0">
                <a:latin typeface="Arial" panose="020B0604020202020204" pitchFamily="34" charset="0"/>
              </a:rPr>
              <a:t> функція</a:t>
            </a:r>
          </a:p>
          <a:p>
            <a:pPr>
              <a:buFontTx/>
              <a:buChar char="-"/>
            </a:pPr>
            <a:endParaRPr lang="uk-UA" sz="2400" b="1" i="1" dirty="0">
              <a:latin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469691" y="5042044"/>
            <a:ext cx="222192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buFontTx/>
              <a:buChar char="-"/>
            </a:pPr>
            <a:r>
              <a:rPr lang="uk-UA" sz="2400" b="1" i="1" dirty="0">
                <a:latin typeface="Arial" panose="020B0604020202020204" pitchFamily="34" charset="0"/>
              </a:rPr>
              <a:t>таблицею;</a:t>
            </a:r>
          </a:p>
          <a:p>
            <a:pPr algn="r">
              <a:buFontTx/>
              <a:buChar char="-"/>
            </a:pPr>
            <a:r>
              <a:rPr lang="uk-UA" sz="2400" b="1" i="1" dirty="0">
                <a:latin typeface="Arial" panose="020B0604020202020204" pitchFamily="34" charset="0"/>
              </a:rPr>
              <a:t> словесно;</a:t>
            </a:r>
          </a:p>
          <a:p>
            <a:pPr algn="r">
              <a:buFontTx/>
              <a:buChar char="-"/>
            </a:pPr>
            <a:r>
              <a:rPr lang="uk-UA" sz="2400" b="1" i="1" dirty="0">
                <a:latin typeface="Arial" panose="020B0604020202020204" pitchFamily="34" charset="0"/>
              </a:rPr>
              <a:t> графіком;</a:t>
            </a:r>
          </a:p>
          <a:p>
            <a:pPr algn="r">
              <a:buFontTx/>
              <a:buChar char="-"/>
            </a:pPr>
            <a:r>
              <a:rPr lang="uk-UA" sz="2400" b="1" i="1" dirty="0">
                <a:latin typeface="Arial" panose="020B0604020202020204" pitchFamily="34" charset="0"/>
              </a:rPr>
              <a:t> формулою</a:t>
            </a:r>
          </a:p>
        </p:txBody>
      </p:sp>
    </p:spTree>
    <p:extLst>
      <p:ext uri="{BB962C8B-B14F-4D97-AF65-F5344CB8AC3E}">
        <p14:creationId xmlns:p14="http://schemas.microsoft.com/office/powerpoint/2010/main" val="159664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33098" y="0"/>
            <a:ext cx="5093385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ПОПЕРЕДНЬОГО УРОКУ 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64656" y="865470"/>
            <a:ext cx="8710835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</a:rPr>
              <a:t>5. Що називається областю визначення функції</a:t>
            </a: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uk-UA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90091" y="1388690"/>
            <a:ext cx="10600271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 b="1" i="1" dirty="0"/>
              <a:t>Областю визначення функції називаються усі значення, </a:t>
            </a:r>
            <a:endParaRPr lang="en-US" sz="2800" b="1" i="1" dirty="0" smtClean="0"/>
          </a:p>
          <a:p>
            <a:pPr>
              <a:spcBef>
                <a:spcPct val="20000"/>
              </a:spcBef>
            </a:pPr>
            <a:r>
              <a:rPr lang="uk-UA" sz="2800" b="1" i="1" dirty="0" smtClean="0"/>
              <a:t>яких </a:t>
            </a:r>
            <a:r>
              <a:rPr lang="uk-UA" sz="2800" b="1" i="1" dirty="0"/>
              <a:t>набуває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800" b="1" i="1" dirty="0" smtClean="0"/>
              <a:t>.</a:t>
            </a:r>
            <a:endParaRPr lang="uk-UA" sz="2800" b="1" i="1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258888" y="2769991"/>
            <a:ext cx="8816603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</a:rPr>
              <a:t>6.  Що називається областю значення функції</a:t>
            </a: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uk-UA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944527" y="3432658"/>
            <a:ext cx="8176485" cy="814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uk-UA" sz="2400" b="1" i="1" dirty="0" smtClean="0">
                <a:latin typeface="Arial" panose="020B0604020202020204" pitchFamily="34" charset="0"/>
              </a:rPr>
              <a:t>Областю значення функції називаються усі значення, яких набуває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i="1" dirty="0" smtClean="0">
                <a:latin typeface="Arial" panose="020B0604020202020204" pitchFamily="34" charset="0"/>
              </a:rPr>
              <a:t>.</a:t>
            </a:r>
            <a:endParaRPr lang="uk-UA" sz="2400" b="1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33098" y="0"/>
            <a:ext cx="5093385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ПОПЕРЕДНЬОГО УРОКУ 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7" y="199711"/>
            <a:ext cx="6287523" cy="288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59" y="2869844"/>
            <a:ext cx="7852495" cy="384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2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924B-EA38-46B5-B6E2-A518F81A7B4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686800" y="0"/>
            <a:ext cx="3439683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ЗНАТИ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4812528"/>
            <a:ext cx="1391075" cy="1908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4" name="Прямокутник 33"/>
          <p:cNvSpPr/>
          <p:nvPr/>
        </p:nvSpPr>
        <p:spPr>
          <a:xfrm>
            <a:off x="502177" y="920926"/>
            <a:ext cx="259583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 smtClean="0">
                <a:ln/>
                <a:solidFill>
                  <a:schemeClr val="accent3"/>
                </a:solidFill>
              </a:rPr>
              <a:t>ОЗНАЧЕННЯ</a:t>
            </a:r>
            <a:endParaRPr lang="uk-UA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96765" y="1194099"/>
            <a:ext cx="8929718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dirty="0">
                <a:latin typeface="Constantia" pitchFamily="18" charset="0"/>
              </a:rPr>
              <a:t>Функція виду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kx+b</a:t>
            </a:r>
            <a:r>
              <a:rPr lang="uk-UA" sz="3200" dirty="0">
                <a:latin typeface="Constantia" pitchFamily="18" charset="0"/>
              </a:rPr>
              <a:t>, де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uk-UA" sz="3200" dirty="0">
                <a:latin typeface="Constantia" pitchFamily="18" charset="0"/>
              </a:rPr>
              <a:t>– деякі числа, </a:t>
            </a:r>
            <a:endParaRPr lang="uk-UA" sz="3200" dirty="0" smtClean="0">
              <a:latin typeface="Constantia" pitchFamily="18" charset="0"/>
            </a:endParaRPr>
          </a:p>
          <a:p>
            <a:pPr algn="just"/>
            <a:r>
              <a:rPr lang="uk-UA" sz="3200" b="1" i="1" dirty="0" smtClean="0">
                <a:solidFill>
                  <a:srgbClr val="002060"/>
                </a:solidFill>
                <a:latin typeface="Constantia" pitchFamily="18" charset="0"/>
              </a:rPr>
              <a:t>х</a:t>
            </a:r>
            <a:r>
              <a:rPr lang="uk-UA" sz="3200" dirty="0" smtClean="0">
                <a:latin typeface="Constantia" pitchFamily="18" charset="0"/>
              </a:rPr>
              <a:t> </a:t>
            </a:r>
            <a:r>
              <a:rPr lang="uk-UA" sz="3200" dirty="0">
                <a:latin typeface="Constantia" pitchFamily="18" charset="0"/>
              </a:rPr>
              <a:t>– незалежна змінна, називається </a:t>
            </a:r>
            <a:r>
              <a:rPr lang="uk-UA" sz="3200" b="1" i="1" u="sng" dirty="0" smtClean="0">
                <a:solidFill>
                  <a:srgbClr val="7030A0"/>
                </a:solidFill>
                <a:latin typeface="Constantia" pitchFamily="18" charset="0"/>
              </a:rPr>
              <a:t>лінійною</a:t>
            </a:r>
            <a:r>
              <a:rPr lang="uk-UA" sz="3200" b="1" u="sng" dirty="0" smtClean="0">
                <a:solidFill>
                  <a:srgbClr val="7030A0"/>
                </a:solidFill>
                <a:latin typeface="Constantia" pitchFamily="18" charset="0"/>
              </a:rPr>
              <a:t>.</a:t>
            </a:r>
            <a:endParaRPr lang="ru-RU" sz="3200" b="1" u="sng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16" name="Прямокутник 13"/>
          <p:cNvSpPr/>
          <p:nvPr/>
        </p:nvSpPr>
        <p:spPr>
          <a:xfrm>
            <a:off x="3286450" y="2405782"/>
            <a:ext cx="135732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sss</a:t>
            </a:r>
            <a:endParaRPr lang="ru-RU" dirty="0"/>
          </a:p>
        </p:txBody>
      </p:sp>
      <p:sp>
        <p:nvSpPr>
          <p:cNvPr id="17" name="Прямокутник 15"/>
          <p:cNvSpPr/>
          <p:nvPr/>
        </p:nvSpPr>
        <p:spPr>
          <a:xfrm>
            <a:off x="5786780" y="2405782"/>
            <a:ext cx="178595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sss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8358548" y="2405782"/>
            <a:ext cx="157163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sss</a:t>
            </a:r>
            <a:endParaRPr lang="ru-RU" dirty="0"/>
          </a:p>
        </p:txBody>
      </p:sp>
      <p:cxnSp>
        <p:nvCxnSpPr>
          <p:cNvPr id="19" name="Пряма зі стрілкою 20"/>
          <p:cNvCxnSpPr/>
          <p:nvPr/>
        </p:nvCxnSpPr>
        <p:spPr>
          <a:xfrm>
            <a:off x="3929392" y="3048724"/>
            <a:ext cx="1357322" cy="8572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круглений прямокутник 27"/>
          <p:cNvSpPr/>
          <p:nvPr/>
        </p:nvSpPr>
        <p:spPr>
          <a:xfrm>
            <a:off x="5143838" y="3977418"/>
            <a:ext cx="241459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кутник 29"/>
          <p:cNvSpPr/>
          <p:nvPr/>
        </p:nvSpPr>
        <p:spPr>
          <a:xfrm>
            <a:off x="5358152" y="4048857"/>
            <a:ext cx="2143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kx+b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646423"/>
              </p:ext>
            </p:extLst>
          </p:nvPr>
        </p:nvGraphicFramePr>
        <p:xfrm>
          <a:off x="8429987" y="2431477"/>
          <a:ext cx="1500198" cy="53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Формула" r:id="rId4" imgW="660240" imgH="203040" progId="Equation.3">
                  <p:embed/>
                </p:oleObj>
              </mc:Choice>
              <mc:Fallback>
                <p:oleObj name="Формула" r:id="rId4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987" y="2431477"/>
                        <a:ext cx="1500198" cy="539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410678"/>
              </p:ext>
            </p:extLst>
          </p:nvPr>
        </p:nvGraphicFramePr>
        <p:xfrm>
          <a:off x="5837585" y="2508983"/>
          <a:ext cx="166370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Формула" r:id="rId6" imgW="1002960" imgH="190440" progId="Equation.3">
                  <p:embed/>
                </p:oleObj>
              </mc:Choice>
              <mc:Fallback>
                <p:oleObj name="Формула" r:id="rId6" imgW="1002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585" y="2508983"/>
                        <a:ext cx="1663707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518635"/>
              </p:ext>
            </p:extLst>
          </p:nvPr>
        </p:nvGraphicFramePr>
        <p:xfrm>
          <a:off x="3357888" y="2580128"/>
          <a:ext cx="1250932" cy="275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Формула" r:id="rId8" imgW="863280" imgH="190440" progId="Equation.3">
                  <p:embed/>
                </p:oleObj>
              </mc:Choice>
              <mc:Fallback>
                <p:oleObj name="Формула" r:id="rId8" imgW="863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888" y="2580128"/>
                        <a:ext cx="1250932" cy="275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Пряма зі стрілкою 26"/>
          <p:cNvCxnSpPr/>
          <p:nvPr/>
        </p:nvCxnSpPr>
        <p:spPr>
          <a:xfrm rot="10800000" flipV="1">
            <a:off x="7572730" y="3048724"/>
            <a:ext cx="1785950" cy="8572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28"/>
          <p:cNvCxnSpPr>
            <a:endCxn id="20" idx="0"/>
          </p:cNvCxnSpPr>
          <p:nvPr/>
        </p:nvCxnSpPr>
        <p:spPr>
          <a:xfrm rot="5400000">
            <a:off x="5961802" y="3438060"/>
            <a:ext cx="928694" cy="1500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833379"/>
              </p:ext>
            </p:extLst>
          </p:nvPr>
        </p:nvGraphicFramePr>
        <p:xfrm>
          <a:off x="2420056" y="5471123"/>
          <a:ext cx="203676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Формула" r:id="rId10" imgW="723600" imgH="228600" progId="Equation.3">
                  <p:embed/>
                </p:oleObj>
              </mc:Choice>
              <mc:Fallback>
                <p:oleObj name="Формула" r:id="rId10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056" y="5471123"/>
                        <a:ext cx="2036762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634693"/>
              </p:ext>
            </p:extLst>
          </p:nvPr>
        </p:nvGraphicFramePr>
        <p:xfrm>
          <a:off x="4706072" y="5471123"/>
          <a:ext cx="22860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Формула" r:id="rId12" imgW="812520" imgH="228600" progId="Equation.3">
                  <p:embed/>
                </p:oleObj>
              </mc:Choice>
              <mc:Fallback>
                <p:oleObj name="Формула" r:id="rId12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072" y="5471123"/>
                        <a:ext cx="2286000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443385"/>
              </p:ext>
            </p:extLst>
          </p:nvPr>
        </p:nvGraphicFramePr>
        <p:xfrm>
          <a:off x="9063790" y="5399685"/>
          <a:ext cx="11430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Формула" r:id="rId14" imgW="406080" imgH="228600" progId="Equation.3">
                  <p:embed/>
                </p:oleObj>
              </mc:Choice>
              <mc:Fallback>
                <p:oleObj name="Формула" r:id="rId14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3790" y="5399685"/>
                        <a:ext cx="1143000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848552" y="4828181"/>
            <a:ext cx="238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  <a:endParaRPr lang="ru-RU" sz="2800" b="1" i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148884"/>
              </p:ext>
            </p:extLst>
          </p:nvPr>
        </p:nvGraphicFramePr>
        <p:xfrm>
          <a:off x="7277840" y="5399685"/>
          <a:ext cx="1357313" cy="64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Формула" r:id="rId16" imgW="482400" imgH="228600" progId="Equation.3">
                  <p:embed/>
                </p:oleObj>
              </mc:Choice>
              <mc:Fallback>
                <p:oleObj name="Формула" r:id="rId16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840" y="5399685"/>
                        <a:ext cx="1357313" cy="6429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647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 зі стрілкою 2"/>
          <p:cNvCxnSpPr/>
          <p:nvPr/>
        </p:nvCxnSpPr>
        <p:spPr>
          <a:xfrm rot="5400000">
            <a:off x="2667794" y="3429000"/>
            <a:ext cx="6857206" cy="794"/>
          </a:xfrm>
          <a:prstGeom prst="straightConnector1">
            <a:avLst/>
          </a:prstGeom>
          <a:ln w="38100" cap="flat" cmpd="sng">
            <a:solidFill>
              <a:schemeClr val="tx1">
                <a:alpha val="98000"/>
              </a:schemeClr>
            </a:solidFill>
            <a:prstDash val="solid"/>
            <a:round/>
            <a:headEnd type="stealth" w="lg" len="lg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/>
          <p:nvPr/>
        </p:nvCxnSpPr>
        <p:spPr>
          <a:xfrm rot="10800000">
            <a:off x="1524000" y="3357562"/>
            <a:ext cx="9144000" cy="71438"/>
          </a:xfrm>
          <a:prstGeom prst="straightConnector1">
            <a:avLst/>
          </a:prstGeom>
          <a:ln w="38100" cap="flat" cmpd="sng">
            <a:solidFill>
              <a:schemeClr val="tx1">
                <a:alpha val="98000"/>
              </a:schemeClr>
            </a:solidFill>
            <a:prstDash val="solid"/>
            <a:round/>
            <a:headEnd type="stealth" w="lg" len="lg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/>
          <p:cNvCxnSpPr/>
          <p:nvPr/>
        </p:nvCxnSpPr>
        <p:spPr>
          <a:xfrm rot="5400000">
            <a:off x="3382174" y="3428206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73"/>
          <p:cNvCxnSpPr/>
          <p:nvPr/>
        </p:nvCxnSpPr>
        <p:spPr>
          <a:xfrm rot="5400000">
            <a:off x="1239034" y="3429000"/>
            <a:ext cx="6857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/>
          <p:cNvCxnSpPr/>
          <p:nvPr/>
        </p:nvCxnSpPr>
        <p:spPr>
          <a:xfrm rot="5400000">
            <a:off x="1953414" y="3428206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75"/>
          <p:cNvCxnSpPr/>
          <p:nvPr/>
        </p:nvCxnSpPr>
        <p:spPr>
          <a:xfrm rot="5400000">
            <a:off x="4096554" y="3429000"/>
            <a:ext cx="6857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/>
          <p:cNvCxnSpPr/>
          <p:nvPr/>
        </p:nvCxnSpPr>
        <p:spPr>
          <a:xfrm rot="5400000">
            <a:off x="4810934" y="3428206"/>
            <a:ext cx="6857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77"/>
          <p:cNvCxnSpPr/>
          <p:nvPr/>
        </p:nvCxnSpPr>
        <p:spPr>
          <a:xfrm rot="5400000">
            <a:off x="5525314" y="3428206"/>
            <a:ext cx="6857206" cy="79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сполучна лінія 78"/>
          <p:cNvCxnSpPr/>
          <p:nvPr/>
        </p:nvCxnSpPr>
        <p:spPr>
          <a:xfrm rot="5400000">
            <a:off x="6239694" y="3429000"/>
            <a:ext cx="6857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/>
          <p:cNvCxnSpPr/>
          <p:nvPr/>
        </p:nvCxnSpPr>
        <p:spPr>
          <a:xfrm rot="5400000">
            <a:off x="-1618486" y="3429000"/>
            <a:ext cx="6857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/>
          <p:cNvCxnSpPr/>
          <p:nvPr/>
        </p:nvCxnSpPr>
        <p:spPr>
          <a:xfrm rot="5400000">
            <a:off x="-904503" y="3428603"/>
            <a:ext cx="68580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сполучна лінія 81"/>
          <p:cNvCxnSpPr/>
          <p:nvPr/>
        </p:nvCxnSpPr>
        <p:spPr>
          <a:xfrm rot="5400000">
            <a:off x="-189726" y="3428206"/>
            <a:ext cx="6857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 сполучна лінія 82"/>
          <p:cNvCxnSpPr/>
          <p:nvPr/>
        </p:nvCxnSpPr>
        <p:spPr>
          <a:xfrm rot="5400000">
            <a:off x="524654" y="3428206"/>
            <a:ext cx="6857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86"/>
          <p:cNvCxnSpPr/>
          <p:nvPr/>
        </p:nvCxnSpPr>
        <p:spPr>
          <a:xfrm>
            <a:off x="1524000" y="200024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сполучна лінія 87"/>
          <p:cNvCxnSpPr/>
          <p:nvPr/>
        </p:nvCxnSpPr>
        <p:spPr>
          <a:xfrm>
            <a:off x="1524000" y="2643182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/>
          <p:cNvCxnSpPr/>
          <p:nvPr/>
        </p:nvCxnSpPr>
        <p:spPr>
          <a:xfrm>
            <a:off x="1452546" y="4032427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/>
          <p:cNvCxnSpPr/>
          <p:nvPr/>
        </p:nvCxnSpPr>
        <p:spPr>
          <a:xfrm>
            <a:off x="1309654" y="4786322"/>
            <a:ext cx="935834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/>
          <p:cNvCxnSpPr/>
          <p:nvPr/>
        </p:nvCxnSpPr>
        <p:spPr>
          <a:xfrm>
            <a:off x="1381092" y="5572140"/>
            <a:ext cx="928690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сполучна лінія 91"/>
          <p:cNvCxnSpPr/>
          <p:nvPr/>
        </p:nvCxnSpPr>
        <p:spPr>
          <a:xfrm>
            <a:off x="1309654" y="6286520"/>
            <a:ext cx="935834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/>
          <p:cNvCxnSpPr/>
          <p:nvPr/>
        </p:nvCxnSpPr>
        <p:spPr>
          <a:xfrm>
            <a:off x="1524000" y="1214422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 сполучна лінія 119"/>
          <p:cNvCxnSpPr/>
          <p:nvPr/>
        </p:nvCxnSpPr>
        <p:spPr>
          <a:xfrm>
            <a:off x="1524000" y="50004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 сполучна лінія 127"/>
          <p:cNvCxnSpPr/>
          <p:nvPr/>
        </p:nvCxnSpPr>
        <p:spPr>
          <a:xfrm rot="5400000">
            <a:off x="6954074" y="3428206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0364824" y="332098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704807" y="-12022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797334" y="32925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ru-RU" sz="2400" b="1" dirty="0"/>
          </a:p>
        </p:txBody>
      </p:sp>
      <p:cxnSp>
        <p:nvCxnSpPr>
          <p:cNvPr id="132" name="Пряма сполучна лінія 131"/>
          <p:cNvCxnSpPr/>
          <p:nvPr/>
        </p:nvCxnSpPr>
        <p:spPr>
          <a:xfrm>
            <a:off x="1524000" y="3357562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 сполучна лінія 133"/>
          <p:cNvCxnSpPr/>
          <p:nvPr/>
        </p:nvCxnSpPr>
        <p:spPr>
          <a:xfrm rot="5400000">
            <a:off x="2667794" y="3428206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89151" y="24288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1</a:t>
            </a:r>
            <a:endParaRPr lang="ru-RU" sz="2400" b="1" dirty="0"/>
          </a:p>
        </p:txBody>
      </p:sp>
      <p:sp>
        <p:nvSpPr>
          <p:cNvPr id="50" name="Прямокутник 49"/>
          <p:cNvSpPr/>
          <p:nvPr/>
        </p:nvSpPr>
        <p:spPr>
          <a:xfrm>
            <a:off x="1698705" y="-64968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4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2х-3</a:t>
            </a:r>
            <a:endParaRPr lang="ru-RU" sz="4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39155" y="336292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325172" y="33444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629042" y="33365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704807" y="5268281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-3</a:t>
            </a:r>
            <a:endParaRPr lang="ru-RU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730048" y="3878347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-1</a:t>
            </a:r>
            <a:endParaRPr lang="ru-RU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789151" y="10219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61" name="Овал 60"/>
          <p:cNvSpPr/>
          <p:nvPr/>
        </p:nvSpPr>
        <p:spPr>
          <a:xfrm>
            <a:off x="6024562" y="5572140"/>
            <a:ext cx="142876" cy="1285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6746536" y="4007651"/>
            <a:ext cx="142876" cy="1285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453322" y="2643182"/>
            <a:ext cx="142876" cy="1285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67702" y="1214422"/>
            <a:ext cx="142876" cy="1285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 сполучна лінія 66"/>
          <p:cNvCxnSpPr/>
          <p:nvPr/>
        </p:nvCxnSpPr>
        <p:spPr>
          <a:xfrm rot="5400000">
            <a:off x="4031068" y="2075037"/>
            <a:ext cx="6143668" cy="300039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Таблиця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54843"/>
              </p:ext>
            </p:extLst>
          </p:nvPr>
        </p:nvGraphicFramePr>
        <p:xfrm>
          <a:off x="1810163" y="725997"/>
          <a:ext cx="3000365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3"/>
                <a:gridCol w="600073"/>
                <a:gridCol w="600073"/>
                <a:gridCol w="600073"/>
                <a:gridCol w="6000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i="1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" name="Прямокутник 71"/>
          <p:cNvSpPr/>
          <p:nvPr/>
        </p:nvSpPr>
        <p:spPr>
          <a:xfrm>
            <a:off x="2453104" y="797435"/>
            <a:ext cx="500066" cy="35719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4" name="Прямокутник 83"/>
          <p:cNvSpPr/>
          <p:nvPr/>
        </p:nvSpPr>
        <p:spPr>
          <a:xfrm>
            <a:off x="3096046" y="797435"/>
            <a:ext cx="500066" cy="35719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5" name="Прямокутник 84"/>
          <p:cNvSpPr/>
          <p:nvPr/>
        </p:nvSpPr>
        <p:spPr>
          <a:xfrm>
            <a:off x="3667550" y="797435"/>
            <a:ext cx="500066" cy="35719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6" name="Прямокутник 85"/>
          <p:cNvSpPr/>
          <p:nvPr/>
        </p:nvSpPr>
        <p:spPr>
          <a:xfrm>
            <a:off x="4239054" y="797435"/>
            <a:ext cx="500066" cy="35719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4" name="Прямокутник 93"/>
          <p:cNvSpPr/>
          <p:nvPr/>
        </p:nvSpPr>
        <p:spPr>
          <a:xfrm>
            <a:off x="2453104" y="1226063"/>
            <a:ext cx="50006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</a:t>
            </a:r>
            <a:r>
              <a:rPr lang="en-US" sz="1600" b="1" dirty="0">
                <a:solidFill>
                  <a:schemeClr val="tx1"/>
                </a:solidFill>
              </a:rPr>
              <a:t>- 3</a:t>
            </a:r>
            <a:endParaRPr lang="ru-RU" sz="1600" b="1" dirty="0"/>
          </a:p>
        </p:txBody>
      </p:sp>
      <p:sp>
        <p:nvSpPr>
          <p:cNvPr id="95" name="Прямокутник 94"/>
          <p:cNvSpPr/>
          <p:nvPr/>
        </p:nvSpPr>
        <p:spPr>
          <a:xfrm>
            <a:off x="3096046" y="1226063"/>
            <a:ext cx="42862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6" name="Прямокутник 95"/>
          <p:cNvSpPr/>
          <p:nvPr/>
        </p:nvSpPr>
        <p:spPr>
          <a:xfrm>
            <a:off x="3667550" y="1226063"/>
            <a:ext cx="50006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7" name="Прямокутник 96"/>
          <p:cNvSpPr/>
          <p:nvPr/>
        </p:nvSpPr>
        <p:spPr>
          <a:xfrm>
            <a:off x="4310492" y="1226063"/>
            <a:ext cx="42862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8752317" y="10170"/>
            <a:ext cx="3439683" cy="727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 ЛІНІЙНОЇ ФУНКЦІЇ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19"/>
          <p:cNvSpPr txBox="1">
            <a:spLocks noChangeArrowheads="1"/>
          </p:cNvSpPr>
          <p:nvPr/>
        </p:nvSpPr>
        <p:spPr bwMode="auto">
          <a:xfrm>
            <a:off x="8655086" y="1304123"/>
            <a:ext cx="3419475" cy="9461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Графіком лінійної функції є пряма.</a:t>
            </a:r>
            <a:endParaRPr lang="ru-RU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Рисунок 6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6" y="4857760"/>
            <a:ext cx="1391075" cy="1908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3762042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8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  <p:bldP spid="44" grpId="0"/>
      <p:bldP spid="52" grpId="0"/>
      <p:bldP spid="53" grpId="0"/>
      <p:bldP spid="54" grpId="0"/>
      <p:bldP spid="56" grpId="0"/>
      <p:bldP spid="57" grpId="0"/>
      <p:bldP spid="60" grpId="0"/>
      <p:bldP spid="61" grpId="0" animBg="1"/>
      <p:bldP spid="63" grpId="0" animBg="1"/>
      <p:bldP spid="64" grpId="0" animBg="1"/>
      <p:bldP spid="65" grpId="0" animBg="1"/>
      <p:bldP spid="72" grpId="0" animBg="1"/>
      <p:bldP spid="84" grpId="0" animBg="1"/>
      <p:bldP spid="85" grpId="0" animBg="1"/>
      <p:bldP spid="86" grpId="0" animBg="1"/>
      <p:bldP spid="94" grpId="0" animBg="1"/>
      <p:bldP spid="95" grpId="0" animBg="1"/>
      <p:bldP spid="96" grpId="0" animBg="1"/>
      <p:bldP spid="97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924B-EA38-46B5-B6E2-A518F81A7B4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686800" y="0"/>
            <a:ext cx="3439683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ФУНКЦІЇ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4812528"/>
            <a:ext cx="1391075" cy="1908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6" name="Прямокутник 3"/>
          <p:cNvSpPr>
            <a:spLocks noChangeArrowheads="1"/>
          </p:cNvSpPr>
          <p:nvPr/>
        </p:nvSpPr>
        <p:spPr bwMode="auto">
          <a:xfrm>
            <a:off x="3964031" y="404439"/>
            <a:ext cx="328454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kx+b</a:t>
            </a: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 ≠ 0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увати 15"/>
          <p:cNvGrpSpPr>
            <a:grpSpLocks/>
          </p:cNvGrpSpPr>
          <p:nvPr/>
        </p:nvGrpSpPr>
        <p:grpSpPr bwMode="auto">
          <a:xfrm>
            <a:off x="1892329" y="2118951"/>
            <a:ext cx="3857652" cy="3090198"/>
            <a:chOff x="428596" y="1784749"/>
            <a:chExt cx="4500594" cy="4089151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1810643"/>
              <a:ext cx="4500594" cy="4063257"/>
            </a:xfrm>
            <a:prstGeom prst="rect">
              <a:avLst/>
            </a:prstGeom>
            <a:noFill/>
            <a:ln w="9525">
              <a:solidFill>
                <a:srgbClr val="660033"/>
              </a:solidFill>
              <a:miter lim="800000"/>
              <a:headEnd/>
              <a:tailEnd/>
            </a:ln>
          </p:spPr>
        </p:pic>
        <p:sp>
          <p:nvSpPr>
            <p:cNvPr id="29" name="TextBox 17"/>
            <p:cNvSpPr txBox="1">
              <a:spLocks noChangeArrowheads="1"/>
            </p:cNvSpPr>
            <p:nvPr/>
          </p:nvSpPr>
          <p:spPr bwMode="auto">
            <a:xfrm>
              <a:off x="4561795" y="3829913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uk-U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8"/>
            <p:cNvSpPr txBox="1">
              <a:spLocks noChangeArrowheads="1"/>
            </p:cNvSpPr>
            <p:nvPr/>
          </p:nvSpPr>
          <p:spPr bwMode="auto">
            <a:xfrm>
              <a:off x="2449271" y="1810643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uk-U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2408046" y="3781849"/>
              <a:ext cx="2143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uk-U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 зі стрілкою 21"/>
            <p:cNvCxnSpPr/>
            <p:nvPr/>
          </p:nvCxnSpPr>
          <p:spPr>
            <a:xfrm rot="5400000" flipH="1">
              <a:off x="753901" y="3815591"/>
              <a:ext cx="4064431" cy="2748"/>
            </a:xfrm>
            <a:prstGeom prst="straightConnector1">
              <a:avLst/>
            </a:prstGeom>
            <a:ln w="19050">
              <a:solidFill>
                <a:srgbClr val="66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зі стрілкою 22"/>
            <p:cNvCxnSpPr/>
            <p:nvPr/>
          </p:nvCxnSpPr>
          <p:spPr>
            <a:xfrm rot="10800000" flipH="1">
              <a:off x="428596" y="3787239"/>
              <a:ext cx="4500594" cy="0"/>
            </a:xfrm>
            <a:prstGeom prst="straightConnector1">
              <a:avLst/>
            </a:prstGeom>
            <a:ln w="19050">
              <a:solidFill>
                <a:srgbClr val="66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увати 55"/>
          <p:cNvGrpSpPr>
            <a:grpSpLocks/>
          </p:cNvGrpSpPr>
          <p:nvPr/>
        </p:nvGrpSpPr>
        <p:grpSpPr bwMode="auto">
          <a:xfrm>
            <a:off x="6678675" y="2190389"/>
            <a:ext cx="3741745" cy="3000397"/>
            <a:chOff x="428596" y="1784750"/>
            <a:chExt cx="4500594" cy="4064432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1785926"/>
              <a:ext cx="4500594" cy="4063256"/>
            </a:xfrm>
            <a:prstGeom prst="rect">
              <a:avLst/>
            </a:prstGeom>
            <a:noFill/>
            <a:ln w="9525">
              <a:solidFill>
                <a:srgbClr val="660033"/>
              </a:solidFill>
              <a:miter lim="800000"/>
              <a:headEnd/>
              <a:tailEnd/>
            </a:ln>
          </p:spPr>
        </p:pic>
        <p:sp>
          <p:nvSpPr>
            <p:cNvPr id="43" name="TextBox 57"/>
            <p:cNvSpPr txBox="1">
              <a:spLocks noChangeArrowheads="1"/>
            </p:cNvSpPr>
            <p:nvPr/>
          </p:nvSpPr>
          <p:spPr bwMode="auto">
            <a:xfrm>
              <a:off x="4578759" y="3781834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uk-UA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58"/>
            <p:cNvSpPr txBox="1">
              <a:spLocks noChangeArrowheads="1"/>
            </p:cNvSpPr>
            <p:nvPr/>
          </p:nvSpPr>
          <p:spPr bwMode="auto">
            <a:xfrm>
              <a:off x="2399923" y="1808458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uk-U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59"/>
            <p:cNvSpPr txBox="1">
              <a:spLocks noChangeArrowheads="1"/>
            </p:cNvSpPr>
            <p:nvPr/>
          </p:nvSpPr>
          <p:spPr bwMode="auto">
            <a:xfrm>
              <a:off x="2571736" y="3764165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uk-UA" sz="1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 зі стрілкою 61"/>
            <p:cNvCxnSpPr/>
            <p:nvPr/>
          </p:nvCxnSpPr>
          <p:spPr>
            <a:xfrm rot="5400000" flipH="1">
              <a:off x="753900" y="3815591"/>
              <a:ext cx="4064431" cy="2750"/>
            </a:xfrm>
            <a:prstGeom prst="straightConnector1">
              <a:avLst/>
            </a:prstGeom>
            <a:ln w="19050">
              <a:solidFill>
                <a:srgbClr val="66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зі стрілкою 62"/>
            <p:cNvCxnSpPr/>
            <p:nvPr/>
          </p:nvCxnSpPr>
          <p:spPr>
            <a:xfrm rot="10800000" flipH="1">
              <a:off x="428596" y="3787241"/>
              <a:ext cx="4500594" cy="0"/>
            </a:xfrm>
            <a:prstGeom prst="straightConnector1">
              <a:avLst/>
            </a:prstGeom>
            <a:ln w="19050">
              <a:solidFill>
                <a:srgbClr val="66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кутник 63"/>
          <p:cNvSpPr>
            <a:spLocks noChangeArrowheads="1"/>
          </p:cNvSpPr>
          <p:nvPr/>
        </p:nvSpPr>
        <p:spPr bwMode="auto">
          <a:xfrm>
            <a:off x="2749585" y="1690323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 &gt; 0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кутник 64"/>
          <p:cNvSpPr>
            <a:spLocks noChangeArrowheads="1"/>
          </p:cNvSpPr>
          <p:nvPr/>
        </p:nvSpPr>
        <p:spPr bwMode="auto">
          <a:xfrm>
            <a:off x="8250311" y="1690323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 &lt; 0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 сполучна лінія 67"/>
          <p:cNvCxnSpPr/>
          <p:nvPr/>
        </p:nvCxnSpPr>
        <p:spPr>
          <a:xfrm flipV="1">
            <a:off x="2392395" y="2619017"/>
            <a:ext cx="1643062" cy="12144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68"/>
          <p:cNvCxnSpPr/>
          <p:nvPr/>
        </p:nvCxnSpPr>
        <p:spPr>
          <a:xfrm rot="16200000" flipH="1">
            <a:off x="8286031" y="2869049"/>
            <a:ext cx="1571625" cy="107156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Блок-схема: вузол 51"/>
          <p:cNvSpPr/>
          <p:nvPr/>
        </p:nvSpPr>
        <p:spPr>
          <a:xfrm>
            <a:off x="3178213" y="3190521"/>
            <a:ext cx="714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3" name="Блок-схема: вузол 52"/>
          <p:cNvSpPr/>
          <p:nvPr/>
        </p:nvSpPr>
        <p:spPr>
          <a:xfrm>
            <a:off x="3678279" y="2833331"/>
            <a:ext cx="71438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4" name="Блок-схема: вузол 55"/>
          <p:cNvSpPr/>
          <p:nvPr/>
        </p:nvSpPr>
        <p:spPr>
          <a:xfrm>
            <a:off x="9464757" y="3976339"/>
            <a:ext cx="71437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5" name="Блок-схема: вузол 56"/>
          <p:cNvSpPr/>
          <p:nvPr/>
        </p:nvSpPr>
        <p:spPr>
          <a:xfrm>
            <a:off x="8678939" y="2833331"/>
            <a:ext cx="714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6" name="Прямокутник 59"/>
          <p:cNvSpPr/>
          <p:nvPr/>
        </p:nvSpPr>
        <p:spPr>
          <a:xfrm>
            <a:off x="3808034" y="1052617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визначення: 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числа</a:t>
            </a:r>
          </a:p>
          <a:p>
            <a:pPr marL="342900" indent="-342900">
              <a:buAutoNum type="arabicPeriod"/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значень:      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числа</a:t>
            </a:r>
            <a:endParaRPr lang="uk-UA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Дуга 56"/>
          <p:cNvSpPr/>
          <p:nvPr/>
        </p:nvSpPr>
        <p:spPr>
          <a:xfrm>
            <a:off x="2892461" y="3404835"/>
            <a:ext cx="214314" cy="428628"/>
          </a:xfrm>
          <a:prstGeom prst="arc">
            <a:avLst>
              <a:gd name="adj1" fmla="val 16200000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>
            <a:off x="8607501" y="3404835"/>
            <a:ext cx="928694" cy="500066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106907" y="2761893"/>
            <a:ext cx="129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Гострий кут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9107567" y="2904769"/>
            <a:ext cx="111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Тупий кут</a:t>
            </a:r>
            <a:endParaRPr lang="ru-RU" dirty="0"/>
          </a:p>
        </p:txBody>
      </p:sp>
      <p:sp>
        <p:nvSpPr>
          <p:cNvPr id="61" name="Прямокутник 66"/>
          <p:cNvSpPr/>
          <p:nvPr/>
        </p:nvSpPr>
        <p:spPr>
          <a:xfrm>
            <a:off x="1963767" y="5333661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зростає</a:t>
            </a:r>
          </a:p>
          <a:p>
            <a:pPr algn="ctr"/>
            <a:r>
              <a:rPr lang="uk-UA" b="1" dirty="0" smtClean="0"/>
              <a:t>на всій області визначення</a:t>
            </a:r>
            <a:endParaRPr lang="uk-UA" b="1" dirty="0"/>
          </a:p>
        </p:txBody>
      </p:sp>
      <p:sp>
        <p:nvSpPr>
          <p:cNvPr id="62" name="Прямокутник 69"/>
          <p:cNvSpPr/>
          <p:nvPr/>
        </p:nvSpPr>
        <p:spPr>
          <a:xfrm>
            <a:off x="6678675" y="5333661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спадає</a:t>
            </a:r>
          </a:p>
          <a:p>
            <a:pPr algn="ctr"/>
            <a:r>
              <a:rPr lang="uk-UA" b="1" dirty="0" smtClean="0"/>
              <a:t>на всій області визначення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59103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/>
      <p:bldP spid="60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924B-EA38-46B5-B6E2-A518F81A7B4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686800" y="0"/>
            <a:ext cx="3439683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ФУНКЦІЇ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4812528"/>
            <a:ext cx="1391075" cy="1908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5" name="Прямокутник 3"/>
          <p:cNvSpPr>
            <a:spLocks noChangeArrowheads="1"/>
          </p:cNvSpPr>
          <p:nvPr/>
        </p:nvSpPr>
        <p:spPr bwMode="auto">
          <a:xfrm>
            <a:off x="3648507" y="404439"/>
            <a:ext cx="2784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kx+b</a:t>
            </a: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 ≠ 0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увати 47"/>
          <p:cNvGrpSpPr>
            <a:grpSpLocks/>
          </p:cNvGrpSpPr>
          <p:nvPr/>
        </p:nvGrpSpPr>
        <p:grpSpPr bwMode="auto">
          <a:xfrm>
            <a:off x="1362491" y="1365707"/>
            <a:ext cx="5815410" cy="4468021"/>
            <a:chOff x="428596" y="1745461"/>
            <a:chExt cx="4523097" cy="4103721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1785926"/>
              <a:ext cx="4500594" cy="4063256"/>
            </a:xfrm>
            <a:prstGeom prst="rect">
              <a:avLst/>
            </a:prstGeom>
            <a:noFill/>
            <a:ln w="9525">
              <a:solidFill>
                <a:srgbClr val="660033"/>
              </a:solidFill>
              <a:miter lim="800000"/>
              <a:headEnd/>
              <a:tailEnd/>
            </a:ln>
          </p:spPr>
        </p:pic>
        <p:sp>
          <p:nvSpPr>
            <p:cNvPr id="38" name="TextBox 49"/>
            <p:cNvSpPr txBox="1">
              <a:spLocks noChangeArrowheads="1"/>
            </p:cNvSpPr>
            <p:nvPr/>
          </p:nvSpPr>
          <p:spPr bwMode="auto">
            <a:xfrm>
              <a:off x="4737380" y="3765523"/>
              <a:ext cx="2143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uk-U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50"/>
            <p:cNvSpPr txBox="1">
              <a:spLocks noChangeArrowheads="1"/>
            </p:cNvSpPr>
            <p:nvPr/>
          </p:nvSpPr>
          <p:spPr bwMode="auto">
            <a:xfrm>
              <a:off x="2577860" y="1745461"/>
              <a:ext cx="2143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uk-U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51"/>
            <p:cNvSpPr txBox="1">
              <a:spLocks noChangeArrowheads="1"/>
            </p:cNvSpPr>
            <p:nvPr/>
          </p:nvSpPr>
          <p:spPr bwMode="auto">
            <a:xfrm>
              <a:off x="2571736" y="3764165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uk-UA" sz="1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Пряма зі стрілкою 53"/>
            <p:cNvCxnSpPr/>
            <p:nvPr/>
          </p:nvCxnSpPr>
          <p:spPr>
            <a:xfrm rot="5400000" flipH="1">
              <a:off x="754045" y="3815736"/>
              <a:ext cx="4064141" cy="2750"/>
            </a:xfrm>
            <a:prstGeom prst="straightConnector1">
              <a:avLst/>
            </a:prstGeom>
            <a:ln w="19050">
              <a:solidFill>
                <a:srgbClr val="66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зі стрілкою 54"/>
            <p:cNvCxnSpPr/>
            <p:nvPr/>
          </p:nvCxnSpPr>
          <p:spPr>
            <a:xfrm rot="10800000" flipH="1">
              <a:off x="428596" y="3787386"/>
              <a:ext cx="4500594" cy="0"/>
            </a:xfrm>
            <a:prstGeom prst="straightConnector1">
              <a:avLst/>
            </a:prstGeom>
            <a:ln w="19050">
              <a:solidFill>
                <a:srgbClr val="66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кутник 65"/>
          <p:cNvSpPr>
            <a:spLocks noChangeArrowheads="1"/>
          </p:cNvSpPr>
          <p:nvPr/>
        </p:nvSpPr>
        <p:spPr bwMode="auto">
          <a:xfrm>
            <a:off x="6791779" y="475877"/>
            <a:ext cx="1571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 = 0</a:t>
            </a:r>
            <a:endParaRPr lang="uk-UA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 сполучна лінія 70"/>
          <p:cNvCxnSpPr/>
          <p:nvPr/>
        </p:nvCxnSpPr>
        <p:spPr>
          <a:xfrm>
            <a:off x="2362623" y="2542103"/>
            <a:ext cx="421484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кутник 74"/>
          <p:cNvSpPr>
            <a:spLocks noChangeArrowheads="1"/>
          </p:cNvSpPr>
          <p:nvPr/>
        </p:nvSpPr>
        <p:spPr bwMode="auto">
          <a:xfrm>
            <a:off x="4434325" y="2118951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 &gt; 0</a:t>
            </a:r>
            <a:endParaRPr lang="uk-UA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78"/>
          <p:cNvSpPr txBox="1">
            <a:spLocks noChangeArrowheads="1"/>
          </p:cNvSpPr>
          <p:nvPr/>
        </p:nvSpPr>
        <p:spPr bwMode="auto">
          <a:xfrm>
            <a:off x="3148441" y="4119215"/>
            <a:ext cx="1143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 = b</a:t>
            </a:r>
            <a:endParaRPr lang="uk-UA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 сполучна лінія 40"/>
          <p:cNvCxnSpPr/>
          <p:nvPr/>
        </p:nvCxnSpPr>
        <p:spPr>
          <a:xfrm>
            <a:off x="2362623" y="4716357"/>
            <a:ext cx="3857652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8"/>
          <p:cNvSpPr txBox="1">
            <a:spLocks noChangeArrowheads="1"/>
          </p:cNvSpPr>
          <p:nvPr/>
        </p:nvSpPr>
        <p:spPr bwMode="auto">
          <a:xfrm>
            <a:off x="3291317" y="2118951"/>
            <a:ext cx="1000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 = b</a:t>
            </a:r>
            <a:endParaRPr lang="uk-UA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кутник 74"/>
          <p:cNvSpPr>
            <a:spLocks noChangeArrowheads="1"/>
          </p:cNvSpPr>
          <p:nvPr/>
        </p:nvSpPr>
        <p:spPr bwMode="auto">
          <a:xfrm>
            <a:off x="4505763" y="4190653"/>
            <a:ext cx="121443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 &lt; 0</a:t>
            </a:r>
            <a:endParaRPr lang="uk-UA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Пряма сполучна лінія 44"/>
          <p:cNvCxnSpPr/>
          <p:nvPr/>
        </p:nvCxnSpPr>
        <p:spPr>
          <a:xfrm>
            <a:off x="2362623" y="3593511"/>
            <a:ext cx="4071966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8"/>
          <p:cNvSpPr txBox="1">
            <a:spLocks noChangeArrowheads="1"/>
          </p:cNvSpPr>
          <p:nvPr/>
        </p:nvSpPr>
        <p:spPr bwMode="auto">
          <a:xfrm>
            <a:off x="3291317" y="3047645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= 0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кутник 74"/>
          <p:cNvSpPr>
            <a:spLocks noChangeArrowheads="1"/>
          </p:cNvSpPr>
          <p:nvPr/>
        </p:nvSpPr>
        <p:spPr bwMode="auto">
          <a:xfrm>
            <a:off x="4577201" y="3047645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 = 0</a:t>
            </a:r>
            <a:endParaRPr lang="uk-UA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лок-схема: вузол 57"/>
          <p:cNvSpPr/>
          <p:nvPr/>
        </p:nvSpPr>
        <p:spPr>
          <a:xfrm>
            <a:off x="4362887" y="4690719"/>
            <a:ext cx="71437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8" name="Блок-схема: вузол 58"/>
          <p:cNvSpPr/>
          <p:nvPr/>
        </p:nvSpPr>
        <p:spPr>
          <a:xfrm>
            <a:off x="4362887" y="2504849"/>
            <a:ext cx="71437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9" name="Прямокутник 59"/>
          <p:cNvSpPr/>
          <p:nvPr/>
        </p:nvSpPr>
        <p:spPr>
          <a:xfrm>
            <a:off x="7809793" y="2180223"/>
            <a:ext cx="4205594" cy="1938992"/>
          </a:xfrm>
          <a:prstGeom prst="rect">
            <a:avLst/>
          </a:prstGeom>
          <a:solidFill>
            <a:srgbClr val="FFFF00"/>
          </a:solidFill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uk-UA" sz="2000" b="1" dirty="0" smtClean="0">
                <a:cs typeface="Times New Roman" pitchFamily="18" charset="0"/>
              </a:rPr>
              <a:t>Область визначення:  </a:t>
            </a:r>
          </a:p>
          <a:p>
            <a:pPr marL="342900" indent="-342900">
              <a:defRPr/>
            </a:pPr>
            <a:r>
              <a:rPr lang="uk-UA" sz="2000" b="1" dirty="0" smtClean="0">
                <a:cs typeface="Times New Roman" pitchFamily="18" charset="0"/>
              </a:rPr>
              <a:t>                                           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усі числа</a:t>
            </a:r>
          </a:p>
          <a:p>
            <a:pPr marL="342900" indent="-342900">
              <a:buAutoNum type="arabicPeriod"/>
              <a:defRPr/>
            </a:pPr>
            <a:endParaRPr lang="uk-UA" sz="2000" b="1" dirty="0" smtClean="0"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uk-UA" sz="2000" b="1" dirty="0" smtClean="0">
                <a:cs typeface="Times New Roman" pitchFamily="18" charset="0"/>
              </a:rPr>
              <a:t>Область значень:        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 = b</a:t>
            </a:r>
            <a:endParaRPr lang="uk-UA" sz="20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3.   Функція 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пряма ║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Ох</a:t>
            </a:r>
          </a:p>
        </p:txBody>
      </p:sp>
    </p:spTree>
    <p:extLst>
      <p:ext uri="{BB962C8B-B14F-4D97-AF65-F5344CB8AC3E}">
        <p14:creationId xmlns:p14="http://schemas.microsoft.com/office/powerpoint/2010/main" val="874576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7" grpId="0"/>
      <p:bldP spid="69" grpId="0"/>
      <p:bldP spid="70" grpId="0"/>
      <p:bldP spid="72" grpId="0"/>
      <p:bldP spid="73" grpId="0"/>
      <p:bldP spid="75" grpId="0"/>
      <p:bldP spid="76" grpId="0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Серия уроков в 6 классе по теме: «Изучение и построение декартовой системы  координат с использованием информационных технологий» (стр. 1 ) |  Контент-платформа Pandi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47" y="2602756"/>
            <a:ext cx="4218168" cy="421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3963" y="0"/>
            <a:ext cx="3988037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ВИКОНУЄМО ВПРАВИ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oup 10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2713489"/>
              </p:ext>
            </p:extLst>
          </p:nvPr>
        </p:nvGraphicFramePr>
        <p:xfrm>
          <a:off x="1334994" y="1489164"/>
          <a:ext cx="1738313" cy="914400"/>
        </p:xfrm>
        <a:graphic>
          <a:graphicData uri="http://schemas.openxmlformats.org/drawingml/2006/table">
            <a:tbl>
              <a:tblPr/>
              <a:tblGrid>
                <a:gridCol w="579438"/>
                <a:gridCol w="579437"/>
                <a:gridCol w="579438"/>
              </a:tblGrid>
              <a:tr h="3032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884399"/>
              </p:ext>
            </p:extLst>
          </p:nvPr>
        </p:nvGraphicFramePr>
        <p:xfrm>
          <a:off x="4932363" y="1503748"/>
          <a:ext cx="1795463" cy="914400"/>
        </p:xfrm>
        <a:graphic>
          <a:graphicData uri="http://schemas.openxmlformats.org/drawingml/2006/table">
            <a:tbl>
              <a:tblPr/>
              <a:tblGrid>
                <a:gridCol w="598488"/>
                <a:gridCol w="598487"/>
                <a:gridCol w="598488"/>
              </a:tblGrid>
              <a:tr h="3746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1646999" y="251397"/>
            <a:ext cx="3933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 графік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endParaRPr lang="ru-RU" sz="24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556290"/>
              </p:ext>
            </p:extLst>
          </p:nvPr>
        </p:nvGraphicFramePr>
        <p:xfrm>
          <a:off x="8462726" y="1473019"/>
          <a:ext cx="2098675" cy="968376"/>
        </p:xfrm>
        <a:graphic>
          <a:graphicData uri="http://schemas.openxmlformats.org/drawingml/2006/table">
            <a:tbl>
              <a:tblPr/>
              <a:tblGrid>
                <a:gridCol w="700087"/>
                <a:gridCol w="698500"/>
                <a:gridCol w="700088"/>
              </a:tblGrid>
              <a:tr h="484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kumimoji="0" lang="uk-UA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Line 107"/>
          <p:cNvSpPr>
            <a:spLocks noChangeShapeType="1"/>
          </p:cNvSpPr>
          <p:nvPr/>
        </p:nvSpPr>
        <p:spPr bwMode="auto">
          <a:xfrm>
            <a:off x="3095624" y="4711841"/>
            <a:ext cx="4537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" name="Text Box 108"/>
          <p:cNvSpPr txBox="1">
            <a:spLocks noChangeArrowheads="1"/>
          </p:cNvSpPr>
          <p:nvPr/>
        </p:nvSpPr>
        <p:spPr bwMode="auto">
          <a:xfrm>
            <a:off x="7360324" y="4597816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09"/>
          <p:cNvSpPr>
            <a:spLocks noChangeShapeType="1"/>
          </p:cNvSpPr>
          <p:nvPr/>
        </p:nvSpPr>
        <p:spPr bwMode="auto">
          <a:xfrm flipV="1">
            <a:off x="5076825" y="2565400"/>
            <a:ext cx="0" cy="403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7" name="Text Box 110"/>
          <p:cNvSpPr txBox="1">
            <a:spLocks noChangeArrowheads="1"/>
          </p:cNvSpPr>
          <p:nvPr/>
        </p:nvSpPr>
        <p:spPr bwMode="auto">
          <a:xfrm>
            <a:off x="5039415" y="2328848"/>
            <a:ext cx="356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11"/>
          <p:cNvSpPr>
            <a:spLocks noChangeShapeType="1"/>
          </p:cNvSpPr>
          <p:nvPr/>
        </p:nvSpPr>
        <p:spPr bwMode="auto">
          <a:xfrm flipV="1">
            <a:off x="4477996" y="2831357"/>
            <a:ext cx="1102067" cy="33472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" name="Oval 112"/>
          <p:cNvSpPr>
            <a:spLocks noChangeArrowheads="1"/>
          </p:cNvSpPr>
          <p:nvPr/>
        </p:nvSpPr>
        <p:spPr bwMode="auto">
          <a:xfrm>
            <a:off x="4684423" y="4300678"/>
            <a:ext cx="73025" cy="1222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4" name="Oval 113"/>
          <p:cNvSpPr>
            <a:spLocks noChangeArrowheads="1"/>
          </p:cNvSpPr>
          <p:nvPr/>
        </p:nvSpPr>
        <p:spPr bwMode="auto">
          <a:xfrm>
            <a:off x="5401286" y="3214687"/>
            <a:ext cx="73025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5" name="Oval 114"/>
          <p:cNvSpPr>
            <a:spLocks noChangeArrowheads="1"/>
          </p:cNvSpPr>
          <p:nvPr/>
        </p:nvSpPr>
        <p:spPr bwMode="auto">
          <a:xfrm>
            <a:off x="5019481" y="4297433"/>
            <a:ext cx="73025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6" name="Oval 115"/>
          <p:cNvSpPr>
            <a:spLocks noChangeArrowheads="1"/>
          </p:cNvSpPr>
          <p:nvPr/>
        </p:nvSpPr>
        <p:spPr bwMode="auto">
          <a:xfrm>
            <a:off x="5039415" y="3214688"/>
            <a:ext cx="73025" cy="1222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7" name="Line 118"/>
          <p:cNvSpPr>
            <a:spLocks noChangeShapeType="1"/>
          </p:cNvSpPr>
          <p:nvPr/>
        </p:nvSpPr>
        <p:spPr bwMode="auto">
          <a:xfrm flipV="1">
            <a:off x="4139407" y="2794000"/>
            <a:ext cx="1081087" cy="34559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8" name="Oval 119"/>
          <p:cNvSpPr>
            <a:spLocks noChangeArrowheads="1"/>
          </p:cNvSpPr>
          <p:nvPr/>
        </p:nvSpPr>
        <p:spPr bwMode="auto">
          <a:xfrm>
            <a:off x="5019481" y="2869176"/>
            <a:ext cx="73025" cy="1222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9" name="Oval 120"/>
          <p:cNvSpPr>
            <a:spLocks noChangeArrowheads="1"/>
          </p:cNvSpPr>
          <p:nvPr/>
        </p:nvSpPr>
        <p:spPr bwMode="auto">
          <a:xfrm>
            <a:off x="5396203" y="3944906"/>
            <a:ext cx="73025" cy="1222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" name="Line 122"/>
          <p:cNvSpPr>
            <a:spLocks noChangeShapeType="1"/>
          </p:cNvSpPr>
          <p:nvPr/>
        </p:nvSpPr>
        <p:spPr bwMode="auto">
          <a:xfrm flipH="1" flipV="1">
            <a:off x="4963875" y="2638855"/>
            <a:ext cx="1152525" cy="338455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" name="Text Box 123"/>
          <p:cNvSpPr txBox="1">
            <a:spLocks noChangeArrowheads="1"/>
          </p:cNvSpPr>
          <p:nvPr/>
        </p:nvSpPr>
        <p:spPr bwMode="auto">
          <a:xfrm>
            <a:off x="0" y="3057392"/>
            <a:ext cx="2881312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 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більшому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нуль, </a:t>
            </a:r>
            <a:r>
              <a:rPr lang="ru-RU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зростаючою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2" name="Text Box 124"/>
          <p:cNvSpPr txBox="1">
            <a:spLocks noChangeArrowheads="1"/>
          </p:cNvSpPr>
          <p:nvPr/>
        </p:nvSpPr>
        <p:spPr bwMode="auto">
          <a:xfrm>
            <a:off x="7846534" y="2667633"/>
            <a:ext cx="2758158" cy="255454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графіки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паралельні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6528" y="1073424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+ 1,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73500" y="1083748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uk-UA" b="1" i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+ 4,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68180" y="1073424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-3х +5.</a:t>
            </a:r>
            <a:endParaRPr lang="ru-RU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679" y="4826416"/>
            <a:ext cx="1391075" cy="1908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5710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 animBg="1"/>
      <p:bldP spid="17" grpId="0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593</Words>
  <Application>Microsoft Office PowerPoint</Application>
  <PresentationFormat>Широкоэкранный</PresentationFormat>
  <Paragraphs>185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Constantia</vt:lpstr>
      <vt:lpstr>Georgia</vt:lpstr>
      <vt:lpstr>Segoe Print</vt:lpstr>
      <vt:lpstr>Times New Roman</vt:lpstr>
      <vt:lpstr>Тема Office</vt:lpstr>
      <vt:lpstr>Формула</vt:lpstr>
      <vt:lpstr>7 КЛАС АЛГЕБРА</vt:lpstr>
      <vt:lpstr>З ПОПЕРЕДНЬОГО УРОКУ </vt:lpstr>
      <vt:lpstr>З ПОПЕРЕДНЬОГО УРОКУ </vt:lpstr>
      <vt:lpstr>З ПОПЕРЕДНЬОГО УРОКУ </vt:lpstr>
      <vt:lpstr>ВАЖЛИВО ЗНАТИ</vt:lpstr>
      <vt:lpstr>Презентация PowerPoint</vt:lpstr>
      <vt:lpstr>ВЛАСТИВОСТІ ФУНКЦІЇ</vt:lpstr>
      <vt:lpstr>ВЛАСТИВОСТІ ФУНКЦІЇ</vt:lpstr>
      <vt:lpstr>ВИКОНУЄМО ВПРАВИ</vt:lpstr>
      <vt:lpstr>ПРАЦЮЄМО ГУРТОМ</vt:lpstr>
      <vt:lpstr>ПРАЦЮЄМО ГУРТОМ</vt:lpstr>
      <vt:lpstr>ПЕРЕТИН З ОСЯМИ КООРДИНАТ</vt:lpstr>
      <vt:lpstr>ПЕРЕТИН З ОСЯМИ КООРДИНАТ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Марічка</cp:lastModifiedBy>
  <cp:revision>319</cp:revision>
  <dcterms:created xsi:type="dcterms:W3CDTF">2020-10-04T11:13:34Z</dcterms:created>
  <dcterms:modified xsi:type="dcterms:W3CDTF">2023-03-08T21:34:09Z</dcterms:modified>
</cp:coreProperties>
</file>