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85" r:id="rId4"/>
    <p:sldId id="286" r:id="rId5"/>
    <p:sldId id="287" r:id="rId6"/>
    <p:sldId id="277" r:id="rId7"/>
    <p:sldId id="288" r:id="rId8"/>
    <p:sldId id="260" r:id="rId9"/>
    <p:sldId id="284" r:id="rId10"/>
    <p:sldId id="263" r:id="rId11"/>
    <p:sldId id="257" r:id="rId12"/>
    <p:sldId id="289" r:id="rId13"/>
    <p:sldId id="290" r:id="rId14"/>
    <p:sldId id="294" r:id="rId15"/>
    <p:sldId id="295" r:id="rId16"/>
    <p:sldId id="268" r:id="rId17"/>
    <p:sldId id="297" r:id="rId18"/>
    <p:sldId id="296" r:id="rId19"/>
    <p:sldId id="298" r:id="rId20"/>
    <p:sldId id="299" r:id="rId21"/>
    <p:sldId id="300" r:id="rId22"/>
    <p:sldId id="301" r:id="rId23"/>
    <p:sldId id="302" r:id="rId24"/>
    <p:sldId id="303" r:id="rId25"/>
    <p:sldId id="273" r:id="rId26"/>
    <p:sldId id="275" r:id="rId27"/>
    <p:sldId id="274" r:id="rId28"/>
  </p:sldIdLst>
  <p:sldSz cx="9144000" cy="6858000" type="screen4x3"/>
  <p:notesSz cx="6858000" cy="9144000"/>
  <p:custDataLst>
    <p:tags r:id="rId2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E4C3E"/>
    <a:srgbClr val="66FF66"/>
    <a:srgbClr val="4B3601"/>
    <a:srgbClr val="5EA278"/>
    <a:srgbClr val="9999FF"/>
    <a:srgbClr val="6F929D"/>
    <a:srgbClr val="8DA468"/>
    <a:srgbClr val="838389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02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22C66-9595-4BC5-9D91-7BAD86B16149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1393-DD06-4108-80B6-128CB82C0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206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22C66-9595-4BC5-9D91-7BAD86B16149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1393-DD06-4108-80B6-128CB82C0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030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22C66-9595-4BC5-9D91-7BAD86B16149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1393-DD06-4108-80B6-128CB82C0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192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13E7C5E-2EBD-44DC-BB3B-F9794112276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783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22C66-9595-4BC5-9D91-7BAD86B16149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1393-DD06-4108-80B6-128CB82C0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566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22C66-9595-4BC5-9D91-7BAD86B16149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1393-DD06-4108-80B6-128CB82C0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024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22C66-9595-4BC5-9D91-7BAD86B16149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1393-DD06-4108-80B6-128CB82C0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844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22C66-9595-4BC5-9D91-7BAD86B16149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1393-DD06-4108-80B6-128CB82C0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936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22C66-9595-4BC5-9D91-7BAD86B16149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1393-DD06-4108-80B6-128CB82C0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023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22C66-9595-4BC5-9D91-7BAD86B16149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1393-DD06-4108-80B6-128CB82C0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189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22C66-9595-4BC5-9D91-7BAD86B16149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1393-DD06-4108-80B6-128CB82C0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652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22C66-9595-4BC5-9D91-7BAD86B16149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1393-DD06-4108-80B6-128CB82C0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684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22C66-9595-4BC5-9D91-7BAD86B16149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D1393-DD06-4108-80B6-128CB82C0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505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microsoft.com/office/2007/relationships/hdphoto" Target="../media/hdphoto6.wdp"/><Relationship Id="rId12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microsoft.com/office/2007/relationships/hdphoto" Target="../media/hdphoto8.wdp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microsoft.com/office/2007/relationships/hdphoto" Target="../media/hdphoto5.wdp"/><Relationship Id="rId9" Type="http://schemas.microsoft.com/office/2007/relationships/hdphoto" Target="../media/hdphoto7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3.png"/><Relationship Id="rId4" Type="http://schemas.openxmlformats.org/officeDocument/2006/relationships/image" Target="../media/image2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7808" y="2420888"/>
            <a:ext cx="7772400" cy="208823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uk-UA" sz="4800" dirty="0" smtClean="0">
                <a:solidFill>
                  <a:srgbClr val="3366CC"/>
                </a:solidFill>
                <a:latin typeface="Georgia" panose="02040502050405020303" pitchFamily="18" charset="0"/>
              </a:rPr>
              <a:t>УРОК</a:t>
            </a:r>
            <a:r>
              <a:rPr lang="en-US" sz="4800" dirty="0" smtClean="0">
                <a:solidFill>
                  <a:srgbClr val="3366CC"/>
                </a:solidFill>
                <a:latin typeface="Georgia" panose="02040502050405020303" pitchFamily="18" charset="0"/>
              </a:rPr>
              <a:t> </a:t>
            </a:r>
            <a:r>
              <a:rPr lang="uk-UA" sz="4800" dirty="0" smtClean="0">
                <a:solidFill>
                  <a:srgbClr val="3366CC"/>
                </a:solidFill>
                <a:latin typeface="Georgia" panose="02040502050405020303" pitchFamily="18" charset="0"/>
              </a:rPr>
              <a:t>АЛГЕБРИ</a:t>
            </a:r>
            <a:endParaRPr lang="ru-RU" sz="4800" dirty="0">
              <a:solidFill>
                <a:srgbClr val="3366CC"/>
              </a:solidFill>
              <a:latin typeface="Georgia" panose="02040502050405020303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63888" y="4698001"/>
            <a:ext cx="2304256" cy="72008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TextBox 5"/>
          <p:cNvSpPr txBox="1"/>
          <p:nvPr/>
        </p:nvSpPr>
        <p:spPr>
          <a:xfrm>
            <a:off x="3635896" y="4771750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7 КЛАС</a:t>
            </a:r>
            <a:endParaRPr lang="uk-UA" sz="36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44008" y="260648"/>
            <a:ext cx="4248472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333333"/>
                </a:solidFill>
                <a:latin typeface="Georgia"/>
              </a:rPr>
              <a:t>«</a:t>
            </a:r>
            <a:r>
              <a:rPr lang="ru-RU" b="1" dirty="0" err="1" smtClean="0">
                <a:solidFill>
                  <a:srgbClr val="333333"/>
                </a:solidFill>
                <a:latin typeface="Georgia"/>
              </a:rPr>
              <a:t>Математичними</a:t>
            </a:r>
            <a:r>
              <a:rPr lang="ru-RU" b="1" dirty="0" smtClean="0">
                <a:solidFill>
                  <a:srgbClr val="333333"/>
                </a:solidFill>
                <a:latin typeface="Georgia"/>
              </a:rPr>
              <a:t> </a:t>
            </a:r>
            <a:r>
              <a:rPr lang="ru-RU" b="1" dirty="0">
                <a:solidFill>
                  <a:srgbClr val="333333"/>
                </a:solidFill>
                <a:latin typeface="Georgia"/>
              </a:rPr>
              <a:t>портретами </a:t>
            </a:r>
            <a:r>
              <a:rPr lang="ru-RU" b="1" dirty="0" err="1">
                <a:solidFill>
                  <a:srgbClr val="333333"/>
                </a:solidFill>
                <a:latin typeface="Georgia"/>
              </a:rPr>
              <a:t>закономірностей</a:t>
            </a:r>
            <a:r>
              <a:rPr lang="ru-RU" b="1" dirty="0">
                <a:solidFill>
                  <a:srgbClr val="333333"/>
                </a:solidFill>
                <a:latin typeface="Georgia"/>
              </a:rPr>
              <a:t> </a:t>
            </a:r>
            <a:r>
              <a:rPr lang="ru-RU" b="1" dirty="0" err="1">
                <a:solidFill>
                  <a:srgbClr val="333333"/>
                </a:solidFill>
                <a:latin typeface="Georgia"/>
              </a:rPr>
              <a:t>природи</a:t>
            </a:r>
            <a:r>
              <a:rPr lang="ru-RU" b="1" dirty="0">
                <a:solidFill>
                  <a:srgbClr val="333333"/>
                </a:solidFill>
                <a:latin typeface="Georgia"/>
              </a:rPr>
              <a:t> </a:t>
            </a:r>
            <a:r>
              <a:rPr lang="ru-RU" b="1" dirty="0" err="1">
                <a:solidFill>
                  <a:srgbClr val="333333"/>
                </a:solidFill>
                <a:latin typeface="Georgia"/>
              </a:rPr>
              <a:t>служать</a:t>
            </a:r>
            <a:r>
              <a:rPr lang="ru-RU" b="1" dirty="0">
                <a:solidFill>
                  <a:srgbClr val="333333"/>
                </a:solidFill>
                <a:latin typeface="Georgia"/>
              </a:rPr>
              <a:t> </a:t>
            </a:r>
            <a:r>
              <a:rPr lang="ru-RU" b="1" dirty="0" err="1" smtClean="0">
                <a:solidFill>
                  <a:srgbClr val="333333"/>
                </a:solidFill>
                <a:latin typeface="Georgia"/>
              </a:rPr>
              <a:t>функції</a:t>
            </a:r>
            <a:r>
              <a:rPr lang="ru-RU" b="1" dirty="0" smtClean="0">
                <a:solidFill>
                  <a:srgbClr val="333333"/>
                </a:solidFill>
                <a:latin typeface="Georgia"/>
              </a:rPr>
              <a:t>»</a:t>
            </a:r>
            <a:endParaRPr lang="uk-UA" b="1" i="1" dirty="0"/>
          </a:p>
        </p:txBody>
      </p:sp>
    </p:spTree>
    <p:extLst>
      <p:ext uri="{BB962C8B-B14F-4D97-AF65-F5344CB8AC3E}">
        <p14:creationId xmlns:p14="http://schemas.microsoft.com/office/powerpoint/2010/main" val="290252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647" y="3022636"/>
            <a:ext cx="3058252" cy="1842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4873874" y="9891"/>
            <a:ext cx="4967064" cy="908720"/>
            <a:chOff x="4873874" y="9891"/>
            <a:chExt cx="4967064" cy="908720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4890773" y="9891"/>
              <a:ext cx="4283968" cy="9087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873874" y="191788"/>
              <a:ext cx="4967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dirty="0" smtClean="0">
                  <a:latin typeface="Georgia" panose="02040502050405020303" pitchFamily="18" charset="0"/>
                </a:rPr>
                <a:t>РЕЗЮМЕ</a:t>
              </a:r>
              <a:endParaRPr lang="uk-UA" sz="2800" dirty="0">
                <a:latin typeface="Georgia" panose="02040502050405020303" pitchFamily="18" charset="0"/>
              </a:endParaRPr>
            </a:p>
          </p:txBody>
        </p:sp>
      </p:grpSp>
      <p:pic>
        <p:nvPicPr>
          <p:cNvPr id="1026" name="Picture 2" descr="D:\НА КОНКУРС\картинки\1-72-nemetskaya-podvodnaya-lodka-type-ixc-u67-u154-revell-05166-sbornaya-model-75646183739717_small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7" y="3185845"/>
            <a:ext cx="2448274" cy="183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НА КОНКУРС\картинки\274px-Hexahedron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873" y="5287125"/>
            <a:ext cx="1362900" cy="1512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НА КОНКУРС\картинки\200px-Parallelepipede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915" y="3659721"/>
            <a:ext cx="2181536" cy="154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НА КОНКУРС\картинки\219824113_images_18519245455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219" l="0" r="991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865152"/>
            <a:ext cx="2298485" cy="190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НА КОНКУРС\картинки\Boeing 737-800 UIA-550x550.pn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969" y="4382641"/>
            <a:ext cx="2475359" cy="247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769" y="3022636"/>
            <a:ext cx="6031820" cy="22230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46658" y="2060848"/>
            <a:ext cx="32880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МОДЕЛЬ</a:t>
            </a:r>
            <a:endParaRPr lang="uk-UA" sz="4800" b="1" dirty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412776"/>
            <a:ext cx="9100433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Georgia" panose="02040502050405020303" pitchFamily="18" charset="0"/>
              </a:rPr>
              <a:t> ЯКЕ ПОНЯТТЯ ОБ</a:t>
            </a:r>
            <a:r>
              <a:rPr lang="en-US" dirty="0" smtClean="0">
                <a:latin typeface="Georgia" panose="02040502050405020303" pitchFamily="18" charset="0"/>
              </a:rPr>
              <a:t>’</a:t>
            </a:r>
            <a:r>
              <a:rPr lang="uk-UA" dirty="0" smtClean="0">
                <a:latin typeface="Georgia" panose="02040502050405020303" pitchFamily="18" charset="0"/>
              </a:rPr>
              <a:t>ЄДНУЮТЬ ДАНІ РИСУНКИ  ?</a:t>
            </a:r>
            <a:endParaRPr lang="uk-UA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91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 Box 6"/>
          <p:cNvSpPr txBox="1">
            <a:spLocks noChangeArrowheads="1"/>
          </p:cNvSpPr>
          <p:nvPr/>
        </p:nvSpPr>
        <p:spPr bwMode="gray">
          <a:xfrm>
            <a:off x="1042301" y="539470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FFFFF"/>
                </a:solidFill>
              </a:rPr>
              <a:t>20</a:t>
            </a:r>
            <a:r>
              <a:rPr lang="ru-RU" sz="1600" dirty="0" smtClean="0">
                <a:solidFill>
                  <a:srgbClr val="FFFFFF"/>
                </a:solidFill>
              </a:rPr>
              <a:t>10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77" name="Text Box 31"/>
          <p:cNvSpPr txBox="1">
            <a:spLocks noChangeArrowheads="1"/>
          </p:cNvSpPr>
          <p:nvPr/>
        </p:nvSpPr>
        <p:spPr bwMode="gray">
          <a:xfrm>
            <a:off x="6590614" y="5394702"/>
            <a:ext cx="601447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FFFFF"/>
                </a:solidFill>
              </a:rPr>
              <a:t>20</a:t>
            </a:r>
            <a:r>
              <a:rPr lang="ru-RU" sz="1600" dirty="0" smtClean="0">
                <a:solidFill>
                  <a:srgbClr val="FFFFFF"/>
                </a:solidFill>
              </a:rPr>
              <a:t>20</a:t>
            </a:r>
            <a:endParaRPr lang="en-US" sz="1600" dirty="0">
              <a:solidFill>
                <a:srgbClr val="FFFFFF"/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4861520" y="260648"/>
            <a:ext cx="4283968" cy="908720"/>
            <a:chOff x="4861520" y="260648"/>
            <a:chExt cx="4283968" cy="908720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4861520" y="260648"/>
              <a:ext cx="4283968" cy="9087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861520" y="407546"/>
              <a:ext cx="42824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dirty="0" smtClean="0">
                  <a:solidFill>
                    <a:schemeClr val="accent5">
                      <a:lumMod val="50000"/>
                    </a:schemeClr>
                  </a:solidFill>
                  <a:latin typeface="Georgia" panose="02040502050405020303" pitchFamily="18" charset="0"/>
                </a:rPr>
                <a:t>АСОЦІАЦІЇ</a:t>
              </a:r>
              <a:endParaRPr lang="uk-UA" sz="3200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endParaRPr>
            </a:p>
          </p:txBody>
        </p:sp>
      </p:grp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456771"/>
              </p:ext>
            </p:extLst>
          </p:nvPr>
        </p:nvGraphicFramePr>
        <p:xfrm>
          <a:off x="251518" y="1700808"/>
          <a:ext cx="6489456" cy="40324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4728"/>
                <a:gridCol w="3244728"/>
              </a:tblGrid>
              <a:tr h="1106247"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>
                          <a:latin typeface="Georgia" panose="02040502050405020303" pitchFamily="18" charset="0"/>
                        </a:rPr>
                        <a:t>Залежна</a:t>
                      </a:r>
                      <a:r>
                        <a:rPr lang="uk-UA" sz="2800" baseline="0" dirty="0" smtClean="0">
                          <a:latin typeface="Georgia" panose="02040502050405020303" pitchFamily="18" charset="0"/>
                        </a:rPr>
                        <a:t> змінна</a:t>
                      </a:r>
                      <a:endParaRPr lang="uk-UA" sz="28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>
                          <a:latin typeface="Georgia" panose="02040502050405020303" pitchFamily="18" charset="0"/>
                        </a:rPr>
                        <a:t>Незалежна змінна</a:t>
                      </a:r>
                      <a:endParaRPr lang="uk-UA" sz="28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606651"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>
                          <a:latin typeface="Georgia" panose="02040502050405020303" pitchFamily="18" charset="0"/>
                        </a:rPr>
                        <a:t>Лікар </a:t>
                      </a:r>
                      <a:endParaRPr lang="uk-UA" sz="28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>
                          <a:latin typeface="Georgia" panose="02040502050405020303" pitchFamily="18" charset="0"/>
                        </a:rPr>
                        <a:t>Пацієнт </a:t>
                      </a:r>
                      <a:endParaRPr lang="uk-UA" sz="28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606651"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>
                          <a:latin typeface="Georgia" panose="02040502050405020303" pitchFamily="18" charset="0"/>
                        </a:rPr>
                        <a:t>Продавець </a:t>
                      </a:r>
                      <a:endParaRPr lang="uk-UA" sz="28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>
                          <a:latin typeface="Georgia" panose="02040502050405020303" pitchFamily="18" charset="0"/>
                        </a:rPr>
                        <a:t>Покупець</a:t>
                      </a:r>
                      <a:r>
                        <a:rPr lang="uk-UA" sz="2800" baseline="0" dirty="0" smtClean="0">
                          <a:latin typeface="Georgia" panose="02040502050405020303" pitchFamily="18" charset="0"/>
                        </a:rPr>
                        <a:t> </a:t>
                      </a:r>
                      <a:endParaRPr lang="uk-UA" sz="28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606651"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>
                          <a:latin typeface="Georgia" panose="02040502050405020303" pitchFamily="18" charset="0"/>
                        </a:rPr>
                        <a:t>Шлях </a:t>
                      </a:r>
                      <a:endParaRPr lang="uk-UA" sz="28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>
                          <a:latin typeface="Georgia" panose="02040502050405020303" pitchFamily="18" charset="0"/>
                        </a:rPr>
                        <a:t>Швидкість </a:t>
                      </a:r>
                      <a:endParaRPr lang="uk-UA" sz="28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1106247"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>
                          <a:latin typeface="Georgia" panose="02040502050405020303" pitchFamily="18" charset="0"/>
                        </a:rPr>
                        <a:t>Периметр квадрата</a:t>
                      </a:r>
                      <a:endParaRPr lang="uk-UA" sz="28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>
                          <a:latin typeface="Georgia" panose="02040502050405020303" pitchFamily="18" charset="0"/>
                        </a:rPr>
                        <a:t>Довжина сторони</a:t>
                      </a:r>
                      <a:endParaRPr lang="uk-UA" sz="28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авая фигурная скобка 2"/>
          <p:cNvSpPr/>
          <p:nvPr/>
        </p:nvSpPr>
        <p:spPr>
          <a:xfrm>
            <a:off x="6899004" y="2852936"/>
            <a:ext cx="300723" cy="108012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TextBox 3"/>
          <p:cNvSpPr txBox="1"/>
          <p:nvPr/>
        </p:nvSpPr>
        <p:spPr>
          <a:xfrm>
            <a:off x="7380312" y="3069830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Georgia" panose="02040502050405020303" pitchFamily="18" charset="0"/>
              </a:rPr>
              <a:t>ЖИТТЄВІ АСОЦІАЦІЇ</a:t>
            </a:r>
            <a:endParaRPr lang="uk-UA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72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 Box 6"/>
          <p:cNvSpPr txBox="1">
            <a:spLocks noChangeArrowheads="1"/>
          </p:cNvSpPr>
          <p:nvPr/>
        </p:nvSpPr>
        <p:spPr bwMode="gray">
          <a:xfrm>
            <a:off x="1042301" y="539470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FFFFF"/>
                </a:solidFill>
              </a:rPr>
              <a:t>20</a:t>
            </a:r>
            <a:r>
              <a:rPr lang="ru-RU" sz="1600" dirty="0" smtClean="0">
                <a:solidFill>
                  <a:srgbClr val="FFFFFF"/>
                </a:solidFill>
              </a:rPr>
              <a:t>10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77" name="Text Box 31"/>
          <p:cNvSpPr txBox="1">
            <a:spLocks noChangeArrowheads="1"/>
          </p:cNvSpPr>
          <p:nvPr/>
        </p:nvSpPr>
        <p:spPr bwMode="gray">
          <a:xfrm>
            <a:off x="6590614" y="5394702"/>
            <a:ext cx="601447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FFFFF"/>
                </a:solidFill>
              </a:rPr>
              <a:t>20</a:t>
            </a:r>
            <a:r>
              <a:rPr lang="ru-RU" sz="1600" dirty="0" smtClean="0">
                <a:solidFill>
                  <a:srgbClr val="FFFFFF"/>
                </a:solidFill>
              </a:rPr>
              <a:t>20</a:t>
            </a:r>
            <a:endParaRPr lang="en-US" sz="1600" dirty="0">
              <a:solidFill>
                <a:srgbClr val="FFFFFF"/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4861520" y="260648"/>
            <a:ext cx="4283968" cy="908720"/>
            <a:chOff x="4861520" y="260648"/>
            <a:chExt cx="4283968" cy="908720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4861520" y="260648"/>
              <a:ext cx="4283968" cy="9087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solidFill>
                  <a:prstClr val="white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861520" y="407546"/>
              <a:ext cx="42824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dirty="0" smtClean="0">
                  <a:solidFill>
                    <a:srgbClr val="738AC8">
                      <a:lumMod val="50000"/>
                    </a:srgbClr>
                  </a:solidFill>
                  <a:latin typeface="Georgia" panose="02040502050405020303" pitchFamily="18" charset="0"/>
                </a:rPr>
                <a:t>ГОЛОВНА ІДЕЯ</a:t>
              </a:r>
              <a:endParaRPr lang="uk-UA" sz="3200" dirty="0">
                <a:solidFill>
                  <a:srgbClr val="738AC8">
                    <a:lumMod val="50000"/>
                  </a:srgbClr>
                </a:solidFill>
                <a:latin typeface="Georgia" panose="02040502050405020303" pitchFamily="18" charset="0"/>
              </a:endParaRPr>
            </a:p>
          </p:txBody>
        </p:sp>
      </p:grpSp>
      <p:pic>
        <p:nvPicPr>
          <p:cNvPr id="10" name="Picture 2" descr="Ð ÐµÐ·ÑÐ»ÑÑÐ°Ñ Ð¿Ð¾ÑÑÐºÑ Ð·Ð¾Ð±ÑÐ°Ð¶ÐµÐ½Ñ Ð·Ð° Ð·Ð°Ð¿Ð¸ÑÐ¾Ð¼ &quot;ÑÑÐ½ÐºÑÑÑ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814" y="2856970"/>
            <a:ext cx="3710800" cy="398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05" y="1556791"/>
            <a:ext cx="8399843" cy="1300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2510451" y="2276872"/>
            <a:ext cx="12241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732240" y="2295453"/>
            <a:ext cx="12241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527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4995649"/>
              </p:ext>
            </p:extLst>
          </p:nvPr>
        </p:nvGraphicFramePr>
        <p:xfrm>
          <a:off x="1331640" y="1700808"/>
          <a:ext cx="6624736" cy="3728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368"/>
                <a:gridCol w="3312368"/>
              </a:tblGrid>
              <a:tr h="619136">
                <a:tc>
                  <a:txBody>
                    <a:bodyPr/>
                    <a:lstStyle/>
                    <a:p>
                      <a:pPr algn="ctr"/>
                      <a:r>
                        <a:rPr lang="en-US" sz="3200" b="1" i="1" dirty="0" smtClean="0">
                          <a:latin typeface="Georgia" panose="02040502050405020303" pitchFamily="18" charset="0"/>
                        </a:rPr>
                        <a:t>P=4a</a:t>
                      </a:r>
                      <a:endParaRPr lang="uk-UA" sz="3200" b="1" i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i="1" dirty="0" smtClean="0">
                          <a:latin typeface="Georgia" panose="02040502050405020303" pitchFamily="18" charset="0"/>
                        </a:rPr>
                        <a:t>y=4x</a:t>
                      </a:r>
                      <a:endParaRPr lang="uk-UA" sz="3200" b="1" i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1526636">
                <a:tc>
                  <a:txBody>
                    <a:bodyPr/>
                    <a:lstStyle/>
                    <a:p>
                      <a:r>
                        <a:rPr lang="en-US" sz="32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</a:rPr>
                        <a:t>a</a:t>
                      </a:r>
                      <a:r>
                        <a:rPr lang="uk-UA" sz="3200" b="1" i="1" dirty="0" smtClean="0">
                          <a:latin typeface="Georgia" panose="02040502050405020303" pitchFamily="18" charset="0"/>
                        </a:rPr>
                        <a:t> - незалежна</a:t>
                      </a:r>
                      <a:r>
                        <a:rPr lang="uk-UA" sz="3200" b="1" i="1" baseline="0" dirty="0" smtClean="0">
                          <a:latin typeface="Georgia" panose="02040502050405020303" pitchFamily="18" charset="0"/>
                        </a:rPr>
                        <a:t> змінна</a:t>
                      </a:r>
                      <a:endParaRPr lang="uk-UA" sz="3200" b="1" i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</a:rPr>
                        <a:t>x</a:t>
                      </a:r>
                      <a:r>
                        <a:rPr lang="uk-UA" sz="3200" b="1" i="1" dirty="0" smtClean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en-US" sz="3200" b="1" i="1" dirty="0" smtClean="0">
                          <a:latin typeface="Georgia" panose="02040502050405020303" pitchFamily="18" charset="0"/>
                        </a:rPr>
                        <a:t>-</a:t>
                      </a:r>
                      <a:r>
                        <a:rPr lang="uk-UA" sz="3200" b="1" i="1" dirty="0" smtClean="0">
                          <a:latin typeface="Georgia" panose="02040502050405020303" pitchFamily="18" charset="0"/>
                        </a:rPr>
                        <a:t> незалежна</a:t>
                      </a:r>
                      <a:r>
                        <a:rPr lang="uk-UA" sz="3200" b="1" i="1" baseline="0" dirty="0" smtClean="0">
                          <a:latin typeface="Georgia" panose="02040502050405020303" pitchFamily="18" charset="0"/>
                        </a:rPr>
                        <a:t> змінна</a:t>
                      </a:r>
                      <a:endParaRPr lang="uk-UA" sz="3200" b="1" i="1" dirty="0" smtClean="0">
                        <a:latin typeface="Georgia" panose="02040502050405020303" pitchFamily="18" charset="0"/>
                      </a:endParaRPr>
                    </a:p>
                    <a:p>
                      <a:endParaRPr lang="uk-UA" sz="3200" b="1" i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1526636">
                <a:tc>
                  <a:txBody>
                    <a:bodyPr/>
                    <a:lstStyle/>
                    <a:p>
                      <a:r>
                        <a:rPr lang="en-US" sz="32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</a:rPr>
                        <a:t>P</a:t>
                      </a:r>
                      <a:r>
                        <a:rPr lang="uk-UA" sz="32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uk-UA" sz="3200" b="1" i="1" dirty="0" smtClean="0">
                          <a:latin typeface="Georgia" panose="02040502050405020303" pitchFamily="18" charset="0"/>
                        </a:rPr>
                        <a:t>– залежна змінна</a:t>
                      </a:r>
                      <a:endParaRPr lang="uk-UA" sz="3200" b="1" i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</a:rPr>
                        <a:t>y</a:t>
                      </a:r>
                      <a:r>
                        <a:rPr lang="uk-UA" sz="3200" b="1" i="1" dirty="0" smtClean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en-US" sz="3200" b="1" i="1" dirty="0" smtClean="0">
                          <a:latin typeface="Georgia" panose="02040502050405020303" pitchFamily="18" charset="0"/>
                        </a:rPr>
                        <a:t>-</a:t>
                      </a:r>
                      <a:r>
                        <a:rPr lang="uk-UA" sz="3200" b="1" i="1" dirty="0" smtClean="0">
                          <a:latin typeface="Georgia" panose="02040502050405020303" pitchFamily="18" charset="0"/>
                        </a:rPr>
                        <a:t> залежна змінна</a:t>
                      </a:r>
                    </a:p>
                    <a:p>
                      <a:endParaRPr lang="uk-UA" sz="3200" b="1" i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4861520" y="260648"/>
            <a:ext cx="4283968" cy="908720"/>
            <a:chOff x="4861520" y="260648"/>
            <a:chExt cx="4283968" cy="90872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4861520" y="260648"/>
              <a:ext cx="4283968" cy="9087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solidFill>
                  <a:prstClr val="white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861520" y="407546"/>
              <a:ext cx="42824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dirty="0" smtClean="0">
                  <a:solidFill>
                    <a:srgbClr val="738AC8">
                      <a:lumMod val="50000"/>
                    </a:srgbClr>
                  </a:solidFill>
                  <a:latin typeface="Georgia" panose="02040502050405020303" pitchFamily="18" charset="0"/>
                </a:rPr>
                <a:t>ГОЛОВНА ІДЕЯ</a:t>
              </a:r>
              <a:endParaRPr lang="uk-UA" sz="3200" dirty="0">
                <a:solidFill>
                  <a:srgbClr val="738AC8">
                    <a:lumMod val="50000"/>
                  </a:srgbClr>
                </a:solidFill>
                <a:latin typeface="Georgia" panose="020405020504050203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63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4861520" y="260648"/>
            <a:ext cx="4283968" cy="908720"/>
            <a:chOff x="4861520" y="260648"/>
            <a:chExt cx="4283968" cy="90872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4861520" y="260648"/>
              <a:ext cx="4283968" cy="9087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solidFill>
                  <a:prstClr val="whit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861520" y="407546"/>
              <a:ext cx="42824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dirty="0" smtClean="0">
                  <a:solidFill>
                    <a:srgbClr val="738AC8">
                      <a:lumMod val="50000"/>
                    </a:srgbClr>
                  </a:solidFill>
                  <a:latin typeface="Georgia" panose="02040502050405020303" pitchFamily="18" charset="0"/>
                </a:rPr>
                <a:t>ГОЛОВНА ІДЕЯ</a:t>
              </a:r>
              <a:endParaRPr lang="uk-UA" sz="3200" dirty="0">
                <a:solidFill>
                  <a:srgbClr val="738AC8">
                    <a:lumMod val="50000"/>
                  </a:srgbClr>
                </a:solidFill>
                <a:latin typeface="Georgia" panose="02040502050405020303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491880" y="1772816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y</a:t>
            </a:r>
            <a:r>
              <a:rPr lang="en-US" sz="4000" b="1" i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=f(x)</a:t>
            </a:r>
            <a:endParaRPr lang="uk-UA" sz="4000" b="1" i="1" dirty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483768" y="2375578"/>
            <a:ext cx="1008112" cy="73227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220072" y="2348880"/>
            <a:ext cx="1008112" cy="6480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953744" y="3028310"/>
            <a:ext cx="4010744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Область визначення функції </a:t>
            </a:r>
            <a:r>
              <a:rPr lang="uk-UA" dirty="0" smtClean="0">
                <a:latin typeface="Georgia" panose="02040502050405020303" pitchFamily="18" charset="0"/>
              </a:rPr>
              <a:t>– це усі значення яких набуває аргумент (незалежна змінна)</a:t>
            </a:r>
            <a:endParaRPr lang="uk-UA" dirty="0">
              <a:latin typeface="Georgia" panose="020405020504050203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5576" y="3212976"/>
            <a:ext cx="3456384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Область значення функції</a:t>
            </a:r>
            <a:r>
              <a:rPr lang="uk-UA" dirty="0" smtClean="0">
                <a:latin typeface="Georgia" panose="02040502050405020303" pitchFamily="18" charset="0"/>
              </a:rPr>
              <a:t>– це усі значення яких набуває залежна змінна.</a:t>
            </a:r>
            <a:endParaRPr lang="uk-UA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6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1622425" y="295275"/>
            <a:ext cx="6442075" cy="784225"/>
          </a:xfrm>
          <a:prstGeom prst="wedgeRoundRectCallout">
            <a:avLst>
              <a:gd name="adj1" fmla="val -57449"/>
              <a:gd name="adj2" fmla="val 25949"/>
              <a:gd name="adj3" fmla="val 16667"/>
            </a:avLst>
          </a:prstGeom>
          <a:gradFill rotWithShape="1">
            <a:gsLst>
              <a:gs pos="0">
                <a:srgbClr val="99CCFF"/>
              </a:gs>
              <a:gs pos="50000">
                <a:srgbClr val="FFFFFF"/>
              </a:gs>
              <a:gs pos="100000">
                <a:srgbClr val="99CCFF"/>
              </a:gs>
            </a:gsLst>
            <a:lin ang="5400000" scaled="1"/>
          </a:gradFill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uk-UA" sz="2400" b="1" i="1">
              <a:solidFill>
                <a:schemeClr val="accent2"/>
              </a:solidFill>
              <a:latin typeface="Georgia" pitchFamily="18" charset="0"/>
            </a:endParaRPr>
          </a:p>
        </p:txBody>
      </p:sp>
      <p:sp>
        <p:nvSpPr>
          <p:cNvPr id="3076" name="TextBox 4"/>
          <p:cNvSpPr txBox="1">
            <a:spLocks noChangeArrowheads="1"/>
          </p:cNvSpPr>
          <p:nvPr/>
        </p:nvSpPr>
        <p:spPr bwMode="auto">
          <a:xfrm>
            <a:off x="323850" y="1552575"/>
            <a:ext cx="43910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uk-UA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Табличний</a:t>
            </a:r>
            <a:r>
              <a:rPr lang="uk-UA" sz="20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функція задається за допомогою таблиці.</a:t>
            </a:r>
            <a:endParaRPr lang="uk-UA" sz="2000" b="1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я 5"/>
          <p:cNvGraphicFramePr>
            <a:graphicFrameLocks noGrp="1"/>
          </p:cNvGraphicFramePr>
          <p:nvPr/>
        </p:nvGraphicFramePr>
        <p:xfrm>
          <a:off x="331788" y="2362200"/>
          <a:ext cx="3840162" cy="817564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640027"/>
                <a:gridCol w="640027"/>
                <a:gridCol w="640027"/>
                <a:gridCol w="640027"/>
                <a:gridCol w="640027"/>
                <a:gridCol w="640027"/>
              </a:tblGrid>
              <a:tr h="40878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uk-UA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21" marB="45721"/>
                </a:tc>
                <a:tc>
                  <a:txBody>
                    <a:bodyPr/>
                    <a:lstStyle/>
                    <a:p>
                      <a:pPr algn="ctr">
                        <a:buFontTx/>
                        <a:buChar char="-"/>
                      </a:pPr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uk-UA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- 1</a:t>
                      </a:r>
                      <a:endParaRPr lang="uk-UA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uk-UA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uk-UA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uk-UA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21" marB="45721"/>
                </a:tc>
              </a:tr>
              <a:tr h="40878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lang="uk-UA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- 8</a:t>
                      </a:r>
                      <a:endParaRPr lang="uk-UA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- 1</a:t>
                      </a:r>
                      <a:endParaRPr lang="uk-UA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uk-UA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uk-UA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uk-UA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21" marB="45721"/>
                </a:tc>
              </a:tr>
            </a:tbl>
          </a:graphicData>
        </a:graphic>
      </p:graphicFrame>
      <p:sp>
        <p:nvSpPr>
          <p:cNvPr id="3100" name="TextBox 6"/>
          <p:cNvSpPr txBox="1">
            <a:spLocks noChangeArrowheads="1"/>
          </p:cNvSpPr>
          <p:nvPr/>
        </p:nvSpPr>
        <p:spPr bwMode="auto">
          <a:xfrm>
            <a:off x="361950" y="3462338"/>
            <a:ext cx="43529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Аналітичний</a:t>
            </a:r>
            <a:r>
              <a:rPr lang="uk-UA" sz="2000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функція задається за допомогою математичної формули.</a:t>
            </a:r>
            <a:endParaRPr lang="uk-UA" sz="2000" b="1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12713" y="4202113"/>
          <a:ext cx="5087937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Формула" r:id="rId3" imgW="2235200" imgH="228600" progId="Equation.3">
                  <p:embed/>
                </p:oleObj>
              </mc:Choice>
              <mc:Fallback>
                <p:oleObj name="Формула" r:id="rId3" imgW="2235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713" y="4202113"/>
                        <a:ext cx="5087937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01" name="TextBox 8"/>
          <p:cNvSpPr txBox="1">
            <a:spLocks noChangeArrowheads="1"/>
          </p:cNvSpPr>
          <p:nvPr/>
        </p:nvSpPr>
        <p:spPr bwMode="auto">
          <a:xfrm>
            <a:off x="5200650" y="1581150"/>
            <a:ext cx="37147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uk-UA" sz="24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Графічний</a:t>
            </a:r>
            <a:r>
              <a:rPr lang="uk-UA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задається за допомогою графіка.</a:t>
            </a:r>
            <a:endParaRPr lang="uk-UA" sz="2000" b="1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0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1" t="1785" b="1785"/>
          <a:stretch>
            <a:fillRect/>
          </a:stretch>
        </p:blipFill>
        <p:spPr bwMode="auto">
          <a:xfrm>
            <a:off x="5700713" y="2419350"/>
            <a:ext cx="2744787" cy="385762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342900" y="4786313"/>
            <a:ext cx="50387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uk-UA" sz="20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Описовий</a:t>
            </a:r>
            <a:r>
              <a:rPr lang="uk-UA" sz="2000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функція задається словесним описом: лінійна функція, квадратична функція … .</a:t>
            </a:r>
          </a:p>
        </p:txBody>
      </p:sp>
      <p:sp>
        <p:nvSpPr>
          <p:cNvPr id="12" name="Полілінія 11"/>
          <p:cNvSpPr/>
          <p:nvPr/>
        </p:nvSpPr>
        <p:spPr>
          <a:xfrm>
            <a:off x="5848350" y="2657475"/>
            <a:ext cx="2381250" cy="2719388"/>
          </a:xfrm>
          <a:custGeom>
            <a:avLst/>
            <a:gdLst>
              <a:gd name="connsiteX0" fmla="*/ 0 w 2381250"/>
              <a:gd name="connsiteY0" fmla="*/ 2638425 h 2719388"/>
              <a:gd name="connsiteX1" fmla="*/ 323850 w 2381250"/>
              <a:gd name="connsiteY1" fmla="*/ 1095375 h 2719388"/>
              <a:gd name="connsiteX2" fmla="*/ 895350 w 2381250"/>
              <a:gd name="connsiteY2" fmla="*/ 2371725 h 2719388"/>
              <a:gd name="connsiteX3" fmla="*/ 1362075 w 2381250"/>
              <a:gd name="connsiteY3" fmla="*/ 314325 h 2719388"/>
              <a:gd name="connsiteX4" fmla="*/ 1819275 w 2381250"/>
              <a:gd name="connsiteY4" fmla="*/ 2667000 h 2719388"/>
              <a:gd name="connsiteX5" fmla="*/ 2381250 w 2381250"/>
              <a:gd name="connsiteY5" fmla="*/ 0 h 271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81250" h="2719388">
                <a:moveTo>
                  <a:pt x="0" y="2638425"/>
                </a:moveTo>
                <a:cubicBezTo>
                  <a:pt x="87312" y="1889125"/>
                  <a:pt x="174625" y="1139825"/>
                  <a:pt x="323850" y="1095375"/>
                </a:cubicBezTo>
                <a:cubicBezTo>
                  <a:pt x="473075" y="1050925"/>
                  <a:pt x="722313" y="2501900"/>
                  <a:pt x="895350" y="2371725"/>
                </a:cubicBezTo>
                <a:cubicBezTo>
                  <a:pt x="1068387" y="2241550"/>
                  <a:pt x="1208088" y="265113"/>
                  <a:pt x="1362075" y="314325"/>
                </a:cubicBezTo>
                <a:cubicBezTo>
                  <a:pt x="1516062" y="363537"/>
                  <a:pt x="1649413" y="2719388"/>
                  <a:pt x="1819275" y="2667000"/>
                </a:cubicBezTo>
                <a:cubicBezTo>
                  <a:pt x="1989138" y="2614613"/>
                  <a:pt x="2185194" y="1307306"/>
                  <a:pt x="2381250" y="0"/>
                </a:cubicBezTo>
              </a:path>
            </a:pathLst>
          </a:custGeom>
          <a:ln w="317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uk-UA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498600" y="488950"/>
            <a:ext cx="59277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sz="3600" b="1">
                <a:solidFill>
                  <a:srgbClr val="990099"/>
                </a:solidFill>
                <a:latin typeface="Constantia" pitchFamily="18" charset="0"/>
              </a:rPr>
              <a:t>Способи задання функції</a:t>
            </a:r>
            <a:endParaRPr lang="ru-RU" sz="3600" b="1">
              <a:solidFill>
                <a:srgbClr val="990099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747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1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2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10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076" grpId="0"/>
      <p:bldP spid="3100" grpId="0"/>
      <p:bldP spid="3101" grpId="0"/>
      <p:bldP spid="10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4861520" y="260648"/>
            <a:ext cx="4283968" cy="908720"/>
            <a:chOff x="4861520" y="260648"/>
            <a:chExt cx="4283968" cy="908720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4861520" y="260648"/>
              <a:ext cx="4283968" cy="9087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861520" y="453398"/>
              <a:ext cx="42824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dirty="0" smtClean="0">
                  <a:solidFill>
                    <a:schemeClr val="accent5">
                      <a:lumMod val="50000"/>
                    </a:schemeClr>
                  </a:solidFill>
                  <a:latin typeface="Georgia" panose="02040502050405020303" pitchFamily="18" charset="0"/>
                </a:rPr>
                <a:t>ПРАЦЮЄМО  УСНО</a:t>
              </a:r>
              <a:endParaRPr lang="uk-UA" sz="2800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37" y="1484784"/>
            <a:ext cx="8784976" cy="2047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70" y="3717032"/>
            <a:ext cx="7989937" cy="2651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олилиния 5"/>
          <p:cNvSpPr/>
          <p:nvPr/>
        </p:nvSpPr>
        <p:spPr>
          <a:xfrm>
            <a:off x="755393" y="1886588"/>
            <a:ext cx="436892" cy="361827"/>
          </a:xfrm>
          <a:custGeom>
            <a:avLst/>
            <a:gdLst>
              <a:gd name="connsiteX0" fmla="*/ 186716 w 436892"/>
              <a:gd name="connsiteY0" fmla="*/ 25339 h 361827"/>
              <a:gd name="connsiteX1" fmla="*/ 48171 w 436892"/>
              <a:gd name="connsiteY1" fmla="*/ 66903 h 361827"/>
              <a:gd name="connsiteX2" fmla="*/ 20462 w 436892"/>
              <a:gd name="connsiteY2" fmla="*/ 136176 h 361827"/>
              <a:gd name="connsiteX3" fmla="*/ 6607 w 436892"/>
              <a:gd name="connsiteY3" fmla="*/ 233157 h 361827"/>
              <a:gd name="connsiteX4" fmla="*/ 131298 w 436892"/>
              <a:gd name="connsiteY4" fmla="*/ 316285 h 361827"/>
              <a:gd name="connsiteX5" fmla="*/ 311407 w 436892"/>
              <a:gd name="connsiteY5" fmla="*/ 357848 h 361827"/>
              <a:gd name="connsiteX6" fmla="*/ 436098 w 436892"/>
              <a:gd name="connsiteY6" fmla="*/ 219303 h 361827"/>
              <a:gd name="connsiteX7" fmla="*/ 352971 w 436892"/>
              <a:gd name="connsiteY7" fmla="*/ 11485 h 361827"/>
              <a:gd name="connsiteX8" fmla="*/ 131298 w 436892"/>
              <a:gd name="connsiteY8" fmla="*/ 25339 h 361827"/>
              <a:gd name="connsiteX9" fmla="*/ 131298 w 436892"/>
              <a:gd name="connsiteY9" fmla="*/ 25339 h 361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6892" h="361827">
                <a:moveTo>
                  <a:pt x="186716" y="25339"/>
                </a:moveTo>
                <a:cubicBezTo>
                  <a:pt x="131298" y="36884"/>
                  <a:pt x="75880" y="48430"/>
                  <a:pt x="48171" y="66903"/>
                </a:cubicBezTo>
                <a:cubicBezTo>
                  <a:pt x="20462" y="85376"/>
                  <a:pt x="27389" y="108467"/>
                  <a:pt x="20462" y="136176"/>
                </a:cubicBezTo>
                <a:cubicBezTo>
                  <a:pt x="13535" y="163885"/>
                  <a:pt x="-11866" y="203139"/>
                  <a:pt x="6607" y="233157"/>
                </a:cubicBezTo>
                <a:cubicBezTo>
                  <a:pt x="25080" y="263175"/>
                  <a:pt x="80498" y="295503"/>
                  <a:pt x="131298" y="316285"/>
                </a:cubicBezTo>
                <a:cubicBezTo>
                  <a:pt x="182098" y="337067"/>
                  <a:pt x="260607" y="374012"/>
                  <a:pt x="311407" y="357848"/>
                </a:cubicBezTo>
                <a:cubicBezTo>
                  <a:pt x="362207" y="341684"/>
                  <a:pt x="429171" y="277030"/>
                  <a:pt x="436098" y="219303"/>
                </a:cubicBezTo>
                <a:cubicBezTo>
                  <a:pt x="443025" y="161576"/>
                  <a:pt x="403771" y="43812"/>
                  <a:pt x="352971" y="11485"/>
                </a:cubicBezTo>
                <a:cubicBezTo>
                  <a:pt x="302171" y="-20842"/>
                  <a:pt x="131298" y="25339"/>
                  <a:pt x="131298" y="25339"/>
                </a:cubicBezTo>
                <a:lnTo>
                  <a:pt x="131298" y="25339"/>
                </a:ln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олилиния 6"/>
          <p:cNvSpPr/>
          <p:nvPr/>
        </p:nvSpPr>
        <p:spPr>
          <a:xfrm>
            <a:off x="2471722" y="4604820"/>
            <a:ext cx="581016" cy="437939"/>
          </a:xfrm>
          <a:custGeom>
            <a:avLst/>
            <a:gdLst>
              <a:gd name="connsiteX0" fmla="*/ 340751 w 581016"/>
              <a:gd name="connsiteY0" fmla="*/ 64162 h 437939"/>
              <a:gd name="connsiteX1" fmla="*/ 146787 w 581016"/>
              <a:gd name="connsiteY1" fmla="*/ 8744 h 437939"/>
              <a:gd name="connsiteX2" fmla="*/ 105223 w 581016"/>
              <a:gd name="connsiteY2" fmla="*/ 8744 h 437939"/>
              <a:gd name="connsiteX3" fmla="*/ 35951 w 581016"/>
              <a:gd name="connsiteY3" fmla="*/ 91871 h 437939"/>
              <a:gd name="connsiteX4" fmla="*/ 22096 w 581016"/>
              <a:gd name="connsiteY4" fmla="*/ 258125 h 437939"/>
              <a:gd name="connsiteX5" fmla="*/ 340751 w 581016"/>
              <a:gd name="connsiteY5" fmla="*/ 424380 h 437939"/>
              <a:gd name="connsiteX6" fmla="*/ 479296 w 581016"/>
              <a:gd name="connsiteY6" fmla="*/ 396671 h 437939"/>
              <a:gd name="connsiteX7" fmla="*/ 576278 w 581016"/>
              <a:gd name="connsiteY7" fmla="*/ 147289 h 437939"/>
              <a:gd name="connsiteX8" fmla="*/ 340751 w 581016"/>
              <a:gd name="connsiteY8" fmla="*/ 64162 h 43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1016" h="437939">
                <a:moveTo>
                  <a:pt x="340751" y="64162"/>
                </a:moveTo>
                <a:cubicBezTo>
                  <a:pt x="269169" y="41071"/>
                  <a:pt x="186042" y="17980"/>
                  <a:pt x="146787" y="8744"/>
                </a:cubicBezTo>
                <a:cubicBezTo>
                  <a:pt x="107532" y="-492"/>
                  <a:pt x="123696" y="-5111"/>
                  <a:pt x="105223" y="8744"/>
                </a:cubicBezTo>
                <a:cubicBezTo>
                  <a:pt x="86750" y="22598"/>
                  <a:pt x="49805" y="50307"/>
                  <a:pt x="35951" y="91871"/>
                </a:cubicBezTo>
                <a:cubicBezTo>
                  <a:pt x="22096" y="133435"/>
                  <a:pt x="-28704" y="202707"/>
                  <a:pt x="22096" y="258125"/>
                </a:cubicBezTo>
                <a:cubicBezTo>
                  <a:pt x="72896" y="313543"/>
                  <a:pt x="264551" y="401289"/>
                  <a:pt x="340751" y="424380"/>
                </a:cubicBezTo>
                <a:cubicBezTo>
                  <a:pt x="416951" y="447471"/>
                  <a:pt x="440042" y="442853"/>
                  <a:pt x="479296" y="396671"/>
                </a:cubicBezTo>
                <a:cubicBezTo>
                  <a:pt x="518550" y="350489"/>
                  <a:pt x="601678" y="209634"/>
                  <a:pt x="576278" y="147289"/>
                </a:cubicBezTo>
                <a:cubicBezTo>
                  <a:pt x="550878" y="84944"/>
                  <a:pt x="412333" y="87253"/>
                  <a:pt x="340751" y="64162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олилиния 7"/>
          <p:cNvSpPr/>
          <p:nvPr/>
        </p:nvSpPr>
        <p:spPr>
          <a:xfrm>
            <a:off x="4592468" y="4530115"/>
            <a:ext cx="486012" cy="514490"/>
          </a:xfrm>
          <a:custGeom>
            <a:avLst/>
            <a:gdLst>
              <a:gd name="connsiteX0" fmla="*/ 145787 w 486012"/>
              <a:gd name="connsiteY0" fmla="*/ 69594 h 514490"/>
              <a:gd name="connsiteX1" fmla="*/ 21096 w 486012"/>
              <a:gd name="connsiteY1" fmla="*/ 166576 h 514490"/>
              <a:gd name="connsiteX2" fmla="*/ 21096 w 486012"/>
              <a:gd name="connsiteY2" fmla="*/ 374394 h 514490"/>
              <a:gd name="connsiteX3" fmla="*/ 228914 w 486012"/>
              <a:gd name="connsiteY3" fmla="*/ 485230 h 514490"/>
              <a:gd name="connsiteX4" fmla="*/ 367459 w 486012"/>
              <a:gd name="connsiteY4" fmla="*/ 499085 h 514490"/>
              <a:gd name="connsiteX5" fmla="*/ 478296 w 486012"/>
              <a:gd name="connsiteY5" fmla="*/ 291267 h 514490"/>
              <a:gd name="connsiteX6" fmla="*/ 450587 w 486012"/>
              <a:gd name="connsiteY6" fmla="*/ 69594 h 514490"/>
              <a:gd name="connsiteX7" fmla="*/ 242768 w 486012"/>
              <a:gd name="connsiteY7" fmla="*/ 321 h 514490"/>
              <a:gd name="connsiteX8" fmla="*/ 145787 w 486012"/>
              <a:gd name="connsiteY8" fmla="*/ 69594 h 514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6012" h="514490">
                <a:moveTo>
                  <a:pt x="145787" y="69594"/>
                </a:moveTo>
                <a:cubicBezTo>
                  <a:pt x="108842" y="97303"/>
                  <a:pt x="41878" y="115776"/>
                  <a:pt x="21096" y="166576"/>
                </a:cubicBezTo>
                <a:cubicBezTo>
                  <a:pt x="314" y="217376"/>
                  <a:pt x="-13540" y="321285"/>
                  <a:pt x="21096" y="374394"/>
                </a:cubicBezTo>
                <a:cubicBezTo>
                  <a:pt x="55732" y="427503"/>
                  <a:pt x="171187" y="464448"/>
                  <a:pt x="228914" y="485230"/>
                </a:cubicBezTo>
                <a:cubicBezTo>
                  <a:pt x="286641" y="506012"/>
                  <a:pt x="325895" y="531412"/>
                  <a:pt x="367459" y="499085"/>
                </a:cubicBezTo>
                <a:cubicBezTo>
                  <a:pt x="409023" y="466758"/>
                  <a:pt x="464441" y="362849"/>
                  <a:pt x="478296" y="291267"/>
                </a:cubicBezTo>
                <a:cubicBezTo>
                  <a:pt x="492151" y="219685"/>
                  <a:pt x="489842" y="118085"/>
                  <a:pt x="450587" y="69594"/>
                </a:cubicBezTo>
                <a:cubicBezTo>
                  <a:pt x="411332" y="21103"/>
                  <a:pt x="291259" y="4939"/>
                  <a:pt x="242768" y="321"/>
                </a:cubicBezTo>
                <a:cubicBezTo>
                  <a:pt x="194277" y="-4297"/>
                  <a:pt x="182732" y="41885"/>
                  <a:pt x="145787" y="69594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олилиния 8"/>
          <p:cNvSpPr/>
          <p:nvPr/>
        </p:nvSpPr>
        <p:spPr>
          <a:xfrm>
            <a:off x="6578767" y="4567658"/>
            <a:ext cx="592607" cy="406607"/>
          </a:xfrm>
          <a:custGeom>
            <a:avLst/>
            <a:gdLst>
              <a:gd name="connsiteX0" fmla="*/ 182251 w 592607"/>
              <a:gd name="connsiteY0" fmla="*/ 18197 h 406607"/>
              <a:gd name="connsiteX1" fmla="*/ 15997 w 592607"/>
              <a:gd name="connsiteY1" fmla="*/ 73615 h 406607"/>
              <a:gd name="connsiteX2" fmla="*/ 15997 w 592607"/>
              <a:gd name="connsiteY2" fmla="*/ 198306 h 406607"/>
              <a:gd name="connsiteX3" fmla="*/ 99124 w 592607"/>
              <a:gd name="connsiteY3" fmla="*/ 309142 h 406607"/>
              <a:gd name="connsiteX4" fmla="*/ 334651 w 592607"/>
              <a:gd name="connsiteY4" fmla="*/ 406124 h 406607"/>
              <a:gd name="connsiteX5" fmla="*/ 570178 w 592607"/>
              <a:gd name="connsiteY5" fmla="*/ 267578 h 406607"/>
              <a:gd name="connsiteX6" fmla="*/ 556324 w 592607"/>
              <a:gd name="connsiteY6" fmla="*/ 87469 h 406607"/>
              <a:gd name="connsiteX7" fmla="*/ 334651 w 592607"/>
              <a:gd name="connsiteY7" fmla="*/ 4342 h 406607"/>
              <a:gd name="connsiteX8" fmla="*/ 182251 w 592607"/>
              <a:gd name="connsiteY8" fmla="*/ 18197 h 40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2607" h="406607">
                <a:moveTo>
                  <a:pt x="182251" y="18197"/>
                </a:moveTo>
                <a:cubicBezTo>
                  <a:pt x="129142" y="29742"/>
                  <a:pt x="43706" y="43597"/>
                  <a:pt x="15997" y="73615"/>
                </a:cubicBezTo>
                <a:cubicBezTo>
                  <a:pt x="-11712" y="103633"/>
                  <a:pt x="2143" y="159052"/>
                  <a:pt x="15997" y="198306"/>
                </a:cubicBezTo>
                <a:cubicBezTo>
                  <a:pt x="29851" y="237560"/>
                  <a:pt x="46015" y="274506"/>
                  <a:pt x="99124" y="309142"/>
                </a:cubicBezTo>
                <a:cubicBezTo>
                  <a:pt x="152233" y="343778"/>
                  <a:pt x="256142" y="413051"/>
                  <a:pt x="334651" y="406124"/>
                </a:cubicBezTo>
                <a:cubicBezTo>
                  <a:pt x="413160" y="399197"/>
                  <a:pt x="533233" y="320687"/>
                  <a:pt x="570178" y="267578"/>
                </a:cubicBezTo>
                <a:cubicBezTo>
                  <a:pt x="607123" y="214469"/>
                  <a:pt x="595578" y="131342"/>
                  <a:pt x="556324" y="87469"/>
                </a:cubicBezTo>
                <a:cubicBezTo>
                  <a:pt x="517070" y="43596"/>
                  <a:pt x="396997" y="15887"/>
                  <a:pt x="334651" y="4342"/>
                </a:cubicBezTo>
                <a:cubicBezTo>
                  <a:pt x="272306" y="-7203"/>
                  <a:pt x="235360" y="6652"/>
                  <a:pt x="182251" y="18197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олилиния 9"/>
          <p:cNvSpPr/>
          <p:nvPr/>
        </p:nvSpPr>
        <p:spPr>
          <a:xfrm>
            <a:off x="3430011" y="4100527"/>
            <a:ext cx="582880" cy="409246"/>
          </a:xfrm>
          <a:custGeom>
            <a:avLst/>
            <a:gdLst>
              <a:gd name="connsiteX0" fmla="*/ 255298 w 582880"/>
              <a:gd name="connsiteY0" fmla="*/ 418 h 409246"/>
              <a:gd name="connsiteX1" fmla="*/ 19771 w 582880"/>
              <a:gd name="connsiteY1" fmla="*/ 152818 h 409246"/>
              <a:gd name="connsiteX2" fmla="*/ 33625 w 582880"/>
              <a:gd name="connsiteY2" fmla="*/ 291364 h 409246"/>
              <a:gd name="connsiteX3" fmla="*/ 199880 w 582880"/>
              <a:gd name="connsiteY3" fmla="*/ 374491 h 409246"/>
              <a:gd name="connsiteX4" fmla="*/ 407698 w 582880"/>
              <a:gd name="connsiteY4" fmla="*/ 402200 h 409246"/>
              <a:gd name="connsiteX5" fmla="*/ 573953 w 582880"/>
              <a:gd name="connsiteY5" fmla="*/ 249800 h 409246"/>
              <a:gd name="connsiteX6" fmla="*/ 532389 w 582880"/>
              <a:gd name="connsiteY6" fmla="*/ 111255 h 409246"/>
              <a:gd name="connsiteX7" fmla="*/ 255298 w 582880"/>
              <a:gd name="connsiteY7" fmla="*/ 418 h 409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2880" h="409246">
                <a:moveTo>
                  <a:pt x="255298" y="418"/>
                </a:moveTo>
                <a:cubicBezTo>
                  <a:pt x="169862" y="7345"/>
                  <a:pt x="56716" y="104327"/>
                  <a:pt x="19771" y="152818"/>
                </a:cubicBezTo>
                <a:cubicBezTo>
                  <a:pt x="-17175" y="201309"/>
                  <a:pt x="3607" y="254419"/>
                  <a:pt x="33625" y="291364"/>
                </a:cubicBezTo>
                <a:cubicBezTo>
                  <a:pt x="63643" y="328309"/>
                  <a:pt x="137535" y="356018"/>
                  <a:pt x="199880" y="374491"/>
                </a:cubicBezTo>
                <a:cubicBezTo>
                  <a:pt x="262225" y="392964"/>
                  <a:pt x="345352" y="422982"/>
                  <a:pt x="407698" y="402200"/>
                </a:cubicBezTo>
                <a:cubicBezTo>
                  <a:pt x="470044" y="381418"/>
                  <a:pt x="553171" y="298291"/>
                  <a:pt x="573953" y="249800"/>
                </a:cubicBezTo>
                <a:cubicBezTo>
                  <a:pt x="594735" y="201309"/>
                  <a:pt x="578571" y="148200"/>
                  <a:pt x="532389" y="111255"/>
                </a:cubicBezTo>
                <a:cubicBezTo>
                  <a:pt x="486207" y="74310"/>
                  <a:pt x="340734" y="-6509"/>
                  <a:pt x="255298" y="418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олилиния 10"/>
          <p:cNvSpPr/>
          <p:nvPr/>
        </p:nvSpPr>
        <p:spPr>
          <a:xfrm>
            <a:off x="5541576" y="4100165"/>
            <a:ext cx="588436" cy="417609"/>
          </a:xfrm>
          <a:custGeom>
            <a:avLst/>
            <a:gdLst>
              <a:gd name="connsiteX0" fmla="*/ 263479 w 588436"/>
              <a:gd name="connsiteY0" fmla="*/ 56199 h 417609"/>
              <a:gd name="connsiteX1" fmla="*/ 55660 w 588436"/>
              <a:gd name="connsiteY1" fmla="*/ 70053 h 417609"/>
              <a:gd name="connsiteX2" fmla="*/ 242 w 588436"/>
              <a:gd name="connsiteY2" fmla="*/ 222453 h 417609"/>
              <a:gd name="connsiteX3" fmla="*/ 69515 w 588436"/>
              <a:gd name="connsiteY3" fmla="*/ 388708 h 417609"/>
              <a:gd name="connsiteX4" fmla="*/ 291188 w 588436"/>
              <a:gd name="connsiteY4" fmla="*/ 416417 h 417609"/>
              <a:gd name="connsiteX5" fmla="*/ 540569 w 588436"/>
              <a:gd name="connsiteY5" fmla="*/ 374853 h 417609"/>
              <a:gd name="connsiteX6" fmla="*/ 582133 w 588436"/>
              <a:gd name="connsiteY6" fmla="*/ 194744 h 417609"/>
              <a:gd name="connsiteX7" fmla="*/ 457442 w 588436"/>
              <a:gd name="connsiteY7" fmla="*/ 28490 h 417609"/>
              <a:gd name="connsiteX8" fmla="*/ 235769 w 588436"/>
              <a:gd name="connsiteY8" fmla="*/ 780 h 417609"/>
              <a:gd name="connsiteX9" fmla="*/ 208060 w 588436"/>
              <a:gd name="connsiteY9" fmla="*/ 14635 h 417609"/>
              <a:gd name="connsiteX10" fmla="*/ 111079 w 588436"/>
              <a:gd name="connsiteY10" fmla="*/ 83908 h 417609"/>
              <a:gd name="connsiteX11" fmla="*/ 208060 w 588436"/>
              <a:gd name="connsiteY11" fmla="*/ 56199 h 417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8436" h="417609">
                <a:moveTo>
                  <a:pt x="263479" y="56199"/>
                </a:moveTo>
                <a:cubicBezTo>
                  <a:pt x="181506" y="49271"/>
                  <a:pt x="99533" y="42344"/>
                  <a:pt x="55660" y="70053"/>
                </a:cubicBezTo>
                <a:cubicBezTo>
                  <a:pt x="11787" y="97762"/>
                  <a:pt x="-2067" y="169344"/>
                  <a:pt x="242" y="222453"/>
                </a:cubicBezTo>
                <a:cubicBezTo>
                  <a:pt x="2551" y="275562"/>
                  <a:pt x="21024" y="356381"/>
                  <a:pt x="69515" y="388708"/>
                </a:cubicBezTo>
                <a:cubicBezTo>
                  <a:pt x="118006" y="421035"/>
                  <a:pt x="212679" y="418726"/>
                  <a:pt x="291188" y="416417"/>
                </a:cubicBezTo>
                <a:cubicBezTo>
                  <a:pt x="369697" y="414108"/>
                  <a:pt x="492078" y="411798"/>
                  <a:pt x="540569" y="374853"/>
                </a:cubicBezTo>
                <a:cubicBezTo>
                  <a:pt x="589060" y="337908"/>
                  <a:pt x="595987" y="252471"/>
                  <a:pt x="582133" y="194744"/>
                </a:cubicBezTo>
                <a:cubicBezTo>
                  <a:pt x="568279" y="137017"/>
                  <a:pt x="515169" y="60817"/>
                  <a:pt x="457442" y="28490"/>
                </a:cubicBezTo>
                <a:cubicBezTo>
                  <a:pt x="399715" y="-3837"/>
                  <a:pt x="277333" y="3089"/>
                  <a:pt x="235769" y="780"/>
                </a:cubicBezTo>
                <a:cubicBezTo>
                  <a:pt x="194205" y="-1529"/>
                  <a:pt x="228842" y="780"/>
                  <a:pt x="208060" y="14635"/>
                </a:cubicBezTo>
                <a:cubicBezTo>
                  <a:pt x="187278" y="28490"/>
                  <a:pt x="111079" y="76981"/>
                  <a:pt x="111079" y="83908"/>
                </a:cubicBezTo>
                <a:cubicBezTo>
                  <a:pt x="111079" y="90835"/>
                  <a:pt x="159569" y="73517"/>
                  <a:pt x="208060" y="5619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Полилиния 11"/>
          <p:cNvSpPr/>
          <p:nvPr/>
        </p:nvSpPr>
        <p:spPr>
          <a:xfrm>
            <a:off x="2414878" y="4142509"/>
            <a:ext cx="607317" cy="400613"/>
          </a:xfrm>
          <a:custGeom>
            <a:avLst/>
            <a:gdLst>
              <a:gd name="connsiteX0" fmla="*/ 342177 w 607317"/>
              <a:gd name="connsiteY0" fmla="*/ 0 h 400613"/>
              <a:gd name="connsiteX1" fmla="*/ 51231 w 607317"/>
              <a:gd name="connsiteY1" fmla="*/ 83127 h 400613"/>
              <a:gd name="connsiteX2" fmla="*/ 23522 w 607317"/>
              <a:gd name="connsiteY2" fmla="*/ 249382 h 400613"/>
              <a:gd name="connsiteX3" fmla="*/ 300613 w 607317"/>
              <a:gd name="connsiteY3" fmla="*/ 360218 h 400613"/>
              <a:gd name="connsiteX4" fmla="*/ 522286 w 607317"/>
              <a:gd name="connsiteY4" fmla="*/ 387927 h 400613"/>
              <a:gd name="connsiteX5" fmla="*/ 605413 w 607317"/>
              <a:gd name="connsiteY5" fmla="*/ 166255 h 400613"/>
              <a:gd name="connsiteX6" fmla="*/ 563849 w 607317"/>
              <a:gd name="connsiteY6" fmla="*/ 83127 h 400613"/>
              <a:gd name="connsiteX7" fmla="*/ 342177 w 607317"/>
              <a:gd name="connsiteY7" fmla="*/ 0 h 400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7317" h="400613">
                <a:moveTo>
                  <a:pt x="342177" y="0"/>
                </a:moveTo>
                <a:cubicBezTo>
                  <a:pt x="256741" y="0"/>
                  <a:pt x="104340" y="41563"/>
                  <a:pt x="51231" y="83127"/>
                </a:cubicBezTo>
                <a:cubicBezTo>
                  <a:pt x="-1878" y="124691"/>
                  <a:pt x="-18042" y="203200"/>
                  <a:pt x="23522" y="249382"/>
                </a:cubicBezTo>
                <a:cubicBezTo>
                  <a:pt x="65086" y="295564"/>
                  <a:pt x="217486" y="337127"/>
                  <a:pt x="300613" y="360218"/>
                </a:cubicBezTo>
                <a:cubicBezTo>
                  <a:pt x="383740" y="383309"/>
                  <a:pt x="471486" y="420254"/>
                  <a:pt x="522286" y="387927"/>
                </a:cubicBezTo>
                <a:cubicBezTo>
                  <a:pt x="573086" y="355600"/>
                  <a:pt x="598486" y="217055"/>
                  <a:pt x="605413" y="166255"/>
                </a:cubicBezTo>
                <a:cubicBezTo>
                  <a:pt x="612340" y="115455"/>
                  <a:pt x="600794" y="110836"/>
                  <a:pt x="563849" y="83127"/>
                </a:cubicBezTo>
                <a:cubicBezTo>
                  <a:pt x="526904" y="55418"/>
                  <a:pt x="427613" y="0"/>
                  <a:pt x="342177" y="0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415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772816"/>
            <a:ext cx="4104456" cy="2448272"/>
          </a:xfrm>
        </p:spPr>
        <p:txBody>
          <a:bodyPr>
            <a:normAutofit fontScale="90000"/>
          </a:bodyPr>
          <a:lstStyle/>
          <a:p>
            <a:pPr algn="just"/>
            <a:r>
              <a:rPr lang="uk-UA" sz="2300" b="1" i="1" dirty="0">
                <a:solidFill>
                  <a:schemeClr val="accent6">
                    <a:lumMod val="50000"/>
                  </a:schemeClr>
                </a:solidFill>
              </a:rPr>
              <a:t>Графіком функції</a:t>
            </a:r>
            <a:r>
              <a:rPr lang="uk-UA" sz="2300" b="1" dirty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uk-UA" sz="2300" b="1" dirty="0"/>
              <a:t>називається </a:t>
            </a:r>
            <a:br>
              <a:rPr lang="uk-UA" sz="2300" b="1" dirty="0"/>
            </a:br>
            <a:r>
              <a:rPr lang="uk-UA" sz="2300" b="1" dirty="0"/>
              <a:t>множина всіх точок координатної площини, </a:t>
            </a:r>
            <a:r>
              <a:rPr lang="uk-UA" sz="2300" b="1" i="1" dirty="0"/>
              <a:t>абсциси</a:t>
            </a:r>
            <a:r>
              <a:rPr lang="uk-UA" sz="2300" b="1" dirty="0"/>
              <a:t> яких дорівнюють значенню аргументу, </a:t>
            </a:r>
            <a:r>
              <a:rPr lang="uk-UA" sz="2300" b="1" i="1" dirty="0"/>
              <a:t>ординати</a:t>
            </a:r>
            <a:r>
              <a:rPr lang="uk-UA" sz="2300" b="1" dirty="0"/>
              <a:t> – відповідним значенням функції.</a:t>
            </a:r>
            <a:r>
              <a:rPr lang="ru-RU" sz="4000" b="1" dirty="0"/>
              <a:t/>
            </a:r>
            <a:br>
              <a:rPr lang="ru-RU" sz="4000" b="1" dirty="0"/>
            </a:br>
            <a:endParaRPr lang="ru-RU" sz="4000" b="1" dirty="0"/>
          </a:p>
        </p:txBody>
      </p:sp>
      <p:pic>
        <p:nvPicPr>
          <p:cNvPr id="32784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12776"/>
            <a:ext cx="4752528" cy="5256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85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4664"/>
            <a:ext cx="6769100" cy="67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354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2"/>
          <p:cNvSpPr>
            <a:spLocks noChangeShapeType="1"/>
          </p:cNvSpPr>
          <p:nvPr/>
        </p:nvSpPr>
        <p:spPr bwMode="auto">
          <a:xfrm flipH="1">
            <a:off x="539750" y="4868863"/>
            <a:ext cx="8277225" cy="0"/>
          </a:xfrm>
          <a:prstGeom prst="line">
            <a:avLst/>
          </a:prstGeom>
          <a:noFill/>
          <a:ln w="28575">
            <a:solidFill>
              <a:schemeClr val="tx2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95263" y="3397250"/>
            <a:ext cx="315912" cy="40163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C06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uk-UA" sz="2400" i="1">
              <a:latin typeface="Times New Roman" pitchFamily="18" charset="0"/>
            </a:endParaRP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200" b="1" smtClean="0">
                <a:latin typeface="Times New Roman" pitchFamily="18" charset="0"/>
              </a:rPr>
              <a:t>Залежність </a:t>
            </a:r>
            <a:r>
              <a:rPr lang="en-US" sz="3200" b="1" smtClean="0">
                <a:latin typeface="Times New Roman" pitchFamily="18" charset="0"/>
              </a:rPr>
              <a:t> </a:t>
            </a:r>
            <a:r>
              <a:rPr lang="ru-RU" sz="3200" b="1" smtClean="0">
                <a:latin typeface="Times New Roman" pitchFamily="18" charset="0"/>
              </a:rPr>
              <a:t>температури  повітря</a:t>
            </a:r>
            <a:r>
              <a:rPr lang="en-US" sz="3200" b="1" smtClean="0">
                <a:latin typeface="Times New Roman" pitchFamily="18" charset="0"/>
              </a:rPr>
              <a:t/>
            </a:r>
            <a:br>
              <a:rPr lang="en-US" sz="3200" b="1" smtClean="0">
                <a:latin typeface="Times New Roman" pitchFamily="18" charset="0"/>
              </a:rPr>
            </a:br>
            <a:r>
              <a:rPr lang="ru-RU" sz="3200" b="1" smtClean="0">
                <a:latin typeface="Times New Roman" pitchFamily="18" charset="0"/>
              </a:rPr>
              <a:t>від  часу  суток</a:t>
            </a:r>
          </a:p>
        </p:txBody>
      </p:sp>
      <p:sp>
        <p:nvSpPr>
          <p:cNvPr id="12293" name="Line 6"/>
          <p:cNvSpPr>
            <a:spLocks noChangeShapeType="1"/>
          </p:cNvSpPr>
          <p:nvPr/>
        </p:nvSpPr>
        <p:spPr bwMode="auto">
          <a:xfrm>
            <a:off x="250825" y="3429000"/>
            <a:ext cx="86423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2294" name="Line 8"/>
          <p:cNvSpPr>
            <a:spLocks noChangeShapeType="1"/>
          </p:cNvSpPr>
          <p:nvPr/>
        </p:nvSpPr>
        <p:spPr bwMode="auto">
          <a:xfrm>
            <a:off x="250825" y="4868863"/>
            <a:ext cx="8642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grpSp>
        <p:nvGrpSpPr>
          <p:cNvPr id="12295" name="Group 13"/>
          <p:cNvGrpSpPr>
            <a:grpSpLocks/>
          </p:cNvGrpSpPr>
          <p:nvPr/>
        </p:nvGrpSpPr>
        <p:grpSpPr bwMode="auto">
          <a:xfrm>
            <a:off x="250825" y="1268413"/>
            <a:ext cx="2160588" cy="4321175"/>
            <a:chOff x="158" y="799"/>
            <a:chExt cx="1361" cy="2722"/>
          </a:xfrm>
        </p:grpSpPr>
        <p:sp>
          <p:nvSpPr>
            <p:cNvPr id="12376" name="Line 14"/>
            <p:cNvSpPr>
              <a:spLocks noChangeShapeType="1"/>
            </p:cNvSpPr>
            <p:nvPr/>
          </p:nvSpPr>
          <p:spPr bwMode="auto">
            <a:xfrm>
              <a:off x="158" y="799"/>
              <a:ext cx="0" cy="27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2377" name="Line 15"/>
            <p:cNvSpPr>
              <a:spLocks noChangeShapeType="1"/>
            </p:cNvSpPr>
            <p:nvPr/>
          </p:nvSpPr>
          <p:spPr bwMode="auto">
            <a:xfrm>
              <a:off x="1519" y="799"/>
              <a:ext cx="0" cy="27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2378" name="Line 16"/>
            <p:cNvSpPr>
              <a:spLocks noChangeShapeType="1"/>
            </p:cNvSpPr>
            <p:nvPr/>
          </p:nvSpPr>
          <p:spPr bwMode="auto">
            <a:xfrm>
              <a:off x="1066" y="799"/>
              <a:ext cx="0" cy="27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2379" name="Line 17"/>
            <p:cNvSpPr>
              <a:spLocks noChangeShapeType="1"/>
            </p:cNvSpPr>
            <p:nvPr/>
          </p:nvSpPr>
          <p:spPr bwMode="auto">
            <a:xfrm>
              <a:off x="612" y="799"/>
              <a:ext cx="0" cy="27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grpSp>
        <p:nvGrpSpPr>
          <p:cNvPr id="12296" name="Group 18"/>
          <p:cNvGrpSpPr>
            <a:grpSpLocks/>
          </p:cNvGrpSpPr>
          <p:nvPr/>
        </p:nvGrpSpPr>
        <p:grpSpPr bwMode="auto">
          <a:xfrm>
            <a:off x="6732588" y="1268413"/>
            <a:ext cx="2160587" cy="4321175"/>
            <a:chOff x="158" y="799"/>
            <a:chExt cx="1361" cy="2722"/>
          </a:xfrm>
        </p:grpSpPr>
        <p:sp>
          <p:nvSpPr>
            <p:cNvPr id="12372" name="Line 19"/>
            <p:cNvSpPr>
              <a:spLocks noChangeShapeType="1"/>
            </p:cNvSpPr>
            <p:nvPr/>
          </p:nvSpPr>
          <p:spPr bwMode="auto">
            <a:xfrm>
              <a:off x="158" y="799"/>
              <a:ext cx="0" cy="27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2373" name="Line 20"/>
            <p:cNvSpPr>
              <a:spLocks noChangeShapeType="1"/>
            </p:cNvSpPr>
            <p:nvPr/>
          </p:nvSpPr>
          <p:spPr bwMode="auto">
            <a:xfrm>
              <a:off x="1519" y="799"/>
              <a:ext cx="0" cy="27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2374" name="Line 21"/>
            <p:cNvSpPr>
              <a:spLocks noChangeShapeType="1"/>
            </p:cNvSpPr>
            <p:nvPr/>
          </p:nvSpPr>
          <p:spPr bwMode="auto">
            <a:xfrm>
              <a:off x="1066" y="799"/>
              <a:ext cx="0" cy="27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2375" name="Line 22"/>
            <p:cNvSpPr>
              <a:spLocks noChangeShapeType="1"/>
            </p:cNvSpPr>
            <p:nvPr/>
          </p:nvSpPr>
          <p:spPr bwMode="auto">
            <a:xfrm>
              <a:off x="612" y="799"/>
              <a:ext cx="0" cy="27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grpSp>
        <p:nvGrpSpPr>
          <p:cNvPr id="12297" name="Group 23"/>
          <p:cNvGrpSpPr>
            <a:grpSpLocks/>
          </p:cNvGrpSpPr>
          <p:nvPr/>
        </p:nvGrpSpPr>
        <p:grpSpPr bwMode="auto">
          <a:xfrm>
            <a:off x="3851275" y="1268413"/>
            <a:ext cx="2160588" cy="4321175"/>
            <a:chOff x="158" y="799"/>
            <a:chExt cx="1361" cy="2722"/>
          </a:xfrm>
        </p:grpSpPr>
        <p:sp>
          <p:nvSpPr>
            <p:cNvPr id="12368" name="Line 24"/>
            <p:cNvSpPr>
              <a:spLocks noChangeShapeType="1"/>
            </p:cNvSpPr>
            <p:nvPr/>
          </p:nvSpPr>
          <p:spPr bwMode="auto">
            <a:xfrm>
              <a:off x="158" y="799"/>
              <a:ext cx="0" cy="27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2369" name="Line 25"/>
            <p:cNvSpPr>
              <a:spLocks noChangeShapeType="1"/>
            </p:cNvSpPr>
            <p:nvPr/>
          </p:nvSpPr>
          <p:spPr bwMode="auto">
            <a:xfrm>
              <a:off x="1519" y="799"/>
              <a:ext cx="0" cy="27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2370" name="Line 26"/>
            <p:cNvSpPr>
              <a:spLocks noChangeShapeType="1"/>
            </p:cNvSpPr>
            <p:nvPr/>
          </p:nvSpPr>
          <p:spPr bwMode="auto">
            <a:xfrm>
              <a:off x="1066" y="799"/>
              <a:ext cx="0" cy="27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2371" name="Line 27"/>
            <p:cNvSpPr>
              <a:spLocks noChangeShapeType="1"/>
            </p:cNvSpPr>
            <p:nvPr/>
          </p:nvSpPr>
          <p:spPr bwMode="auto">
            <a:xfrm>
              <a:off x="612" y="799"/>
              <a:ext cx="0" cy="27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12298" name="Line 28"/>
          <p:cNvSpPr>
            <a:spLocks noChangeShapeType="1"/>
          </p:cNvSpPr>
          <p:nvPr/>
        </p:nvSpPr>
        <p:spPr bwMode="auto">
          <a:xfrm flipV="1">
            <a:off x="3132138" y="1268413"/>
            <a:ext cx="0" cy="4321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2299" name="Line 31"/>
          <p:cNvSpPr>
            <a:spLocks noChangeShapeType="1"/>
          </p:cNvSpPr>
          <p:nvPr/>
        </p:nvSpPr>
        <p:spPr bwMode="auto">
          <a:xfrm>
            <a:off x="250825" y="3429000"/>
            <a:ext cx="864235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2300" name="Line 32"/>
          <p:cNvSpPr>
            <a:spLocks noChangeShapeType="1"/>
          </p:cNvSpPr>
          <p:nvPr/>
        </p:nvSpPr>
        <p:spPr bwMode="auto">
          <a:xfrm>
            <a:off x="250825" y="4221163"/>
            <a:ext cx="8642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2301" name="Line 34"/>
          <p:cNvSpPr>
            <a:spLocks noChangeShapeType="1"/>
          </p:cNvSpPr>
          <p:nvPr/>
        </p:nvSpPr>
        <p:spPr bwMode="auto">
          <a:xfrm>
            <a:off x="250825" y="5589588"/>
            <a:ext cx="8642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2302" name="Line 35"/>
          <p:cNvSpPr>
            <a:spLocks noChangeShapeType="1"/>
          </p:cNvSpPr>
          <p:nvPr/>
        </p:nvSpPr>
        <p:spPr bwMode="auto">
          <a:xfrm>
            <a:off x="250825" y="1268413"/>
            <a:ext cx="8642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2303" name="Line 36"/>
          <p:cNvSpPr>
            <a:spLocks noChangeShapeType="1"/>
          </p:cNvSpPr>
          <p:nvPr/>
        </p:nvSpPr>
        <p:spPr bwMode="auto">
          <a:xfrm>
            <a:off x="250825" y="1989138"/>
            <a:ext cx="8642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2304" name="Line 37"/>
          <p:cNvSpPr>
            <a:spLocks noChangeShapeType="1"/>
          </p:cNvSpPr>
          <p:nvPr/>
        </p:nvSpPr>
        <p:spPr bwMode="auto">
          <a:xfrm>
            <a:off x="250825" y="2708275"/>
            <a:ext cx="8642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grpSp>
        <p:nvGrpSpPr>
          <p:cNvPr id="12305" name="Group 38"/>
          <p:cNvGrpSpPr>
            <a:grpSpLocks/>
          </p:cNvGrpSpPr>
          <p:nvPr/>
        </p:nvGrpSpPr>
        <p:grpSpPr bwMode="auto">
          <a:xfrm>
            <a:off x="250825" y="1268413"/>
            <a:ext cx="2160588" cy="4321175"/>
            <a:chOff x="158" y="799"/>
            <a:chExt cx="1361" cy="2722"/>
          </a:xfrm>
        </p:grpSpPr>
        <p:sp>
          <p:nvSpPr>
            <p:cNvPr id="12364" name="Line 39"/>
            <p:cNvSpPr>
              <a:spLocks noChangeShapeType="1"/>
            </p:cNvSpPr>
            <p:nvPr/>
          </p:nvSpPr>
          <p:spPr bwMode="auto">
            <a:xfrm>
              <a:off x="158" y="799"/>
              <a:ext cx="0" cy="272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2365" name="Line 40"/>
            <p:cNvSpPr>
              <a:spLocks noChangeShapeType="1"/>
            </p:cNvSpPr>
            <p:nvPr/>
          </p:nvSpPr>
          <p:spPr bwMode="auto">
            <a:xfrm>
              <a:off x="1519" y="799"/>
              <a:ext cx="0" cy="27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2366" name="Line 41"/>
            <p:cNvSpPr>
              <a:spLocks noChangeShapeType="1"/>
            </p:cNvSpPr>
            <p:nvPr/>
          </p:nvSpPr>
          <p:spPr bwMode="auto">
            <a:xfrm>
              <a:off x="1066" y="799"/>
              <a:ext cx="0" cy="27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2367" name="Line 42"/>
            <p:cNvSpPr>
              <a:spLocks noChangeShapeType="1"/>
            </p:cNvSpPr>
            <p:nvPr/>
          </p:nvSpPr>
          <p:spPr bwMode="auto">
            <a:xfrm>
              <a:off x="612" y="799"/>
              <a:ext cx="0" cy="27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grpSp>
        <p:nvGrpSpPr>
          <p:cNvPr id="12306" name="Group 43"/>
          <p:cNvGrpSpPr>
            <a:grpSpLocks/>
          </p:cNvGrpSpPr>
          <p:nvPr/>
        </p:nvGrpSpPr>
        <p:grpSpPr bwMode="auto">
          <a:xfrm>
            <a:off x="6732588" y="1268413"/>
            <a:ext cx="2160587" cy="4321175"/>
            <a:chOff x="158" y="799"/>
            <a:chExt cx="1361" cy="2722"/>
          </a:xfrm>
        </p:grpSpPr>
        <p:sp>
          <p:nvSpPr>
            <p:cNvPr id="12360" name="Line 44"/>
            <p:cNvSpPr>
              <a:spLocks noChangeShapeType="1"/>
            </p:cNvSpPr>
            <p:nvPr/>
          </p:nvSpPr>
          <p:spPr bwMode="auto">
            <a:xfrm>
              <a:off x="158" y="799"/>
              <a:ext cx="0" cy="27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2361" name="Line 45"/>
            <p:cNvSpPr>
              <a:spLocks noChangeShapeType="1"/>
            </p:cNvSpPr>
            <p:nvPr/>
          </p:nvSpPr>
          <p:spPr bwMode="auto">
            <a:xfrm>
              <a:off x="1519" y="799"/>
              <a:ext cx="0" cy="27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2362" name="Line 46"/>
            <p:cNvSpPr>
              <a:spLocks noChangeShapeType="1"/>
            </p:cNvSpPr>
            <p:nvPr/>
          </p:nvSpPr>
          <p:spPr bwMode="auto">
            <a:xfrm>
              <a:off x="1066" y="799"/>
              <a:ext cx="0" cy="27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2363" name="Line 47"/>
            <p:cNvSpPr>
              <a:spLocks noChangeShapeType="1"/>
            </p:cNvSpPr>
            <p:nvPr/>
          </p:nvSpPr>
          <p:spPr bwMode="auto">
            <a:xfrm>
              <a:off x="612" y="799"/>
              <a:ext cx="0" cy="27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grpSp>
        <p:nvGrpSpPr>
          <p:cNvPr id="12307" name="Group 48"/>
          <p:cNvGrpSpPr>
            <a:grpSpLocks/>
          </p:cNvGrpSpPr>
          <p:nvPr/>
        </p:nvGrpSpPr>
        <p:grpSpPr bwMode="auto">
          <a:xfrm>
            <a:off x="3851275" y="1125538"/>
            <a:ext cx="2160588" cy="4321175"/>
            <a:chOff x="158" y="799"/>
            <a:chExt cx="1361" cy="2722"/>
          </a:xfrm>
        </p:grpSpPr>
        <p:sp>
          <p:nvSpPr>
            <p:cNvPr id="12356" name="Line 49"/>
            <p:cNvSpPr>
              <a:spLocks noChangeShapeType="1"/>
            </p:cNvSpPr>
            <p:nvPr/>
          </p:nvSpPr>
          <p:spPr bwMode="auto">
            <a:xfrm>
              <a:off x="158" y="799"/>
              <a:ext cx="0" cy="27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2357" name="Line 50"/>
            <p:cNvSpPr>
              <a:spLocks noChangeShapeType="1"/>
            </p:cNvSpPr>
            <p:nvPr/>
          </p:nvSpPr>
          <p:spPr bwMode="auto">
            <a:xfrm>
              <a:off x="1519" y="799"/>
              <a:ext cx="0" cy="27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2358" name="Line 51"/>
            <p:cNvSpPr>
              <a:spLocks noChangeShapeType="1"/>
            </p:cNvSpPr>
            <p:nvPr/>
          </p:nvSpPr>
          <p:spPr bwMode="auto">
            <a:xfrm>
              <a:off x="1066" y="799"/>
              <a:ext cx="0" cy="27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2359" name="Line 52"/>
            <p:cNvSpPr>
              <a:spLocks noChangeShapeType="1"/>
            </p:cNvSpPr>
            <p:nvPr/>
          </p:nvSpPr>
          <p:spPr bwMode="auto">
            <a:xfrm>
              <a:off x="612" y="799"/>
              <a:ext cx="0" cy="27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12308" name="Line 53"/>
          <p:cNvSpPr>
            <a:spLocks noChangeShapeType="1"/>
          </p:cNvSpPr>
          <p:nvPr/>
        </p:nvSpPr>
        <p:spPr bwMode="auto">
          <a:xfrm flipV="1">
            <a:off x="3132138" y="1268413"/>
            <a:ext cx="0" cy="4321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7222" name="Rectangle 54"/>
          <p:cNvSpPr>
            <a:spLocks noChangeArrowheads="1"/>
          </p:cNvSpPr>
          <p:nvPr/>
        </p:nvSpPr>
        <p:spPr bwMode="auto">
          <a:xfrm>
            <a:off x="203200" y="3471863"/>
            <a:ext cx="360363" cy="373062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b="1">
                <a:latin typeface="Times New Roman" pitchFamily="18" charset="0"/>
              </a:rPr>
              <a:t>0</a:t>
            </a:r>
          </a:p>
        </p:txBody>
      </p:sp>
      <p:sp>
        <p:nvSpPr>
          <p:cNvPr id="7223" name="Rectangle 55"/>
          <p:cNvSpPr>
            <a:spLocks noChangeArrowheads="1"/>
          </p:cNvSpPr>
          <p:nvPr/>
        </p:nvSpPr>
        <p:spPr bwMode="auto">
          <a:xfrm>
            <a:off x="827088" y="3500438"/>
            <a:ext cx="360362" cy="373062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b="1">
                <a:latin typeface="Times New Roman" pitchFamily="18" charset="0"/>
              </a:rPr>
              <a:t>2</a:t>
            </a:r>
          </a:p>
        </p:txBody>
      </p:sp>
      <p:sp>
        <p:nvSpPr>
          <p:cNvPr id="7224" name="Rectangle 56"/>
          <p:cNvSpPr>
            <a:spLocks noChangeArrowheads="1"/>
          </p:cNvSpPr>
          <p:nvPr/>
        </p:nvSpPr>
        <p:spPr bwMode="auto">
          <a:xfrm>
            <a:off x="1476375" y="3500438"/>
            <a:ext cx="360363" cy="373062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b="1">
                <a:latin typeface="Times New Roman" pitchFamily="18" charset="0"/>
              </a:rPr>
              <a:t>4</a:t>
            </a:r>
          </a:p>
        </p:txBody>
      </p:sp>
      <p:sp>
        <p:nvSpPr>
          <p:cNvPr id="7225" name="Rectangle 57"/>
          <p:cNvSpPr>
            <a:spLocks noChangeArrowheads="1"/>
          </p:cNvSpPr>
          <p:nvPr/>
        </p:nvSpPr>
        <p:spPr bwMode="auto">
          <a:xfrm>
            <a:off x="2195513" y="3500438"/>
            <a:ext cx="360362" cy="373062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b="1">
                <a:latin typeface="Times New Roman" pitchFamily="18" charset="0"/>
              </a:rPr>
              <a:t>6</a:t>
            </a:r>
          </a:p>
        </p:txBody>
      </p:sp>
      <p:sp>
        <p:nvSpPr>
          <p:cNvPr id="7226" name="Rectangle 58"/>
          <p:cNvSpPr>
            <a:spLocks noChangeArrowheads="1"/>
          </p:cNvSpPr>
          <p:nvPr/>
        </p:nvSpPr>
        <p:spPr bwMode="auto">
          <a:xfrm>
            <a:off x="2930525" y="3494088"/>
            <a:ext cx="360363" cy="373062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b="1">
                <a:latin typeface="Times New Roman" pitchFamily="18" charset="0"/>
              </a:rPr>
              <a:t>8</a:t>
            </a:r>
          </a:p>
        </p:txBody>
      </p:sp>
      <p:sp>
        <p:nvSpPr>
          <p:cNvPr id="7227" name="Rectangle 59"/>
          <p:cNvSpPr>
            <a:spLocks noChangeArrowheads="1"/>
          </p:cNvSpPr>
          <p:nvPr/>
        </p:nvSpPr>
        <p:spPr bwMode="auto">
          <a:xfrm>
            <a:off x="3627438" y="3494088"/>
            <a:ext cx="360362" cy="373062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b="1">
                <a:latin typeface="Times New Roman" pitchFamily="18" charset="0"/>
              </a:rPr>
              <a:t>10</a:t>
            </a:r>
          </a:p>
        </p:txBody>
      </p:sp>
      <p:sp>
        <p:nvSpPr>
          <p:cNvPr id="7228" name="Rectangle 60"/>
          <p:cNvSpPr>
            <a:spLocks noChangeArrowheads="1"/>
          </p:cNvSpPr>
          <p:nvPr/>
        </p:nvSpPr>
        <p:spPr bwMode="auto">
          <a:xfrm>
            <a:off x="4397375" y="3494088"/>
            <a:ext cx="360363" cy="373062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b="1">
                <a:latin typeface="Times New Roman" pitchFamily="18" charset="0"/>
              </a:rPr>
              <a:t>12</a:t>
            </a:r>
          </a:p>
        </p:txBody>
      </p:sp>
      <p:sp>
        <p:nvSpPr>
          <p:cNvPr id="7229" name="Rectangle 61"/>
          <p:cNvSpPr>
            <a:spLocks noChangeArrowheads="1"/>
          </p:cNvSpPr>
          <p:nvPr/>
        </p:nvSpPr>
        <p:spPr bwMode="auto">
          <a:xfrm>
            <a:off x="5114925" y="3486150"/>
            <a:ext cx="360363" cy="373063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b="1">
                <a:latin typeface="Times New Roman" pitchFamily="18" charset="0"/>
              </a:rPr>
              <a:t>14</a:t>
            </a:r>
          </a:p>
        </p:txBody>
      </p:sp>
      <p:sp>
        <p:nvSpPr>
          <p:cNvPr id="7230" name="Rectangle 62"/>
          <p:cNvSpPr>
            <a:spLocks noChangeArrowheads="1"/>
          </p:cNvSpPr>
          <p:nvPr/>
        </p:nvSpPr>
        <p:spPr bwMode="auto">
          <a:xfrm>
            <a:off x="7956550" y="3500438"/>
            <a:ext cx="360363" cy="373062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b="1">
                <a:latin typeface="Times New Roman" pitchFamily="18" charset="0"/>
              </a:rPr>
              <a:t>22</a:t>
            </a:r>
          </a:p>
        </p:txBody>
      </p:sp>
      <p:sp>
        <p:nvSpPr>
          <p:cNvPr id="7231" name="Rectangle 63"/>
          <p:cNvSpPr>
            <a:spLocks noChangeArrowheads="1"/>
          </p:cNvSpPr>
          <p:nvPr/>
        </p:nvSpPr>
        <p:spPr bwMode="auto">
          <a:xfrm>
            <a:off x="8593138" y="3509963"/>
            <a:ext cx="360362" cy="373062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b="1">
                <a:latin typeface="Times New Roman" pitchFamily="18" charset="0"/>
              </a:rPr>
              <a:t>24</a:t>
            </a:r>
          </a:p>
        </p:txBody>
      </p:sp>
      <p:sp>
        <p:nvSpPr>
          <p:cNvPr id="7232" name="Rectangle 64"/>
          <p:cNvSpPr>
            <a:spLocks noChangeArrowheads="1"/>
          </p:cNvSpPr>
          <p:nvPr/>
        </p:nvSpPr>
        <p:spPr bwMode="auto">
          <a:xfrm>
            <a:off x="5795963" y="3500438"/>
            <a:ext cx="360362" cy="373062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b="1">
                <a:latin typeface="Times New Roman" pitchFamily="18" charset="0"/>
              </a:rPr>
              <a:t>16</a:t>
            </a:r>
          </a:p>
        </p:txBody>
      </p:sp>
      <p:sp>
        <p:nvSpPr>
          <p:cNvPr id="7233" name="Rectangle 65"/>
          <p:cNvSpPr>
            <a:spLocks noChangeArrowheads="1"/>
          </p:cNvSpPr>
          <p:nvPr/>
        </p:nvSpPr>
        <p:spPr bwMode="auto">
          <a:xfrm>
            <a:off x="6521450" y="3498850"/>
            <a:ext cx="360363" cy="373063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b="1">
                <a:latin typeface="Times New Roman" pitchFamily="18" charset="0"/>
              </a:rPr>
              <a:t>18</a:t>
            </a:r>
          </a:p>
        </p:txBody>
      </p:sp>
      <p:sp>
        <p:nvSpPr>
          <p:cNvPr id="7234" name="Rectangle 66"/>
          <p:cNvSpPr>
            <a:spLocks noChangeArrowheads="1"/>
          </p:cNvSpPr>
          <p:nvPr/>
        </p:nvSpPr>
        <p:spPr bwMode="auto">
          <a:xfrm>
            <a:off x="7262813" y="3498850"/>
            <a:ext cx="360362" cy="373063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b="1">
                <a:latin typeface="Times New Roman" pitchFamily="18" charset="0"/>
              </a:rPr>
              <a:t>20</a:t>
            </a:r>
          </a:p>
        </p:txBody>
      </p:sp>
      <p:sp>
        <p:nvSpPr>
          <p:cNvPr id="12322" name="Rectangle 67"/>
          <p:cNvSpPr>
            <a:spLocks noChangeArrowheads="1"/>
          </p:cNvSpPr>
          <p:nvPr/>
        </p:nvSpPr>
        <p:spPr bwMode="auto">
          <a:xfrm>
            <a:off x="8466138" y="3019425"/>
            <a:ext cx="461962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i="1" dirty="0">
                <a:latin typeface="Times New Roman" pitchFamily="18" charset="0"/>
              </a:rPr>
              <a:t>t</a:t>
            </a:r>
            <a:r>
              <a:rPr lang="ru-RU" sz="2400" i="1" dirty="0">
                <a:latin typeface="Times New Roman" pitchFamily="18" charset="0"/>
              </a:rPr>
              <a:t>, </a:t>
            </a:r>
            <a:r>
              <a:rPr lang="ru-RU" sz="2400" i="1" dirty="0" smtClean="0">
                <a:latin typeface="Times New Roman" pitchFamily="18" charset="0"/>
              </a:rPr>
              <a:t>год</a:t>
            </a:r>
            <a:endParaRPr lang="ru-RU" sz="2400" i="1" dirty="0">
              <a:latin typeface="Times New Roman" pitchFamily="18" charset="0"/>
            </a:endParaRPr>
          </a:p>
        </p:txBody>
      </p:sp>
      <p:sp>
        <p:nvSpPr>
          <p:cNvPr id="12323" name="Rectangle 68"/>
          <p:cNvSpPr>
            <a:spLocks noChangeArrowheads="1"/>
          </p:cNvSpPr>
          <p:nvPr/>
        </p:nvSpPr>
        <p:spPr bwMode="auto">
          <a:xfrm>
            <a:off x="207963" y="2525713"/>
            <a:ext cx="360362" cy="373062"/>
          </a:xfrm>
          <a:prstGeom prst="rect">
            <a:avLst/>
          </a:prstGeom>
          <a:solidFill>
            <a:srgbClr val="CCFFCC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latin typeface="Times New Roman" pitchFamily="18" charset="0"/>
              </a:rPr>
              <a:t>2</a:t>
            </a:r>
          </a:p>
        </p:txBody>
      </p:sp>
      <p:sp>
        <p:nvSpPr>
          <p:cNvPr id="12324" name="Rectangle 69"/>
          <p:cNvSpPr>
            <a:spLocks noChangeArrowheads="1"/>
          </p:cNvSpPr>
          <p:nvPr/>
        </p:nvSpPr>
        <p:spPr bwMode="auto">
          <a:xfrm>
            <a:off x="207963" y="1771650"/>
            <a:ext cx="360362" cy="373063"/>
          </a:xfrm>
          <a:prstGeom prst="rect">
            <a:avLst/>
          </a:prstGeom>
          <a:solidFill>
            <a:srgbClr val="CCFFCC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latin typeface="Times New Roman" pitchFamily="18" charset="0"/>
              </a:rPr>
              <a:t>4</a:t>
            </a:r>
          </a:p>
        </p:txBody>
      </p:sp>
      <p:sp>
        <p:nvSpPr>
          <p:cNvPr id="12325" name="Rectangle 70"/>
          <p:cNvSpPr>
            <a:spLocks noChangeArrowheads="1"/>
          </p:cNvSpPr>
          <p:nvPr/>
        </p:nvSpPr>
        <p:spPr bwMode="auto">
          <a:xfrm>
            <a:off x="193675" y="3994150"/>
            <a:ext cx="360363" cy="373063"/>
          </a:xfrm>
          <a:prstGeom prst="rect">
            <a:avLst/>
          </a:prstGeom>
          <a:solidFill>
            <a:srgbClr val="CCFFCC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latin typeface="Times New Roman" pitchFamily="18" charset="0"/>
              </a:rPr>
              <a:t>-2</a:t>
            </a:r>
          </a:p>
        </p:txBody>
      </p:sp>
      <p:sp>
        <p:nvSpPr>
          <p:cNvPr id="12326" name="Rectangle 71"/>
          <p:cNvSpPr>
            <a:spLocks noChangeArrowheads="1"/>
          </p:cNvSpPr>
          <p:nvPr/>
        </p:nvSpPr>
        <p:spPr bwMode="auto">
          <a:xfrm>
            <a:off x="214313" y="5408613"/>
            <a:ext cx="360362" cy="373062"/>
          </a:xfrm>
          <a:prstGeom prst="rect">
            <a:avLst/>
          </a:prstGeom>
          <a:solidFill>
            <a:srgbClr val="CCFFCC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latin typeface="Times New Roman" pitchFamily="18" charset="0"/>
              </a:rPr>
              <a:t>-6</a:t>
            </a:r>
          </a:p>
        </p:txBody>
      </p:sp>
      <p:sp>
        <p:nvSpPr>
          <p:cNvPr id="12327" name="Rectangle 72"/>
          <p:cNvSpPr>
            <a:spLocks noChangeArrowheads="1"/>
          </p:cNvSpPr>
          <p:nvPr/>
        </p:nvSpPr>
        <p:spPr bwMode="auto">
          <a:xfrm>
            <a:off x="204788" y="4711700"/>
            <a:ext cx="360362" cy="373063"/>
          </a:xfrm>
          <a:prstGeom prst="rect">
            <a:avLst/>
          </a:prstGeom>
          <a:solidFill>
            <a:srgbClr val="CCFFCC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latin typeface="Times New Roman" pitchFamily="18" charset="0"/>
              </a:rPr>
              <a:t>-4</a:t>
            </a:r>
          </a:p>
        </p:txBody>
      </p:sp>
      <p:sp>
        <p:nvSpPr>
          <p:cNvPr id="12328" name="Rectangle 73"/>
          <p:cNvSpPr>
            <a:spLocks noChangeArrowheads="1"/>
          </p:cNvSpPr>
          <p:nvPr/>
        </p:nvSpPr>
        <p:spPr bwMode="auto">
          <a:xfrm>
            <a:off x="323850" y="1268413"/>
            <a:ext cx="636588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2400" i="1">
                <a:latin typeface="Times New Roman" pitchFamily="18" charset="0"/>
              </a:rPr>
              <a:t>Т</a:t>
            </a:r>
            <a:r>
              <a:rPr lang="en-US" sz="2400" i="1" baseline="30000">
                <a:latin typeface="Times New Roman" pitchFamily="18" charset="0"/>
              </a:rPr>
              <a:t>0</a:t>
            </a:r>
            <a:r>
              <a:rPr lang="ru-RU" sz="2400" i="1">
                <a:latin typeface="Times New Roman" pitchFamily="18" charset="0"/>
              </a:rPr>
              <a:t>,С</a:t>
            </a:r>
          </a:p>
        </p:txBody>
      </p:sp>
      <p:sp>
        <p:nvSpPr>
          <p:cNvPr id="7243" name="Freeform 75"/>
          <p:cNvSpPr>
            <a:spLocks/>
          </p:cNvSpPr>
          <p:nvPr/>
        </p:nvSpPr>
        <p:spPr bwMode="auto">
          <a:xfrm>
            <a:off x="246063" y="1609725"/>
            <a:ext cx="8621712" cy="3971925"/>
          </a:xfrm>
          <a:custGeom>
            <a:avLst/>
            <a:gdLst>
              <a:gd name="T0" fmla="*/ 0 w 5431"/>
              <a:gd name="T1" fmla="*/ 2147483647 h 2502"/>
              <a:gd name="T2" fmla="*/ 2147483647 w 5431"/>
              <a:gd name="T3" fmla="*/ 2147483647 h 2502"/>
              <a:gd name="T4" fmla="*/ 2147483647 w 5431"/>
              <a:gd name="T5" fmla="*/ 2147483647 h 2502"/>
              <a:gd name="T6" fmla="*/ 2147483647 w 5431"/>
              <a:gd name="T7" fmla="*/ 2147483647 h 2502"/>
              <a:gd name="T8" fmla="*/ 2147483647 w 5431"/>
              <a:gd name="T9" fmla="*/ 2147483647 h 2502"/>
              <a:gd name="T10" fmla="*/ 2147483647 w 5431"/>
              <a:gd name="T11" fmla="*/ 2147483647 h 2502"/>
              <a:gd name="T12" fmla="*/ 2147483647 w 5431"/>
              <a:gd name="T13" fmla="*/ 2147483647 h 2502"/>
              <a:gd name="T14" fmla="*/ 2147483647 w 5431"/>
              <a:gd name="T15" fmla="*/ 2147483647 h 2502"/>
              <a:gd name="T16" fmla="*/ 2147483647 w 5431"/>
              <a:gd name="T17" fmla="*/ 2147483647 h 2502"/>
              <a:gd name="T18" fmla="*/ 2147483647 w 5431"/>
              <a:gd name="T19" fmla="*/ 2147483647 h 2502"/>
              <a:gd name="T20" fmla="*/ 2147483647 w 5431"/>
              <a:gd name="T21" fmla="*/ 2147483647 h 2502"/>
              <a:gd name="T22" fmla="*/ 2147483647 w 5431"/>
              <a:gd name="T23" fmla="*/ 2147483647 h 2502"/>
              <a:gd name="T24" fmla="*/ 2147483647 w 5431"/>
              <a:gd name="T25" fmla="*/ 2147483647 h 2502"/>
              <a:gd name="T26" fmla="*/ 2147483647 w 5431"/>
              <a:gd name="T27" fmla="*/ 2147483647 h 2502"/>
              <a:gd name="T28" fmla="*/ 2147483647 w 5431"/>
              <a:gd name="T29" fmla="*/ 2147483647 h 250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5431"/>
              <a:gd name="T46" fmla="*/ 0 h 2502"/>
              <a:gd name="T47" fmla="*/ 5431 w 5431"/>
              <a:gd name="T48" fmla="*/ 2502 h 250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5431" h="2502">
                <a:moveTo>
                  <a:pt x="0" y="1811"/>
                </a:moveTo>
                <a:cubicBezTo>
                  <a:pt x="167" y="1886"/>
                  <a:pt x="335" y="1962"/>
                  <a:pt x="448" y="2040"/>
                </a:cubicBezTo>
                <a:cubicBezTo>
                  <a:pt x="561" y="2118"/>
                  <a:pt x="601" y="2201"/>
                  <a:pt x="677" y="2277"/>
                </a:cubicBezTo>
                <a:cubicBezTo>
                  <a:pt x="753" y="2353"/>
                  <a:pt x="792" y="2492"/>
                  <a:pt x="906" y="2497"/>
                </a:cubicBezTo>
                <a:cubicBezTo>
                  <a:pt x="1020" y="2502"/>
                  <a:pt x="1212" y="2418"/>
                  <a:pt x="1363" y="2305"/>
                </a:cubicBezTo>
                <a:cubicBezTo>
                  <a:pt x="1514" y="2192"/>
                  <a:pt x="1697" y="2014"/>
                  <a:pt x="1811" y="1820"/>
                </a:cubicBezTo>
                <a:cubicBezTo>
                  <a:pt x="1925" y="1626"/>
                  <a:pt x="1972" y="1298"/>
                  <a:pt x="2048" y="1144"/>
                </a:cubicBezTo>
                <a:cubicBezTo>
                  <a:pt x="2124" y="990"/>
                  <a:pt x="2155" y="973"/>
                  <a:pt x="2268" y="897"/>
                </a:cubicBezTo>
                <a:cubicBezTo>
                  <a:pt x="2381" y="821"/>
                  <a:pt x="2574" y="798"/>
                  <a:pt x="2725" y="687"/>
                </a:cubicBezTo>
                <a:cubicBezTo>
                  <a:pt x="2876" y="576"/>
                  <a:pt x="3024" y="343"/>
                  <a:pt x="3173" y="229"/>
                </a:cubicBezTo>
                <a:cubicBezTo>
                  <a:pt x="3322" y="115"/>
                  <a:pt x="3470" y="2"/>
                  <a:pt x="3621" y="1"/>
                </a:cubicBezTo>
                <a:cubicBezTo>
                  <a:pt x="3772" y="0"/>
                  <a:pt x="3924" y="107"/>
                  <a:pt x="4078" y="220"/>
                </a:cubicBezTo>
                <a:cubicBezTo>
                  <a:pt x="4232" y="333"/>
                  <a:pt x="4392" y="523"/>
                  <a:pt x="4544" y="677"/>
                </a:cubicBezTo>
                <a:cubicBezTo>
                  <a:pt x="4696" y="831"/>
                  <a:pt x="4844" y="917"/>
                  <a:pt x="4992" y="1144"/>
                </a:cubicBezTo>
                <a:cubicBezTo>
                  <a:pt x="5140" y="1371"/>
                  <a:pt x="5285" y="1705"/>
                  <a:pt x="5431" y="2040"/>
                </a:cubicBezTo>
              </a:path>
            </a:pathLst>
          </a:custGeom>
          <a:noFill/>
          <a:ln w="63500" cmpd="sng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7249" name="Line 81"/>
          <p:cNvSpPr>
            <a:spLocks noChangeShapeType="1"/>
          </p:cNvSpPr>
          <p:nvPr/>
        </p:nvSpPr>
        <p:spPr bwMode="auto">
          <a:xfrm>
            <a:off x="1684338" y="3802063"/>
            <a:ext cx="0" cy="1771650"/>
          </a:xfrm>
          <a:prstGeom prst="line">
            <a:avLst/>
          </a:prstGeom>
          <a:noFill/>
          <a:ln w="38100">
            <a:solidFill>
              <a:srgbClr val="00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7250" name="Oval 82"/>
          <p:cNvSpPr>
            <a:spLocks noChangeArrowheads="1"/>
          </p:cNvSpPr>
          <p:nvPr/>
        </p:nvSpPr>
        <p:spPr bwMode="auto">
          <a:xfrm>
            <a:off x="1625600" y="5518150"/>
            <a:ext cx="93663" cy="106363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251" name="Line 83"/>
          <p:cNvSpPr>
            <a:spLocks noChangeShapeType="1"/>
          </p:cNvSpPr>
          <p:nvPr/>
        </p:nvSpPr>
        <p:spPr bwMode="auto">
          <a:xfrm flipH="1">
            <a:off x="571500" y="5588000"/>
            <a:ext cx="1047750" cy="0"/>
          </a:xfrm>
          <a:prstGeom prst="line">
            <a:avLst/>
          </a:prstGeom>
          <a:noFill/>
          <a:ln w="28575">
            <a:solidFill>
              <a:schemeClr val="tx2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7256" name="Line 88"/>
          <p:cNvSpPr>
            <a:spLocks noChangeShapeType="1"/>
          </p:cNvSpPr>
          <p:nvPr/>
        </p:nvSpPr>
        <p:spPr bwMode="auto">
          <a:xfrm>
            <a:off x="4578350" y="2659063"/>
            <a:ext cx="0" cy="755650"/>
          </a:xfrm>
          <a:prstGeom prst="line">
            <a:avLst/>
          </a:prstGeom>
          <a:noFill/>
          <a:ln w="38100">
            <a:solidFill>
              <a:srgbClr val="00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7257" name="Oval 89"/>
          <p:cNvSpPr>
            <a:spLocks noChangeArrowheads="1"/>
          </p:cNvSpPr>
          <p:nvPr/>
        </p:nvSpPr>
        <p:spPr bwMode="auto">
          <a:xfrm>
            <a:off x="4533900" y="2663825"/>
            <a:ext cx="93663" cy="106363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258" name="Line 90"/>
          <p:cNvSpPr>
            <a:spLocks noChangeShapeType="1"/>
          </p:cNvSpPr>
          <p:nvPr/>
        </p:nvSpPr>
        <p:spPr bwMode="auto">
          <a:xfrm flipH="1">
            <a:off x="561975" y="2708275"/>
            <a:ext cx="3987800" cy="11113"/>
          </a:xfrm>
          <a:prstGeom prst="line">
            <a:avLst/>
          </a:prstGeom>
          <a:noFill/>
          <a:ln w="28575">
            <a:solidFill>
              <a:schemeClr val="tx2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7260" name="Line 92"/>
          <p:cNvSpPr>
            <a:spLocks noChangeShapeType="1"/>
          </p:cNvSpPr>
          <p:nvPr/>
        </p:nvSpPr>
        <p:spPr bwMode="auto">
          <a:xfrm>
            <a:off x="5280025" y="1968500"/>
            <a:ext cx="0" cy="1452563"/>
          </a:xfrm>
          <a:prstGeom prst="line">
            <a:avLst/>
          </a:prstGeom>
          <a:noFill/>
          <a:ln w="38100">
            <a:solidFill>
              <a:schemeClr val="tx2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7261" name="Oval 93"/>
          <p:cNvSpPr>
            <a:spLocks noChangeArrowheads="1"/>
          </p:cNvSpPr>
          <p:nvPr/>
        </p:nvSpPr>
        <p:spPr bwMode="auto">
          <a:xfrm>
            <a:off x="5235575" y="1943100"/>
            <a:ext cx="93663" cy="106363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262" name="Line 94"/>
          <p:cNvSpPr>
            <a:spLocks noChangeShapeType="1"/>
          </p:cNvSpPr>
          <p:nvPr/>
        </p:nvSpPr>
        <p:spPr bwMode="auto">
          <a:xfrm flipH="1">
            <a:off x="566738" y="1984375"/>
            <a:ext cx="4660900" cy="3175"/>
          </a:xfrm>
          <a:prstGeom prst="line">
            <a:avLst/>
          </a:prstGeom>
          <a:noFill/>
          <a:ln w="28575">
            <a:solidFill>
              <a:schemeClr val="tx2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7267" name="Line 99"/>
          <p:cNvSpPr>
            <a:spLocks noChangeShapeType="1"/>
          </p:cNvSpPr>
          <p:nvPr/>
        </p:nvSpPr>
        <p:spPr bwMode="auto">
          <a:xfrm flipH="1">
            <a:off x="8872538" y="3732213"/>
            <a:ext cx="15875" cy="1074737"/>
          </a:xfrm>
          <a:prstGeom prst="line">
            <a:avLst/>
          </a:prstGeom>
          <a:noFill/>
          <a:ln w="381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7268" name="Oval 100"/>
          <p:cNvSpPr>
            <a:spLocks noChangeArrowheads="1"/>
          </p:cNvSpPr>
          <p:nvPr/>
        </p:nvSpPr>
        <p:spPr bwMode="auto">
          <a:xfrm>
            <a:off x="8828088" y="4781550"/>
            <a:ext cx="93662" cy="106363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grpSp>
        <p:nvGrpSpPr>
          <p:cNvPr id="8" name="Group 105"/>
          <p:cNvGrpSpPr>
            <a:grpSpLocks/>
          </p:cNvGrpSpPr>
          <p:nvPr/>
        </p:nvGrpSpPr>
        <p:grpSpPr bwMode="auto">
          <a:xfrm>
            <a:off x="5434330" y="4415631"/>
            <a:ext cx="3186113" cy="2474912"/>
            <a:chOff x="3088" y="2565"/>
            <a:chExt cx="2007" cy="1559"/>
          </a:xfrm>
        </p:grpSpPr>
        <p:sp>
          <p:nvSpPr>
            <p:cNvPr id="12343" name="Rectangle 76"/>
            <p:cNvSpPr>
              <a:spLocks noChangeArrowheads="1"/>
            </p:cNvSpPr>
            <p:nvPr/>
          </p:nvSpPr>
          <p:spPr bwMode="auto">
            <a:xfrm>
              <a:off x="3088" y="2565"/>
              <a:ext cx="2007" cy="1559"/>
            </a:xfrm>
            <a:prstGeom prst="rect">
              <a:avLst/>
            </a:prstGeom>
            <a:solidFill>
              <a:srgbClr val="FFEFAB"/>
            </a:solidFill>
            <a:ln w="9525">
              <a:solidFill>
                <a:srgbClr val="FFEFAB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2344" name="Rectangle 77"/>
            <p:cNvSpPr>
              <a:spLocks noChangeArrowheads="1"/>
            </p:cNvSpPr>
            <p:nvPr/>
          </p:nvSpPr>
          <p:spPr bwMode="auto">
            <a:xfrm>
              <a:off x="3195" y="2609"/>
              <a:ext cx="73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i="1" dirty="0">
                  <a:latin typeface="Times New Roman" pitchFamily="18" charset="0"/>
                </a:rPr>
                <a:t>t</a:t>
              </a:r>
              <a:r>
                <a:rPr lang="ru-RU" sz="2400" b="1" i="1" dirty="0">
                  <a:latin typeface="Times New Roman" pitchFamily="18" charset="0"/>
                </a:rPr>
                <a:t> = </a:t>
              </a:r>
              <a:r>
                <a:rPr lang="ru-RU" sz="2400" b="1" i="1" dirty="0" smtClean="0">
                  <a:latin typeface="Times New Roman" pitchFamily="18" charset="0"/>
                </a:rPr>
                <a:t>4год</a:t>
              </a:r>
              <a:endParaRPr lang="ru-RU" sz="2400" b="1" i="1" dirty="0">
                <a:latin typeface="Times New Roman" pitchFamily="18" charset="0"/>
              </a:endParaRPr>
            </a:p>
          </p:txBody>
        </p:sp>
        <p:sp>
          <p:nvSpPr>
            <p:cNvPr id="12345" name="Rectangle 79"/>
            <p:cNvSpPr>
              <a:spLocks noChangeArrowheads="1"/>
            </p:cNvSpPr>
            <p:nvPr/>
          </p:nvSpPr>
          <p:spPr bwMode="auto">
            <a:xfrm>
              <a:off x="4104" y="2605"/>
              <a:ext cx="77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i="1">
                  <a:latin typeface="Times New Roman" pitchFamily="18" charset="0"/>
                </a:rPr>
                <a:t>Т= -6  С</a:t>
              </a:r>
            </a:p>
          </p:txBody>
        </p:sp>
        <p:sp>
          <p:nvSpPr>
            <p:cNvPr id="12346" name="Text Box 80"/>
            <p:cNvSpPr txBox="1">
              <a:spLocks noChangeArrowheads="1"/>
            </p:cNvSpPr>
            <p:nvPr/>
          </p:nvSpPr>
          <p:spPr bwMode="auto">
            <a:xfrm>
              <a:off x="4558" y="2568"/>
              <a:ext cx="19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1600" b="1" i="1">
                  <a:latin typeface="Tahoma" pitchFamily="34" charset="0"/>
                </a:rPr>
                <a:t>о</a:t>
              </a:r>
            </a:p>
          </p:txBody>
        </p:sp>
        <p:sp>
          <p:nvSpPr>
            <p:cNvPr id="12347" name="Rectangle 84"/>
            <p:cNvSpPr>
              <a:spLocks noChangeArrowheads="1"/>
            </p:cNvSpPr>
            <p:nvPr/>
          </p:nvSpPr>
          <p:spPr bwMode="auto">
            <a:xfrm>
              <a:off x="3181" y="2956"/>
              <a:ext cx="8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2400" b="1" i="1" dirty="0">
                  <a:latin typeface="Times New Roman" pitchFamily="18" charset="0"/>
                </a:rPr>
                <a:t>t</a:t>
              </a:r>
              <a:r>
                <a:rPr lang="ru-RU" sz="2400" b="1" i="1" dirty="0">
                  <a:latin typeface="Times New Roman" pitchFamily="18" charset="0"/>
                </a:rPr>
                <a:t> = </a:t>
              </a:r>
              <a:r>
                <a:rPr lang="ru-RU" sz="2400" b="1" i="1" dirty="0" smtClean="0">
                  <a:latin typeface="Times New Roman" pitchFamily="18" charset="0"/>
                </a:rPr>
                <a:t>12год</a:t>
              </a:r>
              <a:endParaRPr lang="ru-RU" sz="2400" b="1" i="1" dirty="0">
                <a:latin typeface="Times New Roman" pitchFamily="18" charset="0"/>
              </a:endParaRPr>
            </a:p>
          </p:txBody>
        </p:sp>
        <p:sp>
          <p:nvSpPr>
            <p:cNvPr id="12348" name="Rectangle 86"/>
            <p:cNvSpPr>
              <a:spLocks noChangeArrowheads="1"/>
            </p:cNvSpPr>
            <p:nvPr/>
          </p:nvSpPr>
          <p:spPr bwMode="auto">
            <a:xfrm>
              <a:off x="4098" y="2910"/>
              <a:ext cx="7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ru-RU" i="1">
                  <a:latin typeface="Tahoma" pitchFamily="34" charset="0"/>
                </a:rPr>
                <a:t> </a:t>
              </a:r>
              <a:r>
                <a:rPr lang="ru-RU" sz="2400" b="1" i="1">
                  <a:latin typeface="Times New Roman" pitchFamily="18" charset="0"/>
                </a:rPr>
                <a:t>Т= 2  С</a:t>
              </a:r>
            </a:p>
          </p:txBody>
        </p:sp>
        <p:sp>
          <p:nvSpPr>
            <p:cNvPr id="12349" name="Text Box 87"/>
            <p:cNvSpPr txBox="1">
              <a:spLocks noChangeArrowheads="1"/>
            </p:cNvSpPr>
            <p:nvPr/>
          </p:nvSpPr>
          <p:spPr bwMode="auto">
            <a:xfrm>
              <a:off x="4513" y="2886"/>
              <a:ext cx="19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1600" b="1" i="1">
                  <a:latin typeface="Tahoma" pitchFamily="34" charset="0"/>
                </a:rPr>
                <a:t>о</a:t>
              </a:r>
            </a:p>
          </p:txBody>
        </p:sp>
        <p:sp>
          <p:nvSpPr>
            <p:cNvPr id="12350" name="Rectangle 91"/>
            <p:cNvSpPr>
              <a:spLocks noChangeArrowheads="1"/>
            </p:cNvSpPr>
            <p:nvPr/>
          </p:nvSpPr>
          <p:spPr bwMode="auto">
            <a:xfrm>
              <a:off x="3193" y="3289"/>
              <a:ext cx="86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2400" b="1" i="1" dirty="0">
                  <a:latin typeface="Times New Roman" pitchFamily="18" charset="0"/>
                </a:rPr>
                <a:t>t</a:t>
              </a:r>
              <a:r>
                <a:rPr lang="ru-RU" sz="2400" b="1" i="1" dirty="0">
                  <a:latin typeface="Times New Roman" pitchFamily="18" charset="0"/>
                </a:rPr>
                <a:t> = </a:t>
              </a:r>
              <a:r>
                <a:rPr lang="ru-RU" sz="2400" b="1" i="1" dirty="0" smtClean="0">
                  <a:latin typeface="Times New Roman" pitchFamily="18" charset="0"/>
                </a:rPr>
                <a:t>14год</a:t>
              </a:r>
              <a:endParaRPr lang="ru-RU" sz="2400" b="1" i="1" dirty="0">
                <a:latin typeface="Times New Roman" pitchFamily="18" charset="0"/>
              </a:endParaRPr>
            </a:p>
          </p:txBody>
        </p:sp>
        <p:sp>
          <p:nvSpPr>
            <p:cNvPr id="12351" name="Rectangle 96"/>
            <p:cNvSpPr>
              <a:spLocks noChangeArrowheads="1"/>
            </p:cNvSpPr>
            <p:nvPr/>
          </p:nvSpPr>
          <p:spPr bwMode="auto">
            <a:xfrm>
              <a:off x="4110" y="3243"/>
              <a:ext cx="7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ru-RU" i="1">
                  <a:latin typeface="Tahoma" pitchFamily="34" charset="0"/>
                </a:rPr>
                <a:t> </a:t>
              </a:r>
              <a:r>
                <a:rPr lang="ru-RU" sz="2400" b="1" i="1">
                  <a:latin typeface="Times New Roman" pitchFamily="18" charset="0"/>
                </a:rPr>
                <a:t>Т= 4  С</a:t>
              </a:r>
            </a:p>
          </p:txBody>
        </p:sp>
        <p:sp>
          <p:nvSpPr>
            <p:cNvPr id="12352" name="Text Box 97"/>
            <p:cNvSpPr txBox="1">
              <a:spLocks noChangeArrowheads="1"/>
            </p:cNvSpPr>
            <p:nvPr/>
          </p:nvSpPr>
          <p:spPr bwMode="auto">
            <a:xfrm>
              <a:off x="4558" y="3203"/>
              <a:ext cx="19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1600" b="1" i="1">
                  <a:latin typeface="Tahoma" pitchFamily="34" charset="0"/>
                </a:rPr>
                <a:t>о</a:t>
              </a:r>
            </a:p>
          </p:txBody>
        </p:sp>
        <p:sp>
          <p:nvSpPr>
            <p:cNvPr id="12353" name="Rectangle 98"/>
            <p:cNvSpPr>
              <a:spLocks noChangeArrowheads="1"/>
            </p:cNvSpPr>
            <p:nvPr/>
          </p:nvSpPr>
          <p:spPr bwMode="auto">
            <a:xfrm>
              <a:off x="3215" y="3630"/>
              <a:ext cx="8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2400" b="1" i="1" dirty="0">
                  <a:latin typeface="Times New Roman" pitchFamily="18" charset="0"/>
                </a:rPr>
                <a:t>t</a:t>
              </a:r>
              <a:r>
                <a:rPr lang="ru-RU" sz="2400" b="1" i="1">
                  <a:latin typeface="Times New Roman" pitchFamily="18" charset="0"/>
                </a:rPr>
                <a:t> = </a:t>
              </a:r>
              <a:r>
                <a:rPr lang="ru-RU" sz="2400" b="1" i="1" smtClean="0">
                  <a:latin typeface="Times New Roman" pitchFamily="18" charset="0"/>
                </a:rPr>
                <a:t>24год</a:t>
              </a:r>
              <a:endParaRPr lang="ru-RU" sz="2400" b="1" i="1">
                <a:latin typeface="Times New Roman" pitchFamily="18" charset="0"/>
              </a:endParaRPr>
            </a:p>
          </p:txBody>
        </p:sp>
        <p:sp>
          <p:nvSpPr>
            <p:cNvPr id="12354" name="Rectangle 102"/>
            <p:cNvSpPr>
              <a:spLocks noChangeArrowheads="1"/>
            </p:cNvSpPr>
            <p:nvPr/>
          </p:nvSpPr>
          <p:spPr bwMode="auto">
            <a:xfrm>
              <a:off x="4162" y="3568"/>
              <a:ext cx="77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i="1">
                  <a:latin typeface="Times New Roman" pitchFamily="18" charset="0"/>
                </a:rPr>
                <a:t>Т= -4  С</a:t>
              </a:r>
            </a:p>
          </p:txBody>
        </p:sp>
        <p:sp>
          <p:nvSpPr>
            <p:cNvPr id="12355" name="Text Box 103"/>
            <p:cNvSpPr txBox="1">
              <a:spLocks noChangeArrowheads="1"/>
            </p:cNvSpPr>
            <p:nvPr/>
          </p:nvSpPr>
          <p:spPr bwMode="auto">
            <a:xfrm>
              <a:off x="4649" y="3521"/>
              <a:ext cx="19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1600" b="1" i="1">
                  <a:latin typeface="Tahoma" pitchFamily="34" charset="0"/>
                </a:rPr>
                <a:t>о</a:t>
              </a:r>
            </a:p>
          </p:txBody>
        </p:sp>
      </p:grpSp>
      <p:sp>
        <p:nvSpPr>
          <p:cNvPr id="7272" name="Rectangle 104"/>
          <p:cNvSpPr>
            <a:spLocks noChangeArrowheads="1"/>
          </p:cNvSpPr>
          <p:nvPr/>
        </p:nvSpPr>
        <p:spPr bwMode="auto">
          <a:xfrm>
            <a:off x="323850" y="5921375"/>
            <a:ext cx="5003482" cy="9366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ru-RU" sz="2400" b="1">
                <a:latin typeface="Times New Roman" pitchFamily="18" charset="0"/>
              </a:rPr>
              <a:t>Змінна </a:t>
            </a:r>
            <a:r>
              <a:rPr lang="ru-RU" sz="2400" b="1" i="1">
                <a:latin typeface="Georgia" pitchFamily="18" charset="0"/>
              </a:rPr>
              <a:t>   </a:t>
            </a:r>
            <a:r>
              <a:rPr lang="en-US" sz="2400" b="1" i="1">
                <a:solidFill>
                  <a:srgbClr val="FF3300"/>
                </a:solidFill>
                <a:latin typeface="Georgia" pitchFamily="18" charset="0"/>
              </a:rPr>
              <a:t>t </a:t>
            </a:r>
            <a:r>
              <a:rPr lang="ru-RU" sz="2400" b="1" i="1">
                <a:solidFill>
                  <a:srgbClr val="FF3300"/>
                </a:solidFill>
                <a:latin typeface="Georgia" pitchFamily="18" charset="0"/>
              </a:rPr>
              <a:t> </a:t>
            </a:r>
            <a:r>
              <a:rPr lang="ru-RU" sz="2400" b="1" i="1">
                <a:latin typeface="Georgia" pitchFamily="18" charset="0"/>
              </a:rPr>
              <a:t>- </a:t>
            </a:r>
            <a:r>
              <a:rPr lang="ru-RU" sz="2400" b="1">
                <a:latin typeface="Times New Roman" pitchFamily="18" charset="0"/>
              </a:rPr>
              <a:t>незалежна змінна </a:t>
            </a:r>
          </a:p>
          <a:p>
            <a:r>
              <a:rPr lang="ru-RU" sz="2400" b="1">
                <a:latin typeface="Times New Roman" pitchFamily="18" charset="0"/>
              </a:rPr>
              <a:t>Змінна </a:t>
            </a:r>
            <a:r>
              <a:rPr lang="ru-RU" sz="2400" b="1" i="1">
                <a:latin typeface="Georgia" pitchFamily="18" charset="0"/>
              </a:rPr>
              <a:t>  </a:t>
            </a:r>
            <a:r>
              <a:rPr lang="en-US" sz="2400" b="1" i="1">
                <a:solidFill>
                  <a:srgbClr val="FF3300"/>
                </a:solidFill>
                <a:latin typeface="Georgia" pitchFamily="18" charset="0"/>
              </a:rPr>
              <a:t>T</a:t>
            </a:r>
            <a:r>
              <a:rPr lang="ru-RU" sz="2400" b="1" i="1">
                <a:latin typeface="Georgia" pitchFamily="18" charset="0"/>
              </a:rPr>
              <a:t> – </a:t>
            </a:r>
            <a:r>
              <a:rPr lang="ru-RU" sz="2400" b="1">
                <a:latin typeface="Times New Roman" pitchFamily="18" charset="0"/>
              </a:rPr>
              <a:t>залежна змінна</a:t>
            </a:r>
          </a:p>
        </p:txBody>
      </p:sp>
    </p:spTree>
    <p:extLst>
      <p:ext uri="{BB962C8B-B14F-4D97-AF65-F5344CB8AC3E}">
        <p14:creationId xmlns:p14="http://schemas.microsoft.com/office/powerpoint/2010/main" val="37246351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7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7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7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7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7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7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7243" grpId="0" animBg="1"/>
      <p:bldP spid="7249" grpId="0" animBg="1"/>
      <p:bldP spid="7250" grpId="0" animBg="1"/>
      <p:bldP spid="7251" grpId="0" animBg="1"/>
      <p:bldP spid="7256" grpId="0" animBg="1"/>
      <p:bldP spid="7257" grpId="0" animBg="1"/>
      <p:bldP spid="7258" grpId="0" animBg="1"/>
      <p:bldP spid="7260" grpId="0" animBg="1"/>
      <p:bldP spid="7261" grpId="0" animBg="1"/>
      <p:bldP spid="7262" grpId="0" animBg="1"/>
      <p:bldP spid="7267" grpId="0" animBg="1"/>
      <p:bldP spid="7268" grpId="0" animBg="1"/>
      <p:bldP spid="727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uk-UA" sz="2400" b="1" i="1" dirty="0">
                <a:solidFill>
                  <a:srgbClr val="006600"/>
                </a:solidFill>
              </a:rPr>
              <a:t>Нулі функції: </a:t>
            </a:r>
            <a:r>
              <a:rPr lang="en-US" sz="2400" b="1" i="1" dirty="0">
                <a:solidFill>
                  <a:srgbClr val="006600"/>
                </a:solidFill>
              </a:rPr>
              <a:t>y</a:t>
            </a:r>
            <a:r>
              <a:rPr lang="uk-UA" sz="2400" b="1" i="1" dirty="0" smtClean="0">
                <a:solidFill>
                  <a:srgbClr val="006600"/>
                </a:solidFill>
              </a:rPr>
              <a:t>=0</a:t>
            </a:r>
            <a:r>
              <a:rPr lang="uk-UA" sz="2400" b="1" i="1" dirty="0">
                <a:solidFill>
                  <a:srgbClr val="006600"/>
                </a:solidFill>
              </a:rPr>
              <a:t>.</a:t>
            </a:r>
          </a:p>
          <a:p>
            <a:pPr>
              <a:buFontTx/>
              <a:buNone/>
            </a:pPr>
            <a:r>
              <a:rPr lang="uk-UA" sz="2400" b="1" i="1" dirty="0">
                <a:solidFill>
                  <a:schemeClr val="hlink"/>
                </a:solidFill>
              </a:rPr>
              <a:t>Точки, в яких функція перетинається з віссю ОХ</a:t>
            </a:r>
            <a:endParaRPr lang="ru-RU" sz="2400" b="1" i="1" dirty="0">
              <a:solidFill>
                <a:schemeClr val="hlink"/>
              </a:solidFill>
            </a:endParaRPr>
          </a:p>
        </p:txBody>
      </p:sp>
      <p:grpSp>
        <p:nvGrpSpPr>
          <p:cNvPr id="4" name="Групувати 13"/>
          <p:cNvGrpSpPr>
            <a:grpSpLocks/>
          </p:cNvGrpSpPr>
          <p:nvPr/>
        </p:nvGrpSpPr>
        <p:grpSpPr bwMode="auto">
          <a:xfrm>
            <a:off x="4343400" y="2438400"/>
            <a:ext cx="3816350" cy="4003675"/>
            <a:chOff x="428596" y="1714488"/>
            <a:chExt cx="4508595" cy="4134694"/>
          </a:xfrm>
        </p:grpSpPr>
        <p:pic>
          <p:nvPicPr>
            <p:cNvPr id="3174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596" y="1785926"/>
              <a:ext cx="4500594" cy="4063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750" name="TextBox 7"/>
            <p:cNvSpPr txBox="1">
              <a:spLocks noChangeArrowheads="1"/>
            </p:cNvSpPr>
            <p:nvPr/>
          </p:nvSpPr>
          <p:spPr bwMode="auto">
            <a:xfrm>
              <a:off x="4704635" y="3763801"/>
              <a:ext cx="232556" cy="31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1400" b="1">
                  <a:cs typeface="Arial" panose="020B0604020202020204" pitchFamily="34" charset="0"/>
                </a:rPr>
                <a:t>x</a:t>
              </a:r>
              <a:endParaRPr lang="ru-RU">
                <a:latin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51" name="TextBox 8"/>
            <p:cNvSpPr txBox="1">
              <a:spLocks noChangeArrowheads="1"/>
            </p:cNvSpPr>
            <p:nvPr/>
          </p:nvSpPr>
          <p:spPr bwMode="auto">
            <a:xfrm>
              <a:off x="2491597" y="1714488"/>
              <a:ext cx="230681" cy="314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1400" b="1">
                  <a:cs typeface="Arial" panose="020B0604020202020204" pitchFamily="34" charset="0"/>
                </a:rPr>
                <a:t>y</a:t>
              </a:r>
              <a:endParaRPr lang="ru-RU">
                <a:latin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52" name="TextBox 9"/>
            <p:cNvSpPr txBox="1">
              <a:spLocks noChangeArrowheads="1"/>
            </p:cNvSpPr>
            <p:nvPr/>
          </p:nvSpPr>
          <p:spPr bwMode="auto">
            <a:xfrm>
              <a:off x="2562864" y="3763801"/>
              <a:ext cx="232557" cy="31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1400">
                  <a:cs typeface="Arial" panose="020B0604020202020204" pitchFamily="34" charset="0"/>
                </a:rPr>
                <a:t>0</a:t>
              </a:r>
              <a:endParaRPr lang="ru-RU">
                <a:latin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53" name="TextBox 10"/>
            <p:cNvSpPr txBox="1">
              <a:spLocks noChangeArrowheads="1"/>
            </p:cNvSpPr>
            <p:nvPr/>
          </p:nvSpPr>
          <p:spPr bwMode="auto">
            <a:xfrm>
              <a:off x="3215523" y="3763801"/>
              <a:ext cx="285069" cy="31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1400">
                  <a:cs typeface="Arial" panose="020B0604020202020204" pitchFamily="34" charset="0"/>
                </a:rPr>
                <a:t>1</a:t>
              </a:r>
              <a:endParaRPr lang="ru-RU">
                <a:latin typeface="Tahoma" panose="020B060403050404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9" name="Пряма зі стрілкою 28"/>
            <p:cNvCxnSpPr>
              <a:cxnSpLocks noChangeShapeType="1"/>
            </p:cNvCxnSpPr>
            <p:nvPr/>
          </p:nvCxnSpPr>
          <p:spPr bwMode="auto">
            <a:xfrm rot="5400000" flipH="1">
              <a:off x="755901" y="3816174"/>
              <a:ext cx="4064015" cy="2000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Пряма зі стрілкою 29"/>
            <p:cNvCxnSpPr>
              <a:cxnSpLocks noChangeShapeType="1"/>
            </p:cNvCxnSpPr>
            <p:nvPr/>
          </p:nvCxnSpPr>
          <p:spPr bwMode="auto">
            <a:xfrm rot="10800000" flipH="1">
              <a:off x="428596" y="3785369"/>
              <a:ext cx="4500594" cy="1768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1756" name="Freeform 12"/>
          <p:cNvSpPr>
            <a:spLocks/>
          </p:cNvSpPr>
          <p:nvPr/>
        </p:nvSpPr>
        <p:spPr bwMode="auto">
          <a:xfrm rot="-1654209">
            <a:off x="5334000" y="3352800"/>
            <a:ext cx="2895600" cy="1211263"/>
          </a:xfrm>
          <a:custGeom>
            <a:avLst/>
            <a:gdLst>
              <a:gd name="T0" fmla="*/ 0 w 1678"/>
              <a:gd name="T1" fmla="*/ 159 h 763"/>
              <a:gd name="T2" fmla="*/ 317 w 1678"/>
              <a:gd name="T3" fmla="*/ 748 h 763"/>
              <a:gd name="T4" fmla="*/ 1270 w 1678"/>
              <a:gd name="T5" fmla="*/ 68 h 763"/>
              <a:gd name="T6" fmla="*/ 1678 w 1678"/>
              <a:gd name="T7" fmla="*/ 340 h 7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78" h="763">
                <a:moveTo>
                  <a:pt x="0" y="159"/>
                </a:moveTo>
                <a:cubicBezTo>
                  <a:pt x="52" y="461"/>
                  <a:pt x="105" y="763"/>
                  <a:pt x="317" y="748"/>
                </a:cubicBezTo>
                <a:cubicBezTo>
                  <a:pt x="529" y="733"/>
                  <a:pt x="1043" y="136"/>
                  <a:pt x="1270" y="68"/>
                </a:cubicBezTo>
                <a:cubicBezTo>
                  <a:pt x="1497" y="0"/>
                  <a:pt x="1587" y="170"/>
                  <a:pt x="1678" y="340"/>
                </a:cubicBezTo>
              </a:path>
            </a:pathLst>
          </a:custGeom>
          <a:noFill/>
          <a:ln w="3175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1757" name="Line 13"/>
          <p:cNvSpPr>
            <a:spLocks noChangeShapeType="1"/>
          </p:cNvSpPr>
          <p:nvPr/>
        </p:nvSpPr>
        <p:spPr bwMode="auto">
          <a:xfrm>
            <a:off x="3505200" y="2438400"/>
            <a:ext cx="2971800" cy="1981200"/>
          </a:xfrm>
          <a:prstGeom prst="line">
            <a:avLst/>
          </a:prstGeom>
          <a:noFill/>
          <a:ln w="38100">
            <a:solidFill>
              <a:srgbClr val="FF33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1758" name="Line 14"/>
          <p:cNvSpPr>
            <a:spLocks noChangeShapeType="1"/>
          </p:cNvSpPr>
          <p:nvPr/>
        </p:nvSpPr>
        <p:spPr bwMode="auto">
          <a:xfrm>
            <a:off x="3505200" y="2438400"/>
            <a:ext cx="1905000" cy="1981200"/>
          </a:xfrm>
          <a:prstGeom prst="line">
            <a:avLst/>
          </a:prstGeom>
          <a:noFill/>
          <a:ln w="38100">
            <a:solidFill>
              <a:srgbClr val="FF33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pic>
        <p:nvPicPr>
          <p:cNvPr id="31761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353425" cy="88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134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420888"/>
            <a:ext cx="7772400" cy="208823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3366CC"/>
                </a:solidFill>
                <a:latin typeface="Georgia" panose="02040502050405020303" pitchFamily="18" charset="0"/>
              </a:rPr>
              <a:t>ФУНКЦІОНАЛЬНА</a:t>
            </a:r>
            <a:r>
              <a:rPr lang="en-US" sz="2400" dirty="0">
                <a:solidFill>
                  <a:srgbClr val="3366CC"/>
                </a:solidFill>
                <a:latin typeface="Georgia" panose="02040502050405020303" pitchFamily="18" charset="0"/>
              </a:rPr>
              <a:t> </a:t>
            </a:r>
            <a:r>
              <a:rPr lang="uk-UA" sz="2400" dirty="0" smtClean="0">
                <a:solidFill>
                  <a:srgbClr val="3366CC"/>
                </a:solidFill>
                <a:latin typeface="Georgia" panose="02040502050405020303" pitchFamily="18" charset="0"/>
              </a:rPr>
              <a:t>ЗАЛЕЖНІСТЬ МІЖ ВЕЛИЧИНАМИ ЯК МАТЕМАТИЧНА МОДЕЛЬ РЕАЛЬНИХ ПРОЦЕСІВ</a:t>
            </a:r>
            <a:r>
              <a:rPr lang="ru-RU" sz="2400" dirty="0" smtClean="0">
                <a:solidFill>
                  <a:srgbClr val="3366CC"/>
                </a:solidFill>
                <a:latin typeface="Georgia" panose="02040502050405020303" pitchFamily="18" charset="0"/>
              </a:rPr>
              <a:t> </a:t>
            </a:r>
            <a:endParaRPr lang="ru-RU" sz="2400" dirty="0">
              <a:solidFill>
                <a:srgbClr val="3366CC"/>
              </a:solidFill>
              <a:latin typeface="Georgia" panose="02040502050405020303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63888" y="4698001"/>
            <a:ext cx="2304256" cy="72008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35896" y="4771750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prstClr val="white"/>
                </a:solidFill>
                <a:latin typeface="Georgia" panose="02040502050405020303" pitchFamily="18" charset="0"/>
              </a:rPr>
              <a:t>7 КЛАС</a:t>
            </a:r>
            <a:endParaRPr lang="uk-UA" sz="3600" b="1" dirty="0">
              <a:solidFill>
                <a:prstClr val="white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39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4876800" y="3933825"/>
            <a:ext cx="4267200" cy="298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 b="1" i="1"/>
              <a:t>Найбільше значення функції …</a:t>
            </a:r>
          </a:p>
          <a:p>
            <a:pPr>
              <a:spcBef>
                <a:spcPct val="50000"/>
              </a:spcBef>
            </a:pPr>
            <a:r>
              <a:rPr lang="uk-UA" sz="2000" b="1" i="1">
                <a:solidFill>
                  <a:srgbClr val="006600"/>
                </a:solidFill>
              </a:rPr>
              <a:t>Найменше значення функції …</a:t>
            </a:r>
          </a:p>
          <a:p>
            <a:pPr>
              <a:spcBef>
                <a:spcPct val="50000"/>
              </a:spcBef>
            </a:pPr>
            <a:r>
              <a:rPr lang="uk-UA" sz="2000" b="1" i="1"/>
              <a:t>Функція набуває додатних значень …</a:t>
            </a:r>
          </a:p>
          <a:p>
            <a:pPr>
              <a:spcBef>
                <a:spcPct val="50000"/>
              </a:spcBef>
            </a:pPr>
            <a:r>
              <a:rPr lang="uk-UA" sz="2000" b="1" i="1">
                <a:solidFill>
                  <a:srgbClr val="006600"/>
                </a:solidFill>
              </a:rPr>
              <a:t>Функція набуває від'ємних значень …</a:t>
            </a:r>
            <a:r>
              <a:rPr lang="uk-UA" sz="2000">
                <a:solidFill>
                  <a:srgbClr val="006600"/>
                </a:solidFill>
              </a:rPr>
              <a:t/>
            </a:r>
            <a:br>
              <a:rPr lang="uk-UA" sz="2000">
                <a:solidFill>
                  <a:srgbClr val="006600"/>
                </a:solidFill>
              </a:rPr>
            </a:br>
            <a:r>
              <a:rPr lang="uk-UA" sz="2000" b="1" i="1">
                <a:latin typeface="Arial" panose="020B0604020202020204" pitchFamily="34" charset="0"/>
              </a:rPr>
              <a:t>Значення функції дорівнює нулю, якщо х=…</a:t>
            </a:r>
          </a:p>
        </p:txBody>
      </p:sp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33375"/>
            <a:ext cx="7200900" cy="357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1403350" y="3933825"/>
            <a:ext cx="3313113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uk-UA" sz="2000" b="1" i="1">
                <a:solidFill>
                  <a:schemeClr val="hlink"/>
                </a:solidFill>
                <a:latin typeface="Arial" panose="020B0604020202020204" pitchFamily="34" charset="0"/>
              </a:rPr>
              <a:t>Якщо х=4, то у=</a:t>
            </a:r>
          </a:p>
          <a:p>
            <a:r>
              <a:rPr lang="uk-UA" sz="2000" b="1" i="1">
                <a:solidFill>
                  <a:srgbClr val="006600"/>
                </a:solidFill>
                <a:latin typeface="Arial" panose="020B0604020202020204" pitchFamily="34" charset="0"/>
              </a:rPr>
              <a:t>Якщо у=2, то х=</a:t>
            </a:r>
          </a:p>
          <a:p>
            <a:r>
              <a:rPr lang="uk-UA" sz="2000" b="1" i="1">
                <a:solidFill>
                  <a:schemeClr val="hlink"/>
                </a:solidFill>
                <a:latin typeface="Arial" panose="020B0604020202020204" pitchFamily="34" charset="0"/>
              </a:rPr>
              <a:t>Область визначення функції …</a:t>
            </a:r>
          </a:p>
          <a:p>
            <a:r>
              <a:rPr lang="uk-UA" sz="2000" b="1" i="1">
                <a:solidFill>
                  <a:srgbClr val="006600"/>
                </a:solidFill>
                <a:latin typeface="Arial" panose="020B0604020202020204" pitchFamily="34" charset="0"/>
              </a:rPr>
              <a:t>Область значень функції …</a:t>
            </a:r>
          </a:p>
          <a:p>
            <a:pPr>
              <a:spcBef>
                <a:spcPct val="50000"/>
              </a:spcBef>
            </a:pPr>
            <a:endParaRPr lang="ru-RU" sz="2000" b="1" i="1">
              <a:solidFill>
                <a:srgbClr val="0066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31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4813"/>
            <a:ext cx="84978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25538"/>
            <a:ext cx="84963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060575"/>
            <a:ext cx="5229225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395288" y="2276475"/>
            <a:ext cx="30241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 b="1" i="1">
                <a:solidFill>
                  <a:srgbClr val="006600"/>
                </a:solidFill>
              </a:rPr>
              <a:t>2) знайдіть область визначення і область значень</a:t>
            </a:r>
            <a:endParaRPr lang="ru-RU" sz="2000" b="1" i="1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6494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24862" cy="218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5979" name="Group 139"/>
          <p:cNvGraphicFramePr>
            <a:graphicFrameLocks noGrp="1"/>
          </p:cNvGraphicFramePr>
          <p:nvPr>
            <p:ph/>
          </p:nvPr>
        </p:nvGraphicFramePr>
        <p:xfrm>
          <a:off x="539750" y="2349500"/>
          <a:ext cx="5111750" cy="1081088"/>
        </p:xfrm>
        <a:graphic>
          <a:graphicData uri="http://schemas.openxmlformats.org/drawingml/2006/table">
            <a:tbl>
              <a:tblPr/>
              <a:tblGrid>
                <a:gridCol w="361950"/>
                <a:gridCol w="592138"/>
                <a:gridCol w="593725"/>
                <a:gridCol w="592137"/>
                <a:gridCol w="593725"/>
                <a:gridCol w="595313"/>
                <a:gridCol w="593725"/>
                <a:gridCol w="595312"/>
                <a:gridCol w="593725"/>
              </a:tblGrid>
              <a:tr h="5413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981" name="Line 141"/>
          <p:cNvSpPr>
            <a:spLocks noChangeShapeType="1"/>
          </p:cNvSpPr>
          <p:nvPr/>
        </p:nvSpPr>
        <p:spPr bwMode="auto">
          <a:xfrm flipV="1">
            <a:off x="5435600" y="3573463"/>
            <a:ext cx="0" cy="3024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5982" name="Line 142"/>
          <p:cNvSpPr>
            <a:spLocks noChangeShapeType="1"/>
          </p:cNvSpPr>
          <p:nvPr/>
        </p:nvSpPr>
        <p:spPr bwMode="auto">
          <a:xfrm>
            <a:off x="2987675" y="5300663"/>
            <a:ext cx="45370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5983" name="Text Box 143"/>
          <p:cNvSpPr txBox="1">
            <a:spLocks noChangeArrowheads="1"/>
          </p:cNvSpPr>
          <p:nvPr/>
        </p:nvSpPr>
        <p:spPr bwMode="auto">
          <a:xfrm>
            <a:off x="7667625" y="5373688"/>
            <a:ext cx="288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 b="1" i="1"/>
              <a:t>х</a:t>
            </a:r>
            <a:endParaRPr lang="ru-RU" sz="2000" b="1" i="1"/>
          </a:p>
        </p:txBody>
      </p:sp>
      <p:sp>
        <p:nvSpPr>
          <p:cNvPr id="35984" name="Text Box 144"/>
          <p:cNvSpPr txBox="1">
            <a:spLocks noChangeArrowheads="1"/>
          </p:cNvSpPr>
          <p:nvPr/>
        </p:nvSpPr>
        <p:spPr bwMode="auto">
          <a:xfrm>
            <a:off x="5508625" y="3500438"/>
            <a:ext cx="2873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 b="1" i="1"/>
              <a:t>у</a:t>
            </a:r>
            <a:endParaRPr lang="ru-RU" sz="2000" b="1" i="1"/>
          </a:p>
        </p:txBody>
      </p:sp>
      <p:sp>
        <p:nvSpPr>
          <p:cNvPr id="35985" name="Oval 145"/>
          <p:cNvSpPr>
            <a:spLocks noChangeArrowheads="1"/>
          </p:cNvSpPr>
          <p:nvPr/>
        </p:nvSpPr>
        <p:spPr bwMode="auto">
          <a:xfrm flipH="1">
            <a:off x="5580063" y="5661025"/>
            <a:ext cx="71437" cy="71438"/>
          </a:xfrm>
          <a:prstGeom prst="ellipse">
            <a:avLst/>
          </a:prstGeom>
          <a:solidFill>
            <a:srgbClr val="B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35986" name="Oval 146"/>
          <p:cNvSpPr>
            <a:spLocks noChangeArrowheads="1"/>
          </p:cNvSpPr>
          <p:nvPr/>
        </p:nvSpPr>
        <p:spPr bwMode="auto">
          <a:xfrm flipH="1">
            <a:off x="5435600" y="5805488"/>
            <a:ext cx="71438" cy="71437"/>
          </a:xfrm>
          <a:prstGeom prst="ellipse">
            <a:avLst/>
          </a:prstGeom>
          <a:solidFill>
            <a:srgbClr val="B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35987" name="Oval 147"/>
          <p:cNvSpPr>
            <a:spLocks noChangeArrowheads="1"/>
          </p:cNvSpPr>
          <p:nvPr/>
        </p:nvSpPr>
        <p:spPr bwMode="auto">
          <a:xfrm flipH="1">
            <a:off x="5219700" y="6021388"/>
            <a:ext cx="71438" cy="71437"/>
          </a:xfrm>
          <a:prstGeom prst="ellipse">
            <a:avLst/>
          </a:prstGeom>
          <a:solidFill>
            <a:srgbClr val="B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35988" name="Oval 148"/>
          <p:cNvSpPr>
            <a:spLocks noChangeArrowheads="1"/>
          </p:cNvSpPr>
          <p:nvPr/>
        </p:nvSpPr>
        <p:spPr bwMode="auto">
          <a:xfrm flipH="1">
            <a:off x="4932363" y="6237288"/>
            <a:ext cx="142875" cy="714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35989" name="Oval 149"/>
          <p:cNvSpPr>
            <a:spLocks noChangeArrowheads="1"/>
          </p:cNvSpPr>
          <p:nvPr/>
        </p:nvSpPr>
        <p:spPr bwMode="auto">
          <a:xfrm flipH="1">
            <a:off x="5940425" y="5229225"/>
            <a:ext cx="71438" cy="71438"/>
          </a:xfrm>
          <a:prstGeom prst="ellipse">
            <a:avLst/>
          </a:prstGeom>
          <a:solidFill>
            <a:srgbClr val="B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35990" name="Oval 150"/>
          <p:cNvSpPr>
            <a:spLocks noChangeArrowheads="1"/>
          </p:cNvSpPr>
          <p:nvPr/>
        </p:nvSpPr>
        <p:spPr bwMode="auto">
          <a:xfrm flipH="1">
            <a:off x="5795963" y="5445125"/>
            <a:ext cx="71437" cy="71438"/>
          </a:xfrm>
          <a:prstGeom prst="ellipse">
            <a:avLst/>
          </a:prstGeom>
          <a:solidFill>
            <a:srgbClr val="B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35991" name="Oval 151"/>
          <p:cNvSpPr>
            <a:spLocks noChangeArrowheads="1"/>
          </p:cNvSpPr>
          <p:nvPr/>
        </p:nvSpPr>
        <p:spPr bwMode="auto">
          <a:xfrm flipH="1">
            <a:off x="6156325" y="5084763"/>
            <a:ext cx="71438" cy="71437"/>
          </a:xfrm>
          <a:prstGeom prst="ellipse">
            <a:avLst/>
          </a:prstGeom>
          <a:solidFill>
            <a:srgbClr val="B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35993" name="Line 153"/>
          <p:cNvSpPr>
            <a:spLocks noChangeShapeType="1"/>
          </p:cNvSpPr>
          <p:nvPr/>
        </p:nvSpPr>
        <p:spPr bwMode="auto">
          <a:xfrm flipV="1">
            <a:off x="5003800" y="4941888"/>
            <a:ext cx="1368425" cy="12954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5994" name="Oval 154"/>
          <p:cNvSpPr>
            <a:spLocks noChangeArrowheads="1"/>
          </p:cNvSpPr>
          <p:nvPr/>
        </p:nvSpPr>
        <p:spPr bwMode="auto">
          <a:xfrm flipH="1">
            <a:off x="6300788" y="4941888"/>
            <a:ext cx="142875" cy="714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35995" name="Oval 155"/>
          <p:cNvSpPr>
            <a:spLocks noChangeArrowheads="1"/>
          </p:cNvSpPr>
          <p:nvPr/>
        </p:nvSpPr>
        <p:spPr bwMode="auto">
          <a:xfrm flipH="1">
            <a:off x="5940425" y="5300663"/>
            <a:ext cx="142875" cy="7143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35996" name="Oval 156"/>
          <p:cNvSpPr>
            <a:spLocks noChangeArrowheads="1"/>
          </p:cNvSpPr>
          <p:nvPr/>
        </p:nvSpPr>
        <p:spPr bwMode="auto">
          <a:xfrm flipH="1">
            <a:off x="5219700" y="4868863"/>
            <a:ext cx="71438" cy="142875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35997" name="Text Box 157"/>
          <p:cNvSpPr txBox="1">
            <a:spLocks noChangeArrowheads="1"/>
          </p:cNvSpPr>
          <p:nvPr/>
        </p:nvSpPr>
        <p:spPr bwMode="auto">
          <a:xfrm>
            <a:off x="4643438" y="4652963"/>
            <a:ext cx="3603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b="1"/>
              <a:t>В</a:t>
            </a:r>
            <a:endParaRPr lang="ru-RU" b="1"/>
          </a:p>
        </p:txBody>
      </p:sp>
      <p:sp>
        <p:nvSpPr>
          <p:cNvPr id="35998" name="Text Box 158"/>
          <p:cNvSpPr txBox="1">
            <a:spLocks noChangeArrowheads="1"/>
          </p:cNvSpPr>
          <p:nvPr/>
        </p:nvSpPr>
        <p:spPr bwMode="auto">
          <a:xfrm>
            <a:off x="6156325" y="5373688"/>
            <a:ext cx="431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b="1"/>
              <a:t>А</a:t>
            </a:r>
            <a:endParaRPr lang="ru-RU" b="1"/>
          </a:p>
        </p:txBody>
      </p:sp>
    </p:spTree>
    <p:extLst>
      <p:ext uri="{BB962C8B-B14F-4D97-AF65-F5344CB8AC3E}">
        <p14:creationId xmlns:p14="http://schemas.microsoft.com/office/powerpoint/2010/main" val="33980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5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9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9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5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5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5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5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3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5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5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8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5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5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5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5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5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5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5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5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5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5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81" grpId="0" animBg="1"/>
      <p:bldP spid="35982" grpId="0" animBg="1"/>
      <p:bldP spid="35984" grpId="0"/>
      <p:bldP spid="35985" grpId="0" animBg="1"/>
      <p:bldP spid="35986" grpId="0" animBg="1"/>
      <p:bldP spid="35987" grpId="0" animBg="1"/>
      <p:bldP spid="35988" grpId="0" animBg="1"/>
      <p:bldP spid="35989" grpId="0" animBg="1"/>
      <p:bldP spid="35990" grpId="0" animBg="1"/>
      <p:bldP spid="35991" grpId="0" animBg="1"/>
      <p:bldP spid="35993" grpId="0" animBg="1"/>
      <p:bldP spid="35994" grpId="0" animBg="1"/>
      <p:bldP spid="35995" grpId="0" animBg="1"/>
      <p:bldP spid="3599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49275"/>
            <a:ext cx="8497888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30413"/>
            <a:ext cx="8424863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4" name="Picture 6" descr="sourc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716338"/>
            <a:ext cx="28575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9781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8424862" cy="283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068638"/>
            <a:ext cx="7127875" cy="349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07955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4861520" y="216024"/>
            <a:ext cx="4283968" cy="908720"/>
            <a:chOff x="4861520" y="260648"/>
            <a:chExt cx="4283968" cy="90872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4861520" y="260648"/>
              <a:ext cx="4283968" cy="9087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863008" y="431645"/>
              <a:ext cx="42824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 smtClean="0">
                  <a:solidFill>
                    <a:schemeClr val="accent5">
                      <a:lumMod val="50000"/>
                    </a:schemeClr>
                  </a:solidFill>
                  <a:latin typeface="Georgia" panose="02040502050405020303" pitchFamily="18" charset="0"/>
                </a:rPr>
                <a:t>ДОМАШНЄ ЗАВДАННЯ</a:t>
              </a:r>
              <a:endParaRPr lang="uk-UA" sz="2400" b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endParaRPr>
            </a:p>
          </p:txBody>
        </p:sp>
      </p:grpSp>
      <p:sp>
        <p:nvSpPr>
          <p:cNvPr id="6" name="Скругленный прямоугольник 5"/>
          <p:cNvSpPr/>
          <p:nvPr/>
        </p:nvSpPr>
        <p:spPr>
          <a:xfrm>
            <a:off x="112796" y="2276872"/>
            <a:ext cx="8862214" cy="25922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2571203"/>
            <a:ext cx="8679579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Опрацювати:</a:t>
            </a:r>
            <a:r>
              <a:rPr lang="uk-UA" sz="2800" b="1" dirty="0">
                <a:latin typeface="Times New Roman"/>
                <a:ea typeface="Calibri"/>
                <a:cs typeface="Times New Roman"/>
              </a:rPr>
              <a:t> п. </a:t>
            </a:r>
            <a:r>
              <a:rPr lang="uk-UA" sz="2800" b="1" dirty="0" smtClean="0">
                <a:latin typeface="Times New Roman"/>
                <a:ea typeface="Calibri"/>
                <a:cs typeface="Times New Roman"/>
              </a:rPr>
              <a:t>20 </a:t>
            </a:r>
            <a:r>
              <a:rPr lang="uk-UA" sz="2400" i="1" dirty="0" smtClean="0">
                <a:latin typeface="Times New Roman"/>
                <a:ea typeface="Calibri"/>
                <a:cs typeface="Times New Roman"/>
              </a:rPr>
              <a:t>(дати відповіді на запитання в кінці параграфа), вивчити означення, теорему, наслідки.</a:t>
            </a:r>
            <a:endParaRPr lang="uk-UA" sz="2800" b="1" dirty="0" smtClean="0">
              <a:solidFill>
                <a:schemeClr val="accent6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Виконати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:</a:t>
            </a:r>
            <a:r>
              <a:rPr lang="uk-UA" sz="2800" b="1" dirty="0">
                <a:latin typeface="Times New Roman"/>
                <a:ea typeface="Calibri"/>
                <a:cs typeface="Times New Roman"/>
              </a:rPr>
              <a:t> № </a:t>
            </a:r>
            <a:r>
              <a:rPr lang="uk-UA" sz="2800" b="1" dirty="0" smtClean="0">
                <a:latin typeface="Times New Roman"/>
                <a:ea typeface="Calibri"/>
                <a:cs typeface="Times New Roman"/>
              </a:rPr>
              <a:t>853; 861 (підручник , автор А.Г.Мерзляк, В.Б.Полонський, </a:t>
            </a:r>
            <a:r>
              <a:rPr lang="uk-UA" sz="2800" b="1" dirty="0" err="1" smtClean="0">
                <a:latin typeface="Times New Roman"/>
                <a:ea typeface="Calibri"/>
                <a:cs typeface="Times New Roman"/>
              </a:rPr>
              <a:t>М.С.Якір</a:t>
            </a:r>
            <a:r>
              <a:rPr lang="uk-UA" sz="2800" b="1" dirty="0" smtClean="0">
                <a:latin typeface="Times New Roman"/>
                <a:ea typeface="Calibri"/>
                <a:cs typeface="Times New Roman"/>
              </a:rPr>
              <a:t>)</a:t>
            </a:r>
            <a:endParaRPr lang="uk-UA" sz="2800" b="1" dirty="0" smtClean="0">
              <a:solidFill>
                <a:schemeClr val="accent6">
                  <a:lumMod val="75000"/>
                </a:schemeClr>
              </a:solidFill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2591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4861520" y="216024"/>
            <a:ext cx="4283968" cy="908720"/>
            <a:chOff x="4861520" y="260648"/>
            <a:chExt cx="4283968" cy="90872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4861520" y="260648"/>
              <a:ext cx="4283968" cy="9087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863008" y="431645"/>
              <a:ext cx="42824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uk-UA" sz="2400" b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5580112" y="347218"/>
            <a:ext cx="32512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600" b="1" dirty="0" smtClean="0">
                <a:solidFill>
                  <a:srgbClr val="738AC8">
                    <a:lumMod val="50000"/>
                  </a:srgbClr>
                </a:solidFill>
                <a:latin typeface="Georgia" panose="02040502050405020303" pitchFamily="18" charset="0"/>
              </a:rPr>
              <a:t>РЕФЛЕКСІЯ</a:t>
            </a:r>
            <a:endParaRPr lang="uk-UA" sz="3600" b="1" dirty="0">
              <a:solidFill>
                <a:srgbClr val="738AC8">
                  <a:lumMod val="50000"/>
                </a:srgbClr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8" descr="Interactive presentation software - Mentime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22" y="1340768"/>
            <a:ext cx="7884368" cy="99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Interactive presentation software - Mentime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6" y="3140968"/>
            <a:ext cx="4614197" cy="2575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ow to Scan a QR Code on iOS – The Sweet Setu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384962"/>
            <a:ext cx="3975087" cy="318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2961586"/>
            <a:ext cx="48590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https://www.menti.com/y1jfmtabic</a:t>
            </a:r>
            <a:endParaRPr lang="uk-UA" sz="2000" b="1" dirty="0">
              <a:solidFill>
                <a:schemeClr val="accent5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520" y="2628039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latin typeface="Georgia" panose="02040502050405020303" pitchFamily="18" charset="0"/>
              </a:rPr>
              <a:t>Перейдіть за покликанням і введіть код.</a:t>
            </a:r>
            <a:endParaRPr lang="uk-UA" b="1" dirty="0">
              <a:latin typeface="Georgia" panose="020405020504050203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349" y="2628039"/>
            <a:ext cx="1998516" cy="20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386708"/>
            <a:ext cx="1684573" cy="402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775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556792"/>
            <a:ext cx="534152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ДЯКУЮ </a:t>
            </a:r>
            <a:endParaRPr lang="ru-RU" sz="115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8" name="Picture 4" descr="Анекдот дня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239" y="139631"/>
            <a:ext cx="487680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3789040"/>
            <a:ext cx="7818038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3800" b="1" dirty="0">
                <a:ln w="1905"/>
                <a:solidFill>
                  <a:srgbClr val="7FD13B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192646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Картинки по запросу &quot;одяг на літо дівчинка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1333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2736304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Картинки по запросу &quot;одяг на зима дівчинка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89008"/>
            <a:ext cx="3556216" cy="355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5004048" y="216024"/>
            <a:ext cx="4170693" cy="836712"/>
            <a:chOff x="5004048" y="216024"/>
            <a:chExt cx="4170693" cy="83671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5004048" y="216024"/>
              <a:ext cx="4170693" cy="8367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148064" y="375047"/>
              <a:ext cx="38700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dirty="0" smtClean="0">
                  <a:latin typeface="Georgia" panose="02040502050405020303" pitchFamily="18" charset="0"/>
                </a:rPr>
                <a:t>ЩО ВИ БАЧИТЕ?</a:t>
              </a:r>
              <a:endParaRPr lang="uk-UA" sz="2400" dirty="0">
                <a:latin typeface="Georgia" panose="020405020504050203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864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3848" y="1249291"/>
            <a:ext cx="2808312" cy="273630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2032985"/>
            <a:ext cx="1656184" cy="15670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TextBox 3"/>
          <p:cNvSpPr txBox="1"/>
          <p:nvPr/>
        </p:nvSpPr>
        <p:spPr>
          <a:xfrm>
            <a:off x="179512" y="2617443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Georgia" panose="02040502050405020303" pitchFamily="18" charset="0"/>
              </a:rPr>
              <a:t>2м</a:t>
            </a:r>
            <a:endParaRPr lang="uk-UA" dirty="0">
              <a:latin typeface="Georgia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99792" y="2248111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Georgia" panose="02040502050405020303" pitchFamily="18" charset="0"/>
              </a:rPr>
              <a:t>3м</a:t>
            </a:r>
            <a:endParaRPr lang="uk-UA" dirty="0"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0624" y="2617443"/>
            <a:ext cx="1066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Р=8 м</a:t>
            </a:r>
            <a:endParaRPr lang="uk-UA" b="1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81977" y="2432776"/>
            <a:ext cx="1066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Р=12 м</a:t>
            </a:r>
            <a:endParaRPr lang="uk-UA" b="1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5004048" y="216024"/>
            <a:ext cx="4170693" cy="836712"/>
            <a:chOff x="5004048" y="216024"/>
            <a:chExt cx="4170693" cy="83671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5004048" y="216024"/>
              <a:ext cx="4170693" cy="8367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148064" y="375047"/>
              <a:ext cx="38700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dirty="0" smtClean="0">
                  <a:latin typeface="Georgia" panose="02040502050405020303" pitchFamily="18" charset="0"/>
                </a:rPr>
                <a:t>ЩО ВИ БАЧИТЕ?</a:t>
              </a:r>
              <a:endParaRPr lang="uk-UA" sz="2400" dirty="0">
                <a:latin typeface="Georgia" panose="02040502050405020303" pitchFamily="18" charset="0"/>
              </a:endParaRPr>
            </a:p>
          </p:txBody>
        </p:sp>
      </p:grp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441413"/>
              </p:ext>
            </p:extLst>
          </p:nvPr>
        </p:nvGraphicFramePr>
        <p:xfrm>
          <a:off x="1560004" y="4581128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936104"/>
                <a:gridCol w="1008112"/>
                <a:gridCol w="1008112"/>
                <a:gridCol w="1008112"/>
                <a:gridCol w="1199456"/>
              </a:tblGrid>
              <a:tr h="370840">
                <a:tc>
                  <a:txBody>
                    <a:bodyPr/>
                    <a:lstStyle/>
                    <a:p>
                      <a:r>
                        <a:rPr lang="uk-UA" i="1" baseline="0" dirty="0" smtClean="0">
                          <a:latin typeface="Georgia" panose="02040502050405020303" pitchFamily="18" charset="0"/>
                        </a:rPr>
                        <a:t>а  </a:t>
                      </a:r>
                      <a:r>
                        <a:rPr lang="en-US" i="1" dirty="0" smtClean="0">
                          <a:latin typeface="Georgia" panose="02040502050405020303" pitchFamily="18" charset="0"/>
                        </a:rPr>
                        <a:t>(</a:t>
                      </a:r>
                      <a:r>
                        <a:rPr lang="uk-UA" i="1" dirty="0" smtClean="0">
                          <a:latin typeface="Georgia" panose="02040502050405020303" pitchFamily="18" charset="0"/>
                        </a:rPr>
                        <a:t>м</a:t>
                      </a:r>
                      <a:r>
                        <a:rPr lang="en-US" i="1" dirty="0" smtClean="0">
                          <a:latin typeface="Georgia" panose="02040502050405020303" pitchFamily="18" charset="0"/>
                        </a:rPr>
                        <a:t>)</a:t>
                      </a:r>
                      <a:endParaRPr lang="uk-UA" i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5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6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Georgia" panose="02040502050405020303" pitchFamily="18" charset="0"/>
                        </a:rPr>
                        <a:t>P</a:t>
                      </a:r>
                      <a:r>
                        <a:rPr lang="uk-UA" i="1" dirty="0" smtClean="0">
                          <a:latin typeface="Georgia" panose="02040502050405020303" pitchFamily="18" charset="0"/>
                        </a:rPr>
                        <a:t> (м)</a:t>
                      </a:r>
                      <a:endParaRPr lang="uk-UA" i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20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24</a:t>
                      </a:r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149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&quot;ВЕЛОСИПЕДИСТ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065" y="1981761"/>
            <a:ext cx="4801923" cy="253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Картинки по запросу &quot;ТУРИСТ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52" y="1628800"/>
            <a:ext cx="2808312" cy="324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91880" y="144413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Georgia" panose="02040502050405020303" pitchFamily="18" charset="0"/>
              </a:rPr>
              <a:t>t=2</a:t>
            </a:r>
            <a:r>
              <a:rPr lang="uk-UA" b="1" i="1" dirty="0" smtClean="0">
                <a:latin typeface="Georgia" panose="02040502050405020303" pitchFamily="18" charset="0"/>
              </a:rPr>
              <a:t> год</a:t>
            </a:r>
            <a:r>
              <a:rPr lang="en-US" b="1" i="1" dirty="0" smtClean="0">
                <a:latin typeface="Georgia" panose="02040502050405020303" pitchFamily="18" charset="0"/>
              </a:rPr>
              <a:t> </a:t>
            </a:r>
            <a:endParaRPr lang="uk-UA" b="1" i="1" dirty="0"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36721" y="3263929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Georgia" panose="02040502050405020303" pitchFamily="18" charset="0"/>
              </a:rPr>
              <a:t>v</a:t>
            </a:r>
            <a:r>
              <a:rPr lang="en-US" b="1" i="1" dirty="0" smtClean="0">
                <a:latin typeface="Georgia" panose="02040502050405020303" pitchFamily="18" charset="0"/>
              </a:rPr>
              <a:t>=11 </a:t>
            </a:r>
            <a:r>
              <a:rPr lang="uk-UA" b="1" i="1" dirty="0" smtClean="0">
                <a:latin typeface="Georgia" panose="02040502050405020303" pitchFamily="18" charset="0"/>
              </a:rPr>
              <a:t>км/год</a:t>
            </a:r>
            <a:endParaRPr lang="uk-UA" b="1" i="1" dirty="0"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4571836"/>
            <a:ext cx="1885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Georgia" panose="02040502050405020303" pitchFamily="18" charset="0"/>
              </a:rPr>
              <a:t>v</a:t>
            </a:r>
            <a:r>
              <a:rPr lang="en-US" b="1" i="1" dirty="0" smtClean="0">
                <a:latin typeface="Georgia" panose="02040502050405020303" pitchFamily="18" charset="0"/>
              </a:rPr>
              <a:t>=</a:t>
            </a:r>
            <a:r>
              <a:rPr lang="uk-UA" b="1" i="1" dirty="0" smtClean="0">
                <a:latin typeface="Georgia" panose="02040502050405020303" pitchFamily="18" charset="0"/>
              </a:rPr>
              <a:t>4</a:t>
            </a:r>
            <a:r>
              <a:rPr lang="en-US" b="1" i="1" dirty="0" smtClean="0">
                <a:latin typeface="Georgia" panose="02040502050405020303" pitchFamily="18" charset="0"/>
              </a:rPr>
              <a:t> </a:t>
            </a:r>
            <a:r>
              <a:rPr lang="uk-UA" b="1" i="1" dirty="0" smtClean="0">
                <a:latin typeface="Georgia" panose="02040502050405020303" pitchFamily="18" charset="0"/>
              </a:rPr>
              <a:t>км/год</a:t>
            </a:r>
            <a:endParaRPr lang="uk-UA" b="1" i="1" dirty="0">
              <a:latin typeface="Georgia" panose="020405020504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12247" y="364001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S=22 </a:t>
            </a:r>
            <a:r>
              <a:rPr lang="uk-UA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км</a:t>
            </a:r>
            <a:endParaRPr lang="uk-UA" b="1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5920" y="4952701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S=</a:t>
            </a:r>
            <a:r>
              <a:rPr lang="uk-UA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8</a:t>
            </a:r>
            <a:r>
              <a:rPr lang="en-US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uk-UA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км</a:t>
            </a:r>
            <a:endParaRPr lang="uk-UA" b="1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5004048" y="216024"/>
            <a:ext cx="4170693" cy="836712"/>
            <a:chOff x="5004048" y="216024"/>
            <a:chExt cx="4170693" cy="836712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5004048" y="216024"/>
              <a:ext cx="4170693" cy="8367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148064" y="375047"/>
              <a:ext cx="38700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dirty="0" smtClean="0">
                  <a:latin typeface="Georgia" panose="02040502050405020303" pitchFamily="18" charset="0"/>
                </a:rPr>
                <a:t>ЩО ВИ БАЧИТЕ?</a:t>
              </a:r>
              <a:endParaRPr lang="uk-UA" sz="2400" dirty="0">
                <a:latin typeface="Georgia" panose="02040502050405020303" pitchFamily="18" charset="0"/>
              </a:endParaRPr>
            </a:p>
          </p:txBody>
        </p:sp>
      </p:grp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7086"/>
              </p:ext>
            </p:extLst>
          </p:nvPr>
        </p:nvGraphicFramePr>
        <p:xfrm>
          <a:off x="2296905" y="5394567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Georgia" panose="02040502050405020303" pitchFamily="18" charset="0"/>
                        </a:rPr>
                        <a:t> v</a:t>
                      </a:r>
                      <a:r>
                        <a:rPr lang="uk-UA" i="1" dirty="0" smtClean="0">
                          <a:latin typeface="Georgia" panose="02040502050405020303" pitchFamily="18" charset="0"/>
                        </a:rPr>
                        <a:t>(км/год)</a:t>
                      </a:r>
                      <a:endParaRPr lang="uk-UA" i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Georgia" panose="02040502050405020303" pitchFamily="18" charset="0"/>
                        </a:rPr>
                        <a:t>4</a:t>
                      </a:r>
                      <a:endParaRPr lang="uk-UA" i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Georgia" panose="02040502050405020303" pitchFamily="18" charset="0"/>
                        </a:rPr>
                        <a:t>11</a:t>
                      </a:r>
                      <a:endParaRPr lang="uk-UA" i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Georgia" panose="02040502050405020303" pitchFamily="18" charset="0"/>
                        </a:rPr>
                        <a:t>23</a:t>
                      </a:r>
                      <a:endParaRPr lang="uk-UA" i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Georgia" panose="02040502050405020303" pitchFamily="18" charset="0"/>
                        </a:rPr>
                        <a:t>S </a:t>
                      </a:r>
                      <a:r>
                        <a:rPr lang="uk-UA" i="1" dirty="0" smtClean="0">
                          <a:latin typeface="Georgia" panose="02040502050405020303" pitchFamily="18" charset="0"/>
                        </a:rPr>
                        <a:t>(км)</a:t>
                      </a:r>
                      <a:endParaRPr lang="uk-UA" i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Georgia" panose="02040502050405020303" pitchFamily="18" charset="0"/>
                        </a:rPr>
                        <a:t>8</a:t>
                      </a:r>
                      <a:endParaRPr lang="uk-UA" i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Georgia" panose="02040502050405020303" pitchFamily="18" charset="0"/>
                        </a:rPr>
                        <a:t>22</a:t>
                      </a:r>
                      <a:endParaRPr lang="uk-UA" i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Georgia" panose="02040502050405020303" pitchFamily="18" charset="0"/>
                        </a:rPr>
                        <a:t>46</a:t>
                      </a:r>
                      <a:endParaRPr lang="uk-UA" i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027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5004048" y="216024"/>
            <a:ext cx="4170693" cy="836712"/>
            <a:chOff x="5004048" y="216024"/>
            <a:chExt cx="4170693" cy="836712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5004048" y="216024"/>
              <a:ext cx="4170693" cy="8367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148064" y="375047"/>
              <a:ext cx="38700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dirty="0" smtClean="0">
                  <a:latin typeface="Georgia" panose="02040502050405020303" pitchFamily="18" charset="0"/>
                </a:rPr>
                <a:t>ЩО ВИ БАЧИТЕ?</a:t>
              </a:r>
              <a:endParaRPr lang="uk-UA" sz="2400" dirty="0">
                <a:latin typeface="Georgia" panose="02040502050405020303" pitchFamily="18" charset="0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755576" y="2456892"/>
            <a:ext cx="936104" cy="85069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угольник 9"/>
          <p:cNvSpPr/>
          <p:nvPr/>
        </p:nvSpPr>
        <p:spPr>
          <a:xfrm>
            <a:off x="2025436" y="1707511"/>
            <a:ext cx="1728192" cy="14987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804035" y="2661470"/>
            <a:ext cx="1066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Р=8м</a:t>
            </a:r>
            <a:endParaRPr lang="uk-UA" b="1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520" y="2697571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Georgia" panose="02040502050405020303" pitchFamily="18" charset="0"/>
              </a:rPr>
              <a:t>2м</a:t>
            </a:r>
            <a:endParaRPr lang="uk-UA" dirty="0">
              <a:latin typeface="Georgia" panose="02040502050405020303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59717" y="2094099"/>
            <a:ext cx="536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Georgia" panose="02040502050405020303" pitchFamily="18" charset="0"/>
              </a:rPr>
              <a:t>3м</a:t>
            </a:r>
            <a:endParaRPr lang="uk-UA" dirty="0">
              <a:latin typeface="Georgia" panose="02040502050405020303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95349" y="2266923"/>
            <a:ext cx="1066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Р=12м</a:t>
            </a:r>
            <a:endParaRPr lang="uk-UA" b="1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53628" y="6309320"/>
            <a:ext cx="11064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26" name="TextBox 25"/>
          <p:cNvSpPr txBox="1"/>
          <p:nvPr/>
        </p:nvSpPr>
        <p:spPr>
          <a:xfrm>
            <a:off x="2396418" y="5434025"/>
            <a:ext cx="1885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Georgia" panose="02040502050405020303" pitchFamily="18" charset="0"/>
              </a:rPr>
              <a:t>v</a:t>
            </a:r>
            <a:r>
              <a:rPr lang="en-US" b="1" i="1" dirty="0" smtClean="0">
                <a:latin typeface="Georgia" panose="02040502050405020303" pitchFamily="18" charset="0"/>
              </a:rPr>
              <a:t>=</a:t>
            </a:r>
            <a:r>
              <a:rPr lang="uk-UA" b="1" i="1" dirty="0" smtClean="0">
                <a:latin typeface="Georgia" panose="02040502050405020303" pitchFamily="18" charset="0"/>
              </a:rPr>
              <a:t>4</a:t>
            </a:r>
            <a:r>
              <a:rPr lang="en-US" b="1" i="1" dirty="0" smtClean="0">
                <a:latin typeface="Georgia" panose="02040502050405020303" pitchFamily="18" charset="0"/>
              </a:rPr>
              <a:t> </a:t>
            </a:r>
            <a:r>
              <a:rPr lang="uk-UA" b="1" i="1" dirty="0" smtClean="0">
                <a:latin typeface="Georgia" panose="02040502050405020303" pitchFamily="18" charset="0"/>
              </a:rPr>
              <a:t>км/год</a:t>
            </a:r>
            <a:endParaRPr lang="uk-UA" b="1" i="1" dirty="0">
              <a:latin typeface="Georgia" panose="02040502050405020303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57160" y="5832761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S=</a:t>
            </a:r>
            <a:r>
              <a:rPr lang="uk-UA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8</a:t>
            </a:r>
            <a:r>
              <a:rPr lang="en-US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uk-UA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км</a:t>
            </a:r>
            <a:endParaRPr lang="uk-UA" b="1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37655" y="5044768"/>
            <a:ext cx="1487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Georgia" panose="02040502050405020303" pitchFamily="18" charset="0"/>
              </a:rPr>
              <a:t>t=2</a:t>
            </a:r>
            <a:r>
              <a:rPr lang="uk-UA" b="1" i="1" dirty="0" smtClean="0">
                <a:latin typeface="Georgia" panose="02040502050405020303" pitchFamily="18" charset="0"/>
              </a:rPr>
              <a:t> год</a:t>
            </a:r>
            <a:r>
              <a:rPr lang="en-US" b="1" i="1" dirty="0" smtClean="0">
                <a:latin typeface="Georgia" panose="02040502050405020303" pitchFamily="18" charset="0"/>
              </a:rPr>
              <a:t> </a:t>
            </a:r>
            <a:endParaRPr lang="uk-UA" b="1" i="1" dirty="0">
              <a:latin typeface="Georgia" panose="02040502050405020303" pitchFamily="18" charset="0"/>
            </a:endParaRPr>
          </a:p>
        </p:txBody>
      </p:sp>
      <p:pic>
        <p:nvPicPr>
          <p:cNvPr id="2056" name="Picture 8" descr="Картинки по запросу &quot;одяг на літо дівчинка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1333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432" y="1013970"/>
            <a:ext cx="1848576" cy="277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2554319" y="3293414"/>
            <a:ext cx="3326401" cy="1656184"/>
            <a:chOff x="1461623" y="3717032"/>
            <a:chExt cx="3326401" cy="1656184"/>
          </a:xfrm>
        </p:grpSpPr>
        <p:sp>
          <p:nvSpPr>
            <p:cNvPr id="11" name="Пятно 1 10"/>
            <p:cNvSpPr/>
            <p:nvPr/>
          </p:nvSpPr>
          <p:spPr>
            <a:xfrm>
              <a:off x="1461623" y="3717032"/>
              <a:ext cx="3326401" cy="1656184"/>
            </a:xfrm>
            <a:prstGeom prst="irregularSeal1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933034" y="4149080"/>
              <a:ext cx="24971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200" dirty="0" smtClean="0">
                  <a:solidFill>
                    <a:schemeClr val="bg1"/>
                  </a:solidFill>
                  <a:latin typeface="Georgia" panose="02040502050405020303" pitchFamily="18" charset="0"/>
                </a:rPr>
                <a:t>залежність</a:t>
              </a:r>
              <a:endParaRPr lang="uk-UA" sz="3200" dirty="0">
                <a:solidFill>
                  <a:schemeClr val="bg1"/>
                </a:solidFill>
                <a:latin typeface="Georgia" panose="02040502050405020303" pitchFamily="18" charset="0"/>
              </a:endParaRPr>
            </a:p>
          </p:txBody>
        </p:sp>
      </p:grpSp>
      <p:pic>
        <p:nvPicPr>
          <p:cNvPr id="2058" name="Picture 10" descr="Картинки по запросу &quot;одяг на зима дівчинка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492674"/>
            <a:ext cx="2232788" cy="223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Картинки по запросу &quot;ВЕЛОСИПЕДИСТ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927" y="5196520"/>
            <a:ext cx="2931635" cy="154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6673023" y="630932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S=22 </a:t>
            </a:r>
            <a:r>
              <a:rPr lang="uk-UA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км</a:t>
            </a:r>
            <a:endParaRPr lang="uk-UA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660772" y="593998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Georgia" panose="02040502050405020303" pitchFamily="18" charset="0"/>
              </a:rPr>
              <a:t>v</a:t>
            </a:r>
            <a:r>
              <a:rPr lang="en-US" b="1" i="1" dirty="0" smtClean="0">
                <a:latin typeface="Georgia" panose="02040502050405020303" pitchFamily="18" charset="0"/>
              </a:rPr>
              <a:t>=11 </a:t>
            </a:r>
            <a:r>
              <a:rPr lang="uk-UA" b="1" i="1" dirty="0" smtClean="0">
                <a:latin typeface="Georgia" panose="02040502050405020303" pitchFamily="18" charset="0"/>
              </a:rPr>
              <a:t>км/год</a:t>
            </a:r>
            <a:endParaRPr lang="uk-UA" b="1" i="1" dirty="0">
              <a:latin typeface="Georgia" panose="02040502050405020303" pitchFamily="18" charset="0"/>
            </a:endParaRPr>
          </a:p>
        </p:txBody>
      </p:sp>
      <p:pic>
        <p:nvPicPr>
          <p:cNvPr id="34" name="Picture 4" descr="Картинки по запросу &quot;ТУРИСТ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7628" l="3562" r="978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27" y="4502928"/>
            <a:ext cx="2039386" cy="235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0" y="1052736"/>
            <a:ext cx="9174741" cy="366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Georgia" panose="02040502050405020303" pitchFamily="18" charset="0"/>
              </a:rPr>
              <a:t>З ЯКИМ СЛОВОМ ПОВ</a:t>
            </a:r>
            <a:r>
              <a:rPr lang="en-US" b="1" dirty="0" smtClean="0">
                <a:latin typeface="Georgia" panose="02040502050405020303" pitchFamily="18" charset="0"/>
              </a:rPr>
              <a:t>’</a:t>
            </a:r>
            <a:r>
              <a:rPr lang="uk-UA" b="1" dirty="0" smtClean="0">
                <a:latin typeface="Georgia" panose="02040502050405020303" pitchFamily="18" charset="0"/>
              </a:rPr>
              <a:t>ЯЗАНІ ДАНІ ЗОБРАЖЕННЯ?</a:t>
            </a:r>
            <a:endParaRPr lang="uk-UA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46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915816" y="216024"/>
            <a:ext cx="6258925" cy="990020"/>
            <a:chOff x="5004048" y="216024"/>
            <a:chExt cx="4170693" cy="99002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5004048" y="216024"/>
              <a:ext cx="4170693" cy="8367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148064" y="375047"/>
              <a:ext cx="38700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dirty="0" smtClean="0">
                  <a:latin typeface="Georgia" panose="02040502050405020303" pitchFamily="18" charset="0"/>
                </a:rPr>
                <a:t>ВСТАВТЕ ПРОПУЩЕНЕ ДІЄСЛОВО</a:t>
              </a:r>
              <a:endParaRPr lang="uk-UA" sz="2400" dirty="0">
                <a:latin typeface="Georgia" panose="02040502050405020303" pitchFamily="18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04738" y="1484784"/>
            <a:ext cx="86161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uk-UA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Периметр квадрата </a:t>
            </a:r>
            <a:r>
              <a:rPr lang="uk-UA" sz="24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</a:t>
            </a:r>
            <a:r>
              <a:rPr lang="uk-UA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від довжини його сторони;</a:t>
            </a:r>
          </a:p>
          <a:p>
            <a:pPr algn="just">
              <a:buClr>
                <a:srgbClr val="FF0000"/>
              </a:buClr>
            </a:pPr>
            <a:endParaRPr lang="uk-UA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 прямокутника </a:t>
            </a:r>
            <a:r>
              <a:rPr lang="uk-UA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</a:t>
            </a: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від вимірів;</a:t>
            </a:r>
          </a:p>
          <a:p>
            <a:pPr algn="just">
              <a:buClr>
                <a:srgbClr val="FF0000"/>
              </a:buClr>
            </a:pPr>
            <a:endParaRPr lang="uk-UA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uk-UA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єм</a:t>
            </a:r>
            <a:r>
              <a:rPr lang="uk-UA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куба </a:t>
            </a:r>
            <a:r>
              <a:rPr lang="uk-UA" sz="24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</a:t>
            </a:r>
            <a:r>
              <a:rPr lang="uk-UA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від довжини його сторони;</a:t>
            </a:r>
          </a:p>
          <a:p>
            <a:pPr algn="just">
              <a:buClr>
                <a:srgbClr val="FF0000"/>
              </a:buClr>
            </a:pPr>
            <a:endParaRPr lang="uk-UA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Відстань, яку долає рухомий предмет </a:t>
            </a:r>
            <a:r>
              <a:rPr lang="uk-UA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</a:t>
            </a: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від його швидкості та часу руху</a:t>
            </a:r>
            <a:r>
              <a:rPr lang="uk-UA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24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FF0000"/>
              </a:buClr>
            </a:pPr>
            <a:endParaRPr lang="uk-UA" sz="24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uk-UA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Тиск масла </a:t>
            </a:r>
            <a:r>
              <a:rPr lang="uk-UA" sz="24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</a:t>
            </a:r>
            <a:r>
              <a:rPr lang="uk-UA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від висоти його стовпця</a:t>
            </a: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34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61520" y="28556"/>
            <a:ext cx="4283968" cy="908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TextBox 2"/>
          <p:cNvSpPr txBox="1"/>
          <p:nvPr/>
        </p:nvSpPr>
        <p:spPr>
          <a:xfrm>
            <a:off x="5023284" y="128973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МЕТА УРОКУ</a:t>
            </a:r>
            <a:endParaRPr lang="uk-UA" sz="40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708920"/>
            <a:ext cx="8640960" cy="1366523"/>
          </a:xfrm>
          <a:prstGeom prst="rect">
            <a:avLst/>
          </a:prstGeom>
          <a:solidFill>
            <a:srgbClr val="5EA2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222145" y="4293096"/>
            <a:ext cx="8640960" cy="1440160"/>
          </a:xfrm>
          <a:prstGeom prst="rect">
            <a:avLst/>
          </a:prstGeom>
          <a:solidFill>
            <a:srgbClr val="6F92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угольник 5"/>
          <p:cNvSpPr/>
          <p:nvPr/>
        </p:nvSpPr>
        <p:spPr>
          <a:xfrm>
            <a:off x="138905" y="1407412"/>
            <a:ext cx="8640960" cy="1085484"/>
          </a:xfrm>
          <a:prstGeom prst="rect">
            <a:avLst/>
          </a:prstGeom>
          <a:solidFill>
            <a:srgbClr val="8383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TextBox 6"/>
          <p:cNvSpPr txBox="1"/>
          <p:nvPr/>
        </p:nvSpPr>
        <p:spPr>
          <a:xfrm>
            <a:off x="151625" y="1364575"/>
            <a:ext cx="86688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Сформувати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uk-UA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означення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функції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залежної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змінної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(аргумент), </a:t>
            </a:r>
            <a:r>
              <a:rPr lang="ru-RU" b="1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незалежної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змінної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ознайомити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з </a:t>
            </a:r>
            <a:r>
              <a:rPr lang="ru-RU" b="1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поняттями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область </a:t>
            </a:r>
            <a:r>
              <a:rPr lang="ru-RU" b="1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визначення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, область </a:t>
            </a:r>
            <a:r>
              <a:rPr lang="ru-RU" b="1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значення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сформувати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уміння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використовувати</a:t>
            </a:r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дані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поняття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для </a:t>
            </a:r>
            <a:r>
              <a:rPr lang="ru-RU" b="1" dirty="0" err="1">
                <a:solidFill>
                  <a:schemeClr val="bg1"/>
                </a:solidFill>
                <a:latin typeface="Georgia" panose="02040502050405020303" pitchFamily="18" charset="0"/>
              </a:rPr>
              <a:t>розв’язування</a:t>
            </a:r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 задач.</a:t>
            </a:r>
            <a:endParaRPr lang="uk-UA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2712482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Розви</a:t>
            </a:r>
            <a:r>
              <a:rPr lang="uk-UA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ва</a:t>
            </a:r>
            <a:r>
              <a:rPr lang="ru-RU" b="1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ти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Georgia" panose="02040502050405020303" pitchFamily="18" charset="0"/>
              </a:rPr>
              <a:t>в</a:t>
            </a:r>
            <a:r>
              <a:rPr lang="ru-RU" b="1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міння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Georgia" panose="02040502050405020303" pitchFamily="18" charset="0"/>
              </a:rPr>
              <a:t>використовувати</a:t>
            </a:r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визначення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Georgia" panose="02040502050405020303" pitchFamily="18" charset="0"/>
              </a:rPr>
              <a:t>під</a:t>
            </a:r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 час </a:t>
            </a:r>
            <a:r>
              <a:rPr lang="ru-RU" b="1" dirty="0" err="1">
                <a:solidFill>
                  <a:schemeClr val="bg1"/>
                </a:solidFill>
                <a:latin typeface="Georgia" panose="02040502050405020303" pitchFamily="18" charset="0"/>
              </a:rPr>
              <a:t>розв’язування</a:t>
            </a:r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 задач, </a:t>
            </a:r>
            <a:r>
              <a:rPr lang="ru-RU" b="1" dirty="0" err="1">
                <a:solidFill>
                  <a:schemeClr val="bg1"/>
                </a:solidFill>
                <a:latin typeface="Georgia" panose="02040502050405020303" pitchFamily="18" charset="0"/>
              </a:rPr>
              <a:t>робити</a:t>
            </a:r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Georgia" panose="02040502050405020303" pitchFamily="18" charset="0"/>
              </a:rPr>
              <a:t>висновки</a:t>
            </a:r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розвивати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Georgia" panose="02040502050405020303" pitchFamily="18" charset="0"/>
              </a:rPr>
              <a:t>логічне</a:t>
            </a:r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 та </a:t>
            </a:r>
            <a:r>
              <a:rPr lang="ru-RU" b="1" dirty="0" err="1">
                <a:solidFill>
                  <a:schemeClr val="bg1"/>
                </a:solidFill>
                <a:latin typeface="Georgia" panose="02040502050405020303" pitchFamily="18" charset="0"/>
              </a:rPr>
              <a:t>абстрактне</a:t>
            </a:r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Georgia" panose="02040502050405020303" pitchFamily="18" charset="0"/>
              </a:rPr>
              <a:t>мислення</a:t>
            </a:r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пам’ять</a:t>
            </a:r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та </a:t>
            </a:r>
            <a:r>
              <a:rPr lang="ru-RU" b="1" dirty="0" err="1">
                <a:solidFill>
                  <a:schemeClr val="bg1"/>
                </a:solidFill>
                <a:latin typeface="Georgia" panose="02040502050405020303" pitchFamily="18" charset="0"/>
              </a:rPr>
              <a:t>в</a:t>
            </a:r>
            <a:r>
              <a:rPr lang="ru-RU" b="1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міння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моделювати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уміння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працювати</a:t>
            </a:r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Georgia" panose="02040502050405020303" pitchFamily="18" charset="0"/>
              </a:rPr>
              <a:t>самостійно</a:t>
            </a:r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та в </a:t>
            </a:r>
            <a:r>
              <a:rPr lang="ru-RU" b="1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групі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.</a:t>
            </a:r>
            <a:endParaRPr lang="uk-UA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1687" y="4388911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b="1" dirty="0">
                <a:solidFill>
                  <a:schemeClr val="bg1"/>
                </a:solidFill>
                <a:latin typeface="Times New Roman"/>
                <a:ea typeface="Times New Roman"/>
              </a:rPr>
              <a:t>В</a:t>
            </a:r>
            <a:r>
              <a:rPr lang="uk-UA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иховувати </a:t>
            </a:r>
            <a:r>
              <a:rPr lang="uk-UA" b="1" dirty="0">
                <a:solidFill>
                  <a:schemeClr val="bg1"/>
                </a:solidFill>
                <a:latin typeface="Times New Roman"/>
                <a:ea typeface="Times New Roman"/>
              </a:rPr>
              <a:t>культуру мовлення, почуття відповідальності, зосередженість, </a:t>
            </a:r>
            <a:r>
              <a:rPr lang="uk-UA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спостережливість, взаємодопомогу</a:t>
            </a:r>
            <a:r>
              <a:rPr lang="uk-UA" b="1" dirty="0">
                <a:solidFill>
                  <a:schemeClr val="bg1"/>
                </a:solidFill>
                <a:latin typeface="Times New Roman"/>
                <a:ea typeface="Times New Roman"/>
              </a:rPr>
              <a:t>, </a:t>
            </a:r>
            <a:r>
              <a:rPr lang="uk-UA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uk-UA" b="1" dirty="0">
                <a:solidFill>
                  <a:schemeClr val="bg1"/>
                </a:solidFill>
                <a:latin typeface="Times New Roman"/>
                <a:ea typeface="Times New Roman"/>
              </a:rPr>
              <a:t>організованість, </a:t>
            </a:r>
            <a:r>
              <a:rPr lang="uk-UA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взаємоповагу</a:t>
            </a:r>
            <a:r>
              <a:rPr lang="uk-UA" b="1" dirty="0">
                <a:solidFill>
                  <a:schemeClr val="bg1"/>
                </a:solidFill>
                <a:latin typeface="Times New Roman"/>
                <a:ea typeface="Times New Roman"/>
              </a:rPr>
              <a:t>, здатність самовираження кожного учня, дбайливе ставлення до власного здоров’я, </a:t>
            </a:r>
            <a:r>
              <a:rPr lang="uk-UA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почуття взаємодопомоги, </a:t>
            </a:r>
            <a:r>
              <a:rPr lang="uk-UA" b="1" dirty="0">
                <a:solidFill>
                  <a:schemeClr val="bg1"/>
                </a:solidFill>
                <a:latin typeface="Times New Roman"/>
                <a:ea typeface="Times New Roman"/>
              </a:rPr>
              <a:t>виховувати </a:t>
            </a:r>
            <a:r>
              <a:rPr lang="uk-UA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бажання </a:t>
            </a:r>
            <a:r>
              <a:rPr lang="uk-UA" b="1" dirty="0">
                <a:solidFill>
                  <a:schemeClr val="bg1"/>
                </a:solidFill>
                <a:latin typeface="Times New Roman"/>
                <a:ea typeface="Times New Roman"/>
              </a:rPr>
              <a:t>до </a:t>
            </a:r>
            <a:r>
              <a:rPr lang="uk-UA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самоосвіти.</a:t>
            </a:r>
            <a:endParaRPr lang="uk-UA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05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6" name="Picture 14" descr="Картинки по запросу &quot;ПРОДУКТ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778" y="4919257"/>
            <a:ext cx="3099634" cy="18161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5004048" y="216024"/>
            <a:ext cx="4170693" cy="836712"/>
            <a:chOff x="5004048" y="216024"/>
            <a:chExt cx="4170693" cy="836712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5004048" y="216024"/>
              <a:ext cx="4170693" cy="8367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148064" y="375047"/>
              <a:ext cx="38700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dirty="0" smtClean="0">
                  <a:latin typeface="Georgia" panose="02040502050405020303" pitchFamily="18" charset="0"/>
                </a:rPr>
                <a:t>СТРУКТУРА РОБОТИ</a:t>
              </a:r>
              <a:endParaRPr lang="uk-UA" sz="2400" dirty="0">
                <a:latin typeface="Georgia" panose="02040502050405020303" pitchFamily="18" charset="0"/>
              </a:endParaRPr>
            </a:p>
          </p:txBody>
        </p:sp>
      </p:grpSp>
      <p:pic>
        <p:nvPicPr>
          <p:cNvPr id="3080" name="Picture 8" descr="Картинки по запросу &quot;РОБОТА В ГРУПІ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805" y="1752081"/>
            <a:ext cx="2230731" cy="159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Картинки по запросу &quot;РОБОТА В ГРУПІ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575" y="1567951"/>
            <a:ext cx="2379547" cy="196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Картинки по запросу &quot;РОБОТА В ГРУПІ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07383"/>
            <a:ext cx="2623111" cy="154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Штриховая стрелка вправо 4"/>
          <p:cNvSpPr/>
          <p:nvPr/>
        </p:nvSpPr>
        <p:spPr>
          <a:xfrm>
            <a:off x="2802623" y="2235531"/>
            <a:ext cx="730798" cy="540060"/>
          </a:xfrm>
          <a:prstGeom prst="striped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Штриховая стрелка вправо 11"/>
          <p:cNvSpPr/>
          <p:nvPr/>
        </p:nvSpPr>
        <p:spPr>
          <a:xfrm>
            <a:off x="5868144" y="2209762"/>
            <a:ext cx="730798" cy="540060"/>
          </a:xfrm>
          <a:prstGeom prst="striped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TextBox 5"/>
          <p:cNvSpPr txBox="1"/>
          <p:nvPr/>
        </p:nvSpPr>
        <p:spPr>
          <a:xfrm>
            <a:off x="1095150" y="3275847"/>
            <a:ext cx="76322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РЕЗУЛЬТАТИВНІСТЬ залежить від…..!!!</a:t>
            </a:r>
            <a:endParaRPr lang="uk-UA" sz="4800" b="1" dirty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64088" y="5119467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y</a:t>
            </a:r>
            <a:r>
              <a:rPr lang="en-US" sz="4000" b="1" i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=f(x)</a:t>
            </a:r>
            <a:endParaRPr lang="uk-UA" sz="4000" b="1" i="1" dirty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90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d60ad84a3dcffd4915147129c10cbd1d45492b"/>
</p:tagLst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3331</TotalTime>
  <Words>641</Words>
  <Application>Microsoft Office PowerPoint</Application>
  <PresentationFormat>Экран (4:3)</PresentationFormat>
  <Paragraphs>196</Paragraphs>
  <Slides>27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6" baseType="lpstr">
      <vt:lpstr>Arial</vt:lpstr>
      <vt:lpstr>Calibri</vt:lpstr>
      <vt:lpstr>Constantia</vt:lpstr>
      <vt:lpstr>Georgia</vt:lpstr>
      <vt:lpstr>Tahoma</vt:lpstr>
      <vt:lpstr>Times New Roman</vt:lpstr>
      <vt:lpstr>Wingdings</vt:lpstr>
      <vt:lpstr>Тема Office</vt:lpstr>
      <vt:lpstr>Формула</vt:lpstr>
      <vt:lpstr>УРОК АЛГЕБРИ</vt:lpstr>
      <vt:lpstr>ФУНКЦІОНАЛЬНА ЗАЛЕЖНІСТЬ МІЖ ВЕЛИЧИНАМИ ЯК МАТЕМАТИЧНА МОДЕЛЬ РЕАЛЬНИХ ПРОЦЕСІВ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Графіком функції  називається  множина всіх точок координатної площини, абсциси яких дорівнюють значенню аргументу, ординати – відповідним значенням функції. </vt:lpstr>
      <vt:lpstr>Залежність  температури  повітря від  часу  суток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http://presentation-creation.ru/powerpoint-templates.html</Company>
  <LinksUpToDate>false</LinksUpToDate>
  <SharedDoc>false</SharedDoc>
  <HyperlinkBase>http://presentation-creation.ru/powerpoint-templates.html</HyperlinkBase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Абстрактные баннеры - шаблон презентации с сайта http://presentation-creation.ru</dc:title>
  <dc:creator>obstinate</dc:creator>
  <dc:description>Шаблон презентации с сайта http://presentation-creation.ru/</dc:description>
  <cp:lastModifiedBy>Марічка</cp:lastModifiedBy>
  <cp:revision>406</cp:revision>
  <dcterms:created xsi:type="dcterms:W3CDTF">2017-06-19T18:19:33Z</dcterms:created>
  <dcterms:modified xsi:type="dcterms:W3CDTF">2023-03-01T19:29:16Z</dcterms:modified>
</cp:coreProperties>
</file>