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2" r:id="rId4"/>
    <p:sldId id="293" r:id="rId5"/>
    <p:sldId id="294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5" r:id="rId14"/>
    <p:sldId id="295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1" autoAdjust="0"/>
    <p:restoredTop sz="93922" autoAdjust="0"/>
  </p:normalViewPr>
  <p:slideViewPr>
    <p:cSldViewPr>
      <p:cViewPr varScale="1">
        <p:scale>
          <a:sx n="89" d="100"/>
          <a:sy n="89" d="100"/>
        </p:scale>
        <p:origin x="19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59301267311489"/>
          <c:y val="0.11527592019690119"/>
          <c:w val="0.70839659790887521"/>
          <c:h val="0.705381293104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</c:v>
                </c:pt>
                <c:pt idx="2">
                  <c:v>100</c:v>
                </c:pt>
                <c:pt idx="4">
                  <c:v>120</c:v>
                </c:pt>
                <c:pt idx="6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"/>
        <c:axId val="443562144"/>
        <c:axId val="443560968"/>
      </c:barChart>
      <c:catAx>
        <c:axId val="44356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9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uk-UA"/>
                  <a:t>Вік (у роках)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443560968"/>
        <c:crosses val="autoZero"/>
        <c:auto val="1"/>
        <c:lblAlgn val="ctr"/>
        <c:lblOffset val="100"/>
        <c:tickLblSkip val="1"/>
        <c:noMultiLvlLbl val="0"/>
      </c:catAx>
      <c:valAx>
        <c:axId val="443560968"/>
        <c:scaling>
          <c:orientation val="minMax"/>
          <c:max val="16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79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uk-UA"/>
                  <a:t>Зріст (у см)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3562144"/>
        <c:crosses val="autoZero"/>
        <c:crossBetween val="midCat"/>
        <c:majorUnit val="50"/>
      </c:valAx>
      <c:spPr>
        <a:noFill/>
        <a:ln w="2537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59301267311489"/>
          <c:y val="0.11527592019690119"/>
          <c:w val="0.70839659790887521"/>
          <c:h val="0.705381293104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</c:v>
                </c:pt>
                <c:pt idx="2">
                  <c:v>100</c:v>
                </c:pt>
                <c:pt idx="4">
                  <c:v>120</c:v>
                </c:pt>
                <c:pt idx="6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"/>
        <c:axId val="382961472"/>
        <c:axId val="382961864"/>
      </c:barChart>
      <c:catAx>
        <c:axId val="382961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9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uk-UA"/>
                  <a:t>Вік (у роках)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382961864"/>
        <c:crosses val="autoZero"/>
        <c:auto val="1"/>
        <c:lblAlgn val="ctr"/>
        <c:lblOffset val="100"/>
        <c:tickLblSkip val="1"/>
        <c:noMultiLvlLbl val="0"/>
      </c:catAx>
      <c:valAx>
        <c:axId val="382961864"/>
        <c:scaling>
          <c:orientation val="minMax"/>
          <c:max val="16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79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uk-UA"/>
                  <a:t>Зріст (у см)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2961472"/>
        <c:crosses val="autoZero"/>
        <c:crossBetween val="midCat"/>
        <c:majorUnit val="50"/>
      </c:valAx>
      <c:spPr>
        <a:noFill/>
        <a:ln w="2537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B12B-D0C3-4536-B54A-035AE7289689}" type="datetimeFigureOut">
              <a:rPr lang="uk-UA" smtClean="0"/>
              <a:t>11.05.2022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29210-5312-4203-90A3-519649580E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4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7650000" cy="13050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-69000" y="3339000"/>
            <a:ext cx="765000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6 КЛАС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11000" y="1314000"/>
            <a:ext cx="10236450" cy="1411738"/>
          </a:xfrm>
        </p:spPr>
        <p:txBody>
          <a:bodyPr/>
          <a:lstStyle/>
          <a:p>
            <a:pPr algn="just" eaLnBrk="1" hangingPunct="1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Сполучимо знайдені точки плавною лінією, то одержимо графік залежності температури повітря від часу</a:t>
            </a:r>
          </a:p>
          <a:p>
            <a:pPr algn="just" eaLnBrk="1" hangingPunct="1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графіка можна дати відповідь на багато запитань.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7062" r="13770" b="14087"/>
          <a:stretch>
            <a:fillRect/>
          </a:stretch>
        </p:blipFill>
        <p:spPr bwMode="auto">
          <a:xfrm>
            <a:off x="2135188" y="2725738"/>
            <a:ext cx="772795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" y="99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4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00" y="1269000"/>
            <a:ext cx="8229600" cy="1178824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була температура об 11 год?</a:t>
            </a:r>
          </a:p>
          <a:p>
            <a:pPr eaLnBrk="1" hangingPunct="1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котрій годині температура становила 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7062" r="13770" b="14087"/>
          <a:stretch>
            <a:fillRect/>
          </a:stretch>
        </p:blipFill>
        <p:spPr bwMode="auto">
          <a:xfrm>
            <a:off x="2063751" y="2092325"/>
            <a:ext cx="82073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" y="99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4000"/>
            <a:ext cx="11496000" cy="1368649"/>
          </a:xfrm>
        </p:spPr>
        <p:txBody>
          <a:bodyPr>
            <a:normAutofit/>
          </a:bodyPr>
          <a:lstStyle/>
          <a:p>
            <a:pPr eaLnBrk="1" hangingPunct="1"/>
            <a:r>
              <a:rPr lang="uk-UA" dirty="0" smtClean="0"/>
              <a:t>Яка найнижча температура і о котрій годині?</a:t>
            </a:r>
          </a:p>
          <a:p>
            <a:pPr algn="just" eaLnBrk="1" hangingPunct="1"/>
            <a:r>
              <a:rPr lang="uk-UA" dirty="0" smtClean="0"/>
              <a:t>Протягом якого часу температура була нижча від нуля? Вища від нуля?</a:t>
            </a:r>
            <a:endParaRPr lang="ru-RU" dirty="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7062" r="13770" b="14087"/>
          <a:stretch>
            <a:fillRect/>
          </a:stretch>
        </p:blipFill>
        <p:spPr bwMode="auto">
          <a:xfrm>
            <a:off x="2420938" y="2519194"/>
            <a:ext cx="772795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9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" y="1404000"/>
            <a:ext cx="10757136" cy="135008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найнижча температура і о котрій годині?</a:t>
            </a:r>
          </a:p>
          <a:p>
            <a:pPr algn="just" eaLnBrk="1" hangingPunct="1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якого часу температура була нижча від нуля? Вища від нуля?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7062" r="13770" b="14087"/>
          <a:stretch>
            <a:fillRect/>
          </a:stretch>
        </p:blipFill>
        <p:spPr bwMode="auto">
          <a:xfrm>
            <a:off x="2226000" y="2451894"/>
            <a:ext cx="7726362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6" t="30357" r="19337" b="19048"/>
          <a:stretch>
            <a:fillRect/>
          </a:stretch>
        </p:blipFill>
        <p:spPr bwMode="auto">
          <a:xfrm>
            <a:off x="6321000" y="1584000"/>
            <a:ext cx="422751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307975" y="2304000"/>
            <a:ext cx="4475163" cy="4005587"/>
          </a:xfrm>
        </p:spPr>
        <p:txBody>
          <a:bodyPr/>
          <a:lstStyle/>
          <a:p>
            <a:r>
              <a:rPr lang="uk-UA" b="1" dirty="0" smtClean="0"/>
              <a:t>  </a:t>
            </a:r>
            <a:r>
              <a:rPr lang="uk-UA" i="1" dirty="0" smtClean="0"/>
              <a:t>Зображено графік руху туриста</a:t>
            </a:r>
          </a:p>
          <a:p>
            <a:r>
              <a:rPr lang="uk-UA" dirty="0" smtClean="0"/>
              <a:t>На якій відстані турист був через 2 год.</a:t>
            </a:r>
          </a:p>
          <a:p>
            <a:r>
              <a:rPr lang="uk-UA" dirty="0" smtClean="0"/>
              <a:t>Скільки часу турист витратив на зупинку?</a:t>
            </a:r>
          </a:p>
          <a:p>
            <a:r>
              <a:rPr lang="uk-UA" dirty="0" smtClean="0"/>
              <a:t>Через скільки годин турист був за 4 км від початку руху, за 8 км?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322390"/>
            <a:ext cx="30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2</a:t>
            </a:r>
            <a:endParaRPr 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65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3521" y="5559966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0" y="5559966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559966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559966"/>
            <a:ext cx="476176" cy="47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1821000" y="4059000"/>
            <a:ext cx="839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ДЯКУЮ ВАМ ЗА УРОК!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2" name="Picture 10" descr="джаз руки, смайлики, смайлик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5" y="191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УРОКУ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3100" y="2304000"/>
            <a:ext cx="1017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ГРАФІКІВ ЗАЛЕЖНОСТЕЙ МІЖ ВЕЛИЧИНАМИ</a:t>
            </a:r>
            <a:endParaRPr lang="uk-UA" sz="6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55575" y="1359001"/>
            <a:ext cx="10575425" cy="1755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Оленці був рік, її зріст складав 70 см, коли їй було 3 роки – 100 см, 5 років - 120 см, у 7 років – 130 см. За цими даними можна побудувати діаграму.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Побудуємо діаграму: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03022"/>
              </p:ext>
            </p:extLst>
          </p:nvPr>
        </p:nvGraphicFramePr>
        <p:xfrm>
          <a:off x="3036000" y="2574000"/>
          <a:ext cx="7475537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50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55574" y="1359001"/>
            <a:ext cx="10935425" cy="175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можемо ми за цією діаграмою сказати який зріс Оленки у 2 роки або 4 роки?</a:t>
            </a:r>
          </a:p>
          <a:p>
            <a:pPr marL="0" indent="0" eaLnBrk="1" hangingPunct="1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Оленка росла весь час, а на діаграмі видно її зріст тільки коли їй 1 рік, 5 років та 7 років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47661"/>
              </p:ext>
            </p:extLst>
          </p:nvPr>
        </p:nvGraphicFramePr>
        <p:xfrm>
          <a:off x="3306000" y="2439000"/>
          <a:ext cx="7475538" cy="394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422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268999"/>
            <a:ext cx="11931072" cy="2610000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Прямокутну систему координат зручно використовувати для побудови графіків залежності двох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величин: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</a:p>
          <a:p>
            <a:pPr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залежності висоти дерева від його віку;</a:t>
            </a:r>
          </a:p>
          <a:p>
            <a:pPr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залежності маси тіла людини від її віку.</a:t>
            </a:r>
          </a:p>
          <a:p>
            <a:pPr>
              <a:defRPr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залежності температури повітря від часу дня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Блог вчителя математики: 5-6 кл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0575"/>
            <a:ext cx="3240087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Конспект уроку для 6 класу &quot;Приклади графіків залежностей між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00" y="3744000"/>
            <a:ext cx="47688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55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1" y="1419355"/>
            <a:ext cx="4552950" cy="1283268"/>
          </a:xfrm>
        </p:spPr>
        <p:txBody>
          <a:bodyPr>
            <a:noAutofit/>
          </a:bodyPr>
          <a:lstStyle/>
          <a:p>
            <a:pPr marL="274320" indent="-274320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Нехай поїзд , що рухається зі швидкістю 60 км/год, вийшов о 3 год ранку із м.Ківерці. Тоді о 4 год він буде на відстані 60 км від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Ківерець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5 год – на відстані 120 км  і т.д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1593851" y="5072064"/>
            <a:ext cx="3573463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81375" y="5715000"/>
            <a:ext cx="66436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118116" y="5929331"/>
            <a:ext cx="1214820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Час, ( в год )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1216349" y="4855689"/>
            <a:ext cx="1494512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ВІДСТАНЬ (в км)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560763" y="56784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8500" y="542925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8500" y="514350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8500" y="485775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38500" y="457200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38500" y="428625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8500" y="400050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38500" y="600075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38500" y="628650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8500" y="657225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917951" y="56784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275138" y="56784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632326" y="56784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989513" y="56784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346701" y="56784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775326" y="56784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6132513" y="56784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489701" y="56784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22629" y="5715017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91842" y="5715017"/>
            <a:ext cx="2760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49032" y="5715017"/>
            <a:ext cx="2760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08626" y="5715017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61008" y="5715017"/>
            <a:ext cx="2760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23006" y="5715017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38810" y="5715017"/>
            <a:ext cx="284052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11228" y="5715017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94576" y="5715017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35614" y="6357959"/>
            <a:ext cx="55335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- 180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630805" y="6143645"/>
            <a:ext cx="55335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- 120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706249" y="5857893"/>
            <a:ext cx="461986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- 60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970362" y="5572141"/>
            <a:ext cx="2760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840309" y="5286389"/>
            <a:ext cx="36740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764863" y="5000637"/>
            <a:ext cx="458780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769674" y="4714885"/>
            <a:ext cx="458779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779292" y="4429133"/>
            <a:ext cx="458779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240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784099" y="4143381"/>
            <a:ext cx="458780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300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779292" y="3857629"/>
            <a:ext cx="458779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360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4381501" y="3929064"/>
            <a:ext cx="2143125" cy="1785937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381376" y="5715000"/>
            <a:ext cx="1000125" cy="85725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4238626" y="5643564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667251" y="5286376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953001" y="5072064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310189" y="4786314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738814" y="4429126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096001" y="4143376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381751" y="3857626"/>
            <a:ext cx="200025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59996"/>
              </p:ext>
            </p:extLst>
          </p:nvPr>
        </p:nvGraphicFramePr>
        <p:xfrm>
          <a:off x="4887042" y="1452911"/>
          <a:ext cx="6811209" cy="124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551"/>
                <a:gridCol w="773701"/>
                <a:gridCol w="808869"/>
                <a:gridCol w="808869"/>
                <a:gridCol w="773701"/>
                <a:gridCol w="773701"/>
                <a:gridCol w="689416"/>
                <a:gridCol w="851401"/>
              </a:tblGrid>
              <a:tr h="409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год)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</a:tr>
              <a:tr h="6097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Відстань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Ківерці (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3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0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61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8537" y="1400970"/>
            <a:ext cx="3966160" cy="985838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9483"/>
              </p:ext>
            </p:extLst>
          </p:nvPr>
        </p:nvGraphicFramePr>
        <p:xfrm>
          <a:off x="4320470" y="1397000"/>
          <a:ext cx="6133221" cy="155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263"/>
                <a:gridCol w="653539"/>
                <a:gridCol w="703811"/>
                <a:gridCol w="653539"/>
                <a:gridCol w="666110"/>
                <a:gridCol w="766653"/>
                <a:gridCol w="766653"/>
                <a:gridCol w="766653"/>
              </a:tblGrid>
              <a:tr h="36573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 (в год)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3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6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8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12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14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16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18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</a:tr>
              <a:tr h="6312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Температура</a:t>
                      </a:r>
                      <a:r>
                        <a:rPr lang="ru-RU" sz="1800" baseline="0" dirty="0" smtClean="0"/>
                        <a:t> (в градусах)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- 3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1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5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6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4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- 1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- 3</a:t>
                      </a:r>
                      <a:endParaRPr lang="ru-RU" sz="1800" dirty="0"/>
                    </a:p>
                  </a:txBody>
                  <a:tcPr marL="91439" marR="91439" marT="45734" marB="45734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 flipH="1" flipV="1">
            <a:off x="1772444" y="4464844"/>
            <a:ext cx="39306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38564" y="5143500"/>
            <a:ext cx="671512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342843" y="5786454"/>
            <a:ext cx="1220719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 (в год)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067049" y="4204877"/>
            <a:ext cx="2364622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Температура (в градусах)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987801" y="5108576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346576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703763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060951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418138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775326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132513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489701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846888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04076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561263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918451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204201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561388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8918576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275763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9632951" y="5106989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9990138" y="5106988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95688" y="478631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595688" y="450056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595688" y="421481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95688" y="392906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595688" y="364331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95688" y="335756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595688" y="5500689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595688" y="5786439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595688" y="6072189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320470" y="5143513"/>
            <a:ext cx="2760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37254" y="5143513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51634" y="5143513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468418" y="5143513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183600" y="5143513"/>
            <a:ext cx="36740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819329" y="5143513"/>
            <a:ext cx="36740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464675" y="5143513"/>
            <a:ext cx="36740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50493" y="5143513"/>
            <a:ext cx="36740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967278" y="5143513"/>
            <a:ext cx="36740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379753" y="4714885"/>
            <a:ext cx="27603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381356" y="4357695"/>
            <a:ext cx="276228" cy="3173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381356" y="4071943"/>
            <a:ext cx="276228" cy="3173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381356" y="3786191"/>
            <a:ext cx="276228" cy="3173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81356" y="3500439"/>
            <a:ext cx="276228" cy="3173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381356" y="3214687"/>
            <a:ext cx="276228" cy="3173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81356" y="5000637"/>
            <a:ext cx="276228" cy="3173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38480" y="5357827"/>
            <a:ext cx="428628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-1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38480" y="5643579"/>
            <a:ext cx="428628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38480" y="5929331"/>
            <a:ext cx="428628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-3</a:t>
            </a:r>
          </a:p>
        </p:txBody>
      </p:sp>
      <p:sp>
        <p:nvSpPr>
          <p:cNvPr id="68" name="Овал 67"/>
          <p:cNvSpPr/>
          <p:nvPr/>
        </p:nvSpPr>
        <p:spPr>
          <a:xfrm>
            <a:off x="6453188" y="3571876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667251" y="5929314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738813" y="4714876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953376" y="3214689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596313" y="3857626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310688" y="5357814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025063" y="5929314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6" name="Прямая соединительная линия 75"/>
          <p:cNvCxnSpPr>
            <a:stCxn id="69" idx="7"/>
            <a:endCxn id="70" idx="3"/>
          </p:cNvCxnSpPr>
          <p:nvPr/>
        </p:nvCxnSpPr>
        <p:spPr>
          <a:xfrm rot="5400000" flipH="1" flipV="1">
            <a:off x="4774407" y="4961732"/>
            <a:ext cx="1071563" cy="9207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5666582" y="3929857"/>
            <a:ext cx="1100138" cy="6699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 flipH="1" flipV="1">
            <a:off x="7147719" y="2734469"/>
            <a:ext cx="285750" cy="15319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8024814" y="3286126"/>
            <a:ext cx="682625" cy="6715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8346282" y="4393407"/>
            <a:ext cx="1500188" cy="71437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73" idx="5"/>
            <a:endCxn id="74" idx="1"/>
          </p:cNvCxnSpPr>
          <p:nvPr/>
        </p:nvCxnSpPr>
        <p:spPr>
          <a:xfrm rot="16200000" flipH="1">
            <a:off x="9560720" y="5461795"/>
            <a:ext cx="428625" cy="5635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" y="639000"/>
            <a:ext cx="5804999" cy="629999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0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2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2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2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3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30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3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3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000"/>
            <a:ext cx="10686000" cy="1971125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uk-UA" sz="3500" b="1" dirty="0"/>
          </a:p>
          <a:p>
            <a:pPr algn="just">
              <a:defRPr/>
            </a:pPr>
            <a:endParaRPr lang="uk-UA" dirty="0" smtClean="0"/>
          </a:p>
          <a:p>
            <a:pPr algn="just">
              <a:defRPr/>
            </a:pPr>
            <a:r>
              <a:rPr lang="uk-UA" b="1" dirty="0"/>
              <a:t>Вправа 1 </a:t>
            </a:r>
            <a:endParaRPr lang="uk-UA" dirty="0" smtClean="0"/>
          </a:p>
          <a:p>
            <a:pPr algn="just">
              <a:defRPr/>
            </a:pPr>
            <a:r>
              <a:rPr lang="uk-UA" dirty="0" smtClean="0"/>
              <a:t>Метеорологи </a:t>
            </a:r>
            <a:r>
              <a:rPr lang="uk-UA" dirty="0" smtClean="0"/>
              <a:t>протягом доби вимірювали температуру повітря через кожні дві години. </a:t>
            </a:r>
            <a:r>
              <a:rPr lang="uk-UA" dirty="0" smtClean="0"/>
              <a:t>За результатами вимірювань, було складено таблицю.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46825" r="14774" b="41072"/>
          <a:stretch>
            <a:fillRect/>
          </a:stretch>
        </p:blipFill>
        <p:spPr bwMode="auto">
          <a:xfrm>
            <a:off x="1944688" y="2600325"/>
            <a:ext cx="84963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19288" y="4149725"/>
            <a:ext cx="8362950" cy="226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uk-UA" sz="2400" dirty="0"/>
              <a:t>Що характеризує ця таблиця?</a:t>
            </a:r>
          </a:p>
          <a:p>
            <a:pPr algn="just">
              <a:defRPr/>
            </a:pPr>
            <a:r>
              <a:rPr lang="uk-UA" sz="2400" i="1" dirty="0"/>
              <a:t>Залежність температури повітря від часу.</a:t>
            </a:r>
          </a:p>
          <a:p>
            <a:pPr algn="just">
              <a:defRPr/>
            </a:pPr>
            <a:r>
              <a:rPr lang="uk-UA" sz="2400" dirty="0"/>
              <a:t>Таку залежність можна зобразити графіком.</a:t>
            </a:r>
          </a:p>
          <a:p>
            <a:pPr marL="0" indent="0" algn="just">
              <a:buNone/>
              <a:defRPr/>
            </a:pPr>
            <a:endParaRPr lang="uk-UA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000"/>
            <a:ext cx="5804999" cy="62999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306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3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5120" y="1314000"/>
            <a:ext cx="8582025" cy="12150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dirty="0" smtClean="0"/>
              <a:t>    Побудуємо прямокутну систему координат. На осі абсцис відкладаємо значення часу (</a:t>
            </a:r>
            <a:r>
              <a:rPr lang="en-US" dirty="0" smtClean="0"/>
              <a:t>t, </a:t>
            </a:r>
            <a:r>
              <a:rPr lang="uk-UA" dirty="0" smtClean="0"/>
              <a:t>год), на осі ординат відкладемо значення температури (</a:t>
            </a:r>
            <a:r>
              <a:rPr lang="en-US" dirty="0" smtClean="0"/>
              <a:t>T, ⁰C)</a:t>
            </a:r>
            <a:endParaRPr lang="ru-RU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25198" r="13992" b="6250"/>
          <a:stretch>
            <a:fillRect/>
          </a:stretch>
        </p:blipFill>
        <p:spPr bwMode="auto">
          <a:xfrm>
            <a:off x="1847851" y="2409826"/>
            <a:ext cx="84185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" y="99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581</Words>
  <Application>Microsoft Office PowerPoint</Application>
  <PresentationFormat>Широкоэкранный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Тема Office</vt:lpstr>
      <vt:lpstr>МАТЕМАТИКА</vt:lpstr>
      <vt:lpstr>ТЕМА  УРОКУ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ПРАЦЮЄМО В ЗОШИТІ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Марічка</cp:lastModifiedBy>
  <cp:revision>281</cp:revision>
  <dcterms:created xsi:type="dcterms:W3CDTF">2020-07-05T17:04:43Z</dcterms:created>
  <dcterms:modified xsi:type="dcterms:W3CDTF">2022-05-11T18:11:34Z</dcterms:modified>
</cp:coreProperties>
</file>