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89" r:id="rId4"/>
    <p:sldId id="283" r:id="rId5"/>
    <p:sldId id="279" r:id="rId6"/>
    <p:sldId id="287" r:id="rId7"/>
    <p:sldId id="286" r:id="rId8"/>
    <p:sldId id="288" r:id="rId9"/>
    <p:sldId id="291" r:id="rId10"/>
    <p:sldId id="290" r:id="rId11"/>
    <p:sldId id="292" r:id="rId12"/>
    <p:sldId id="281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3922" autoAdjust="0"/>
  </p:normalViewPr>
  <p:slideViewPr>
    <p:cSldViewPr>
      <p:cViewPr varScale="1">
        <p:scale>
          <a:sx n="79" d="100"/>
          <a:sy n="79" d="100"/>
        </p:scale>
        <p:origin x="62" y="22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1B12B-D0C3-4536-B54A-035AE7289689}" type="datetimeFigureOut">
              <a:rPr lang="uk-UA" smtClean="0"/>
              <a:t>01.05.2022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29210-5312-4203-90A3-519649580E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47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microsoft.com/office/2007/relationships/hdphoto" Target="../media/hdphoto1.wdp"/><Relationship Id="rId5" Type="http://schemas.openxmlformats.org/officeDocument/2006/relationships/image" Target="../media/image15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7650000" cy="130500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МАТЕМАТИКА</a:t>
            </a:r>
            <a:endParaRPr lang="ru-RU" sz="8000" dirty="0"/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-69000" y="3339000"/>
            <a:ext cx="7650000" cy="130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dirty="0" smtClean="0"/>
              <a:t>6 КЛАС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0" y="-30600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AutoShape 2" descr="Картопя, капуста та морква подешевш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" y="639000"/>
            <a:ext cx="5804999" cy="629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9" y="1449000"/>
            <a:ext cx="9153525" cy="1733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499" y="3362551"/>
            <a:ext cx="4381500" cy="47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000" y="3369230"/>
            <a:ext cx="1457325" cy="495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9499" y="4020989"/>
            <a:ext cx="4429125" cy="371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00" y="3864530"/>
            <a:ext cx="1333500" cy="514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9499" y="4585674"/>
            <a:ext cx="4476750" cy="361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1000" y="4461849"/>
            <a:ext cx="1438275" cy="48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7599" y="5140834"/>
            <a:ext cx="4438650" cy="495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1000" y="5060860"/>
            <a:ext cx="11715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0" y="-30600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AutoShape 2" descr="Картопя, капуста та морква подешевш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" y="639000"/>
            <a:ext cx="5804999" cy="6299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000" y="2079000"/>
            <a:ext cx="3857625" cy="38385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1491277"/>
            <a:ext cx="6448469" cy="2475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00" y="4223678"/>
            <a:ext cx="1095375" cy="4286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000" y="4909704"/>
            <a:ext cx="1133475" cy="4762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936" y="5693737"/>
            <a:ext cx="1171575" cy="4476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1000" y="4223678"/>
            <a:ext cx="1266825" cy="4667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1000" y="5004000"/>
            <a:ext cx="1428750" cy="4476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9575" y="5655637"/>
            <a:ext cx="1238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0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ДОМАШНЄ ЗАВДАННЯ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231A016-41BC-4013-BDCF-0E4B371BD067}"/>
              </a:ext>
            </a:extLst>
          </p:cNvPr>
          <p:cNvSpPr txBox="1"/>
          <p:nvPr/>
        </p:nvSpPr>
        <p:spPr>
          <a:xfrm>
            <a:off x="5196000" y="6039000"/>
            <a:ext cx="663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>
                <a:solidFill>
                  <a:srgbClr val="33565D"/>
                </a:solidFill>
                <a:latin typeface="Segoe Print" pitchFamily="2" charset="0"/>
                <a:cs typeface="Times New Roman" pitchFamily="18" charset="0"/>
              </a:rPr>
              <a:t>Бажаю творчих успіхів!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9" y="3107025"/>
            <a:ext cx="6649050" cy="11192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53" y="4471695"/>
            <a:ext cx="6708162" cy="5314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000" y="1861164"/>
            <a:ext cx="3548688" cy="37088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61" y="5248606"/>
            <a:ext cx="6652211" cy="802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667" y="1731616"/>
            <a:ext cx="7096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КОНСПЕКТ, </a:t>
            </a:r>
          </a:p>
          <a:p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 НА ПИТАННЯ, ЩО В КІНЦІ П.34</a:t>
            </a:r>
            <a:endParaRPr lang="uk-UA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43521" y="5559966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466000" y="5559966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276000" y="5559966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086000" y="5559966"/>
            <a:ext cx="476176" cy="476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7062D2-87BA-47CB-AA8D-848BE686EE02}"/>
              </a:ext>
            </a:extLst>
          </p:cNvPr>
          <p:cNvSpPr txBox="1"/>
          <p:nvPr/>
        </p:nvSpPr>
        <p:spPr>
          <a:xfrm>
            <a:off x="1821000" y="4059000"/>
            <a:ext cx="839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ДЯКУЮ ВАМ ЗА УРОК!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82" name="Picture 10" descr="джаз руки, смайлики, смайлик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75" y="191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60F4178-6426-4622-9522-43826F96CF54}"/>
              </a:ext>
            </a:extLst>
          </p:cNvPr>
          <p:cNvSpPr txBox="1"/>
          <p:nvPr/>
        </p:nvSpPr>
        <p:spPr>
          <a:xfrm>
            <a:off x="4247935" y="306191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180843-7FBF-4691-B34B-59512CE3A474}"/>
              </a:ext>
            </a:extLst>
          </p:cNvPr>
          <p:cNvSpPr txBox="1"/>
          <p:nvPr/>
        </p:nvSpPr>
        <p:spPr>
          <a:xfrm>
            <a:off x="7175375" y="25681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48FD914-AE6F-463C-A045-02FFA962142E}"/>
              </a:ext>
            </a:extLst>
          </p:cNvPr>
          <p:cNvSpPr txBox="1"/>
          <p:nvPr/>
        </p:nvSpPr>
        <p:spPr>
          <a:xfrm>
            <a:off x="10102134" y="20731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60C65D1-41FA-4A55-AD14-C385D923D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67100" y="4236252"/>
            <a:ext cx="432000" cy="432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C3C22AE-6121-49D1-9BD1-B3E87BC97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3688846" y="3732626"/>
            <a:ext cx="432000" cy="432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60F84A1-6BF8-47EA-95CB-734BFBD3A6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47836" y="3246750"/>
            <a:ext cx="432000" cy="432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B38B191-52F0-4D55-8A06-7DFBCE2E6B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25143" y="2769750"/>
            <a:ext cx="396000" cy="396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4417080-A692-44A8-B1BB-FAA635371D19}"/>
              </a:ext>
            </a:extLst>
          </p:cNvPr>
          <p:cNvSpPr txBox="1"/>
          <p:nvPr/>
        </p:nvSpPr>
        <p:spPr>
          <a:xfrm>
            <a:off x="1323616" y="360081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40883D-ACBF-462A-8056-050E3BA4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 УРОКУ</a:t>
            </a:r>
            <a:endParaRPr lang="ru-RU" dirty="0"/>
          </a:p>
        </p:txBody>
      </p:sp>
      <p:sp>
        <p:nvSpPr>
          <p:cNvPr id="3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0" y="1754324"/>
            <a:ext cx="12192000" cy="4154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КООРДИНАТНА ПЛОЩИНА</a:t>
            </a:r>
            <a:endParaRPr lang="ru-RU" sz="8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0" y="51888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ВАЖЛИВО ЗНАТИ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AutoShape 2" descr="Картопя, капуста та морква подешевш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73047" y="1580498"/>
            <a:ext cx="7289074" cy="2103119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266700" dist="1016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b="1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Координатною </a:t>
            </a:r>
            <a:r>
              <a:rPr lang="uk-UA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площиною </a:t>
            </a:r>
            <a:r>
              <a:rPr lang="uk-UA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називають площину на якій зображено дві перпендикулярні координатні прямі, </a:t>
            </a:r>
            <a:endParaRPr lang="en-US" b="1" i="1" dirty="0" smtClean="0">
              <a:solidFill>
                <a:srgbClr val="1F386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r>
              <a:rPr lang="uk-UA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перетину – О є їх спільним початком відліку. 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Дані прямі називають віссю </a:t>
            </a:r>
            <a:r>
              <a:rPr lang="uk-UA" b="1" i="1" dirty="0" smtClean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абсцис </a:t>
            </a:r>
            <a:r>
              <a:rPr lang="uk-UA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віссю ординат.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 позначають буквами </a:t>
            </a:r>
            <a:r>
              <a:rPr lang="en-US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uk-UA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en-US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uk-UA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точку О  називають  початком координат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3118053" y="3931947"/>
            <a:ext cx="2242338" cy="2586444"/>
          </a:xfrm>
          <a:prstGeom prst="downArrow">
            <a:avLst>
              <a:gd name="adj1" fmla="val 50000"/>
              <a:gd name="adj2" fmla="val 49293"/>
            </a:avLst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00" y="2439000"/>
            <a:ext cx="4455000" cy="403694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>
            <a:clrChange>
              <a:clrFrom>
                <a:srgbClr val="F4FBF3"/>
              </a:clrFrom>
              <a:clrTo>
                <a:srgbClr val="F4FB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1" y="3898760"/>
            <a:ext cx="2183856" cy="268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2" y="2296944"/>
            <a:ext cx="4701602" cy="41986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60F4178-6426-4622-9522-43826F96CF54}"/>
              </a:ext>
            </a:extLst>
          </p:cNvPr>
          <p:cNvSpPr txBox="1"/>
          <p:nvPr/>
        </p:nvSpPr>
        <p:spPr>
          <a:xfrm>
            <a:off x="4247935" y="306191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48FD914-AE6F-463C-A045-02FFA962142E}"/>
              </a:ext>
            </a:extLst>
          </p:cNvPr>
          <p:cNvSpPr txBox="1"/>
          <p:nvPr/>
        </p:nvSpPr>
        <p:spPr>
          <a:xfrm>
            <a:off x="10102134" y="20731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60C65D1-41FA-4A55-AD14-C385D923D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67100" y="4236252"/>
            <a:ext cx="432000" cy="432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C3C22AE-6121-49D1-9BD1-B3E87BC97B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688846" y="3732626"/>
            <a:ext cx="432000" cy="432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60F84A1-6BF8-47EA-95CB-734BFBD3A6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546000" y="3228270"/>
            <a:ext cx="432000" cy="432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B38B191-52F0-4D55-8A06-7DFBCE2E6B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25143" y="2769750"/>
            <a:ext cx="396000" cy="396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4417080-A692-44A8-B1BB-FAA635371D19}"/>
              </a:ext>
            </a:extLst>
          </p:cNvPr>
          <p:cNvSpPr txBox="1"/>
          <p:nvPr/>
        </p:nvSpPr>
        <p:spPr>
          <a:xfrm>
            <a:off x="1323616" y="360081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40883D-ACBF-462A-8056-050E3BA4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ВАЖЛИВО ЗНАТИ</a:t>
            </a:r>
            <a:endParaRPr lang="ru-RU" dirty="0"/>
          </a:p>
        </p:txBody>
      </p:sp>
      <p:pic>
        <p:nvPicPr>
          <p:cNvPr id="19" name="Рисунок 18"/>
          <p:cNvPicPr/>
          <p:nvPr/>
        </p:nvPicPr>
        <p:blipFill>
          <a:blip r:embed="rId11" cstate="print">
            <a:clrChange>
              <a:clrFrom>
                <a:srgbClr val="F4FBF3"/>
              </a:clrFrom>
              <a:clrTo>
                <a:srgbClr val="F4FB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2" y="3523576"/>
            <a:ext cx="2183856" cy="268015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46066" y="1517001"/>
            <a:ext cx="7317559" cy="133998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Координатні осі розбивають координатну площину на чотири частини, які називають </a:t>
            </a:r>
            <a:r>
              <a:rPr lang="uk-UA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координатними чвертями</a:t>
            </a:r>
            <a:r>
              <a:rPr lang="uk-UA" sz="2000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 нумерують так, як показано на малюнку.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7716001" y="2885660"/>
            <a:ext cx="1346126" cy="1278966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uk-UA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верть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 ;+)</a:t>
            </a:r>
            <a:endParaRPr lang="ru-RU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10313444" y="2890844"/>
            <a:ext cx="1182555" cy="127378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uk-UA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верть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(+ ; +)</a:t>
            </a:r>
            <a:endParaRPr lang="ru-RU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7806001" y="4928722"/>
            <a:ext cx="1241192" cy="127500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 </a:t>
            </a:r>
            <a:endParaRPr lang="ru-RU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uk-UA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верть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 ; -)</a:t>
            </a:r>
            <a:endParaRPr lang="ru-RU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10313443" y="4887024"/>
            <a:ext cx="1182555" cy="1316706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en-US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uk-UA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верть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(+ ; -)</a:t>
            </a:r>
            <a:endParaRPr lang="ru-RU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6200000">
            <a:off x="4633926" y="2942712"/>
            <a:ext cx="2242338" cy="2586444"/>
          </a:xfrm>
          <a:prstGeom prst="downArrow">
            <a:avLst>
              <a:gd name="adj1" fmla="val 50000"/>
              <a:gd name="adj2" fmla="val 49293"/>
            </a:avLst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581" y="11588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РАЗОМ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AutoShape 2" descr="Картопя, капуста та морква подешевш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1" name="Рисунок 3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" y="1414744"/>
            <a:ext cx="3361690" cy="3002280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2345562" y="1715921"/>
            <a:ext cx="45085" cy="450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64090" y="1414613"/>
            <a:ext cx="337185" cy="368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1728880" y="1746487"/>
            <a:ext cx="671830" cy="0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2390552" y="1715921"/>
            <a:ext cx="0" cy="1143000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651509" y="3653892"/>
            <a:ext cx="1475740" cy="63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A(2;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2400710" y="2893359"/>
            <a:ext cx="1997074" cy="8394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1760853" y="1747802"/>
            <a:ext cx="3017520" cy="19850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023689" y="495576"/>
            <a:ext cx="2954020" cy="2704465"/>
          </a:xfrm>
          <a:prstGeom prst="rect">
            <a:avLst/>
          </a:prstGeom>
          <a:solidFill>
            <a:srgbClr val="FFFFF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uk-UA" b="1" i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r>
              <a:rPr lang="uk-UA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b="1" i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називають </a:t>
            </a:r>
            <a:r>
              <a:rPr lang="uk-UA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абсцисою </a:t>
            </a:r>
            <a:r>
              <a:rPr lang="uk-UA" b="1" i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точки </a:t>
            </a:r>
            <a:r>
              <a:rPr lang="uk-UA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b="1" i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b="1" i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r>
              <a:rPr lang="uk-UA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b="1" i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називають </a:t>
            </a:r>
            <a:r>
              <a:rPr lang="uk-UA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ординатою </a:t>
            </a:r>
            <a:r>
              <a:rPr lang="uk-UA" b="1" i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точки </a:t>
            </a:r>
            <a:r>
              <a:rPr lang="uk-UA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b="1" i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b="1" i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  числа називають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координатами </a:t>
            </a:r>
            <a:r>
              <a:rPr lang="uk-UA" b="1" i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точки </a:t>
            </a:r>
            <a:r>
              <a:rPr lang="uk-UA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uk-UA" b="1" i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записують їх в дужках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b="1" i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тому ж порядку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435290" y="4992007"/>
            <a:ext cx="3657600" cy="119062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uk-UA" sz="2200" i="1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 координати точок, зображених на малюнку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79" y="3519000"/>
            <a:ext cx="3093720" cy="2762250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6951934" y="5608228"/>
            <a:ext cx="45085" cy="450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6706824" y="3775665"/>
            <a:ext cx="7620" cy="1039495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6998924" y="4800554"/>
            <a:ext cx="0" cy="792000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8447994" y="4538935"/>
            <a:ext cx="7620" cy="276225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6997019" y="5630771"/>
            <a:ext cx="579120" cy="0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7561413" y="4572907"/>
            <a:ext cx="882015" cy="7620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8282259" y="4061414"/>
            <a:ext cx="436880" cy="53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88384" y="3343301"/>
            <a:ext cx="436880" cy="53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6734764" y="3798207"/>
            <a:ext cx="841375" cy="0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8423169" y="4571001"/>
            <a:ext cx="45085" cy="450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706334" y="3788255"/>
            <a:ext cx="45085" cy="450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539998" y="5366339"/>
            <a:ext cx="436880" cy="53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41" grpId="0"/>
      <p:bldP spid="43" grpId="0" animBg="1"/>
      <p:bldP spid="49" grpId="0"/>
      <p:bldP spid="50" grpId="0"/>
      <p:bldP spid="52" grpId="0" animBg="1"/>
      <p:bldP spid="53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965" y="91481"/>
            <a:ext cx="103428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ВАЖЛИВО ЗНАТИ</a:t>
            </a:r>
          </a:p>
        </p:txBody>
      </p:sp>
      <p:sp>
        <p:nvSpPr>
          <p:cNvPr id="12" name="AutoShape 2" descr="Картопя, капуста та морква подешевш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" name="Picture 5" descr="1680853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000"/>
            <a:ext cx="1370330" cy="13477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1461000" y="1057586"/>
            <a:ext cx="7654290" cy="1592828"/>
          </a:xfrm>
          <a:prstGeom prst="flowChartAlternateProcess">
            <a:avLst/>
          </a:prstGeom>
          <a:solidFill>
            <a:srgbClr val="FFFFCC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i="1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b="1" i="1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УВАГА</a:t>
            </a:r>
            <a:r>
              <a:rPr lang="uk-UA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точка </a:t>
            </a:r>
            <a:r>
              <a:rPr lang="uk-UA" i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лежить на осі абсцис (горизонтальна вісь – вісь </a:t>
            </a:r>
            <a:r>
              <a:rPr lang="uk-UA" i="1" dirty="0">
                <a:solidFill>
                  <a:srgbClr val="7030A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i="1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uk-UA" i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її </a:t>
            </a:r>
            <a:r>
              <a:rPr lang="uk-UA" i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ордината </a:t>
            </a:r>
            <a:r>
              <a:rPr lang="ru-RU" i="1" dirty="0">
                <a:solidFill>
                  <a:srgbClr val="2E74B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uk-UA" b="1" i="1" dirty="0">
                <a:solidFill>
                  <a:srgbClr val="2E74B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 координата</a:t>
            </a:r>
            <a:r>
              <a:rPr lang="uk-UA" i="1" dirty="0">
                <a:solidFill>
                  <a:srgbClr val="2E74B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i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дорівнює нулю.</a:t>
            </a:r>
            <a:r>
              <a:rPr lang="uk-UA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точка </a:t>
            </a:r>
            <a:r>
              <a:rPr lang="uk-UA" i="1" dirty="0">
                <a:solidFill>
                  <a:srgbClr val="833C0B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лежить</a:t>
            </a:r>
            <a:r>
              <a:rPr lang="uk-UA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solidFill>
                  <a:srgbClr val="833C0B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осі ординат (вертикальна вісь– вісь </a:t>
            </a:r>
            <a:r>
              <a:rPr lang="uk-UA" i="1" dirty="0" smtClean="0">
                <a:solidFill>
                  <a:srgbClr val="833C0B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i="1" dirty="0" smtClean="0">
                <a:solidFill>
                  <a:srgbClr val="833C0B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i="1" dirty="0">
                <a:solidFill>
                  <a:srgbClr val="833C0B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її </a:t>
            </a:r>
            <a:r>
              <a:rPr lang="uk-UA" i="1" dirty="0">
                <a:solidFill>
                  <a:srgbClr val="833C0B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абсциса </a:t>
            </a:r>
            <a:r>
              <a:rPr lang="uk-UA" i="1" dirty="0">
                <a:solidFill>
                  <a:srgbClr val="38562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b="1" i="1" dirty="0">
                <a:solidFill>
                  <a:srgbClr val="38562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перша </a:t>
            </a:r>
            <a:r>
              <a:rPr lang="uk-UA" b="1" i="1" dirty="0" err="1">
                <a:solidFill>
                  <a:srgbClr val="38562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коодината</a:t>
            </a:r>
            <a:r>
              <a:rPr lang="uk-UA" i="1" dirty="0">
                <a:solidFill>
                  <a:srgbClr val="38562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i="1" dirty="0">
                <a:solidFill>
                  <a:srgbClr val="833C0B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дорівнює нулю</a:t>
            </a:r>
            <a:r>
              <a:rPr lang="uk-UA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7086000" y="2979000"/>
            <a:ext cx="4680000" cy="174879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Точки 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800" i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лежить на осі абсцис</a:t>
            </a:r>
            <a:r>
              <a:rPr lang="uk-UA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Тому їх </a:t>
            </a:r>
            <a:r>
              <a:rPr lang="uk-UA" sz="1800" b="1" i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ординати</a:t>
            </a:r>
            <a:r>
              <a:rPr lang="uk-UA" sz="1800" i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дорівнюють нулю.</a:t>
            </a:r>
            <a:r>
              <a:rPr lang="uk-UA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uk-UA" sz="1800" b="1" i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(3;</a:t>
            </a:r>
            <a:r>
              <a:rPr lang="uk-UA" sz="1800" b="1" i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7086000" y="4869000"/>
            <a:ext cx="4905000" cy="156591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Точки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800" i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лежить на осі ординат</a:t>
            </a:r>
            <a:r>
              <a:rPr lang="uk-UA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Тому їх </a:t>
            </a:r>
            <a:r>
              <a:rPr lang="uk-UA" sz="1800" b="1" i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абсциси </a:t>
            </a:r>
            <a:r>
              <a:rPr lang="uk-UA" sz="1800" i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дорівнюють нулю.</a:t>
            </a:r>
            <a:r>
              <a:rPr lang="uk-UA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1800" b="1" i="1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;1)</a:t>
            </a:r>
            <a:r>
              <a:rPr lang="uk-UA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1800" b="1" i="1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;-3)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00" y="2822093"/>
            <a:ext cx="3366135" cy="35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0" y="51888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AutoShape 2" descr="Картопя, капуста та морква подешевш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761248" y="1558755"/>
            <a:ext cx="5800040" cy="4554000"/>
            <a:chOff x="441" y="164"/>
            <a:chExt cx="5070" cy="3946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76" y="2160"/>
              <a:ext cx="503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880" y="164"/>
              <a:ext cx="0" cy="394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335" y="202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787" y="202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241" y="202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695" y="202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5148" y="202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472" y="206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973" y="206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519" y="206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067" y="206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612" y="206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744" y="261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744" y="3067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744" y="3521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744" y="397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2744" y="34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744" y="79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744" y="125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744" y="170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3207" y="2217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1</a:t>
              </a: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3662" y="2223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2</a:t>
              </a:r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4117" y="2217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3</a:t>
              </a: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4548" y="2205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4</a:t>
              </a: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5029" y="2223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5</a:t>
              </a: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2522" y="1556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1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2513" y="1090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2</a:t>
              </a: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2530" y="637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3</a:t>
              </a:r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2513" y="195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4</a:t>
              </a: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2451" y="2454"/>
              <a:ext cx="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-1</a:t>
              </a:r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2451" y="2917"/>
              <a:ext cx="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-2</a:t>
              </a:r>
            </a:p>
          </p:txBody>
        </p:sp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2436" y="3376"/>
              <a:ext cx="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-3</a:t>
              </a:r>
            </a:p>
          </p:txBody>
        </p: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2436" y="3849"/>
              <a:ext cx="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-4</a:t>
              </a: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2266" y="2251"/>
              <a:ext cx="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-1</a:t>
              </a:r>
            </a:p>
          </p:txBody>
        </p: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1809" y="2251"/>
              <a:ext cx="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-2</a:t>
              </a:r>
            </a:p>
          </p:txBody>
        </p:sp>
        <p:sp>
          <p:nvSpPr>
            <p:cNvPr id="45" name="Text Box 41"/>
            <p:cNvSpPr txBox="1">
              <a:spLocks noChangeArrowheads="1"/>
            </p:cNvSpPr>
            <p:nvPr/>
          </p:nvSpPr>
          <p:spPr bwMode="auto">
            <a:xfrm>
              <a:off x="1364" y="2226"/>
              <a:ext cx="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-3</a:t>
              </a:r>
            </a:p>
          </p:txBody>
        </p:sp>
        <p:sp>
          <p:nvSpPr>
            <p:cNvPr id="46" name="Text Box 42"/>
            <p:cNvSpPr txBox="1">
              <a:spLocks noChangeArrowheads="1"/>
            </p:cNvSpPr>
            <p:nvPr/>
          </p:nvSpPr>
          <p:spPr bwMode="auto">
            <a:xfrm>
              <a:off x="886" y="2251"/>
              <a:ext cx="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-4</a:t>
              </a:r>
            </a:p>
          </p:txBody>
        </p: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441" y="2226"/>
              <a:ext cx="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b="1" dirty="0"/>
                <a:t>-5</a:t>
              </a:r>
            </a:p>
          </p:txBody>
        </p:sp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2582" y="2171"/>
              <a:ext cx="31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ru-RU" b="1" dirty="0"/>
                <a:t>0</a:t>
              </a:r>
            </a:p>
          </p:txBody>
        </p:sp>
      </p:grpSp>
      <p:sp>
        <p:nvSpPr>
          <p:cNvPr id="49" name="Line 46"/>
          <p:cNvSpPr>
            <a:spLocks noChangeShapeType="1"/>
          </p:cNvSpPr>
          <p:nvPr/>
        </p:nvSpPr>
        <p:spPr bwMode="auto">
          <a:xfrm flipH="1" flipV="1">
            <a:off x="7589046" y="2359686"/>
            <a:ext cx="0" cy="1518769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>
            <a:off x="6536573" y="2291596"/>
            <a:ext cx="98612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1" name="Oval 48"/>
          <p:cNvSpPr>
            <a:spLocks noChangeArrowheads="1"/>
          </p:cNvSpPr>
          <p:nvPr/>
        </p:nvSpPr>
        <p:spPr bwMode="auto">
          <a:xfrm>
            <a:off x="7526723" y="2228699"/>
            <a:ext cx="104104" cy="1050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 flipH="1" flipV="1">
            <a:off x="4486011" y="3836331"/>
            <a:ext cx="0" cy="1099839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4528294" y="4909049"/>
            <a:ext cx="1971099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424507" y="4851041"/>
            <a:ext cx="104103" cy="1050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5" name="Line 56"/>
          <p:cNvSpPr>
            <a:spLocks noChangeShapeType="1"/>
          </p:cNvSpPr>
          <p:nvPr/>
        </p:nvSpPr>
        <p:spPr bwMode="auto">
          <a:xfrm flipH="1" flipV="1">
            <a:off x="9146019" y="3875111"/>
            <a:ext cx="0" cy="1518769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6" name="Line 57"/>
          <p:cNvSpPr>
            <a:spLocks noChangeShapeType="1"/>
          </p:cNvSpPr>
          <p:nvPr/>
        </p:nvSpPr>
        <p:spPr bwMode="auto">
          <a:xfrm>
            <a:off x="6514836" y="5433002"/>
            <a:ext cx="249161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7" name="Oval 58"/>
          <p:cNvSpPr>
            <a:spLocks noChangeArrowheads="1"/>
          </p:cNvSpPr>
          <p:nvPr/>
        </p:nvSpPr>
        <p:spPr bwMode="auto">
          <a:xfrm>
            <a:off x="9077378" y="5387121"/>
            <a:ext cx="104103" cy="10502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8" name="Rectangle 49"/>
          <p:cNvSpPr>
            <a:spLocks noChangeArrowheads="1"/>
          </p:cNvSpPr>
          <p:nvPr/>
        </p:nvSpPr>
        <p:spPr bwMode="auto">
          <a:xfrm>
            <a:off x="7452911" y="1870330"/>
            <a:ext cx="1311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>
                <a:solidFill>
                  <a:srgbClr val="FF0000"/>
                </a:solidFill>
              </a:rPr>
              <a:t>К(2;3)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9" name="Rectangle 54"/>
          <p:cNvSpPr>
            <a:spLocks noChangeArrowheads="1"/>
          </p:cNvSpPr>
          <p:nvPr/>
        </p:nvSpPr>
        <p:spPr bwMode="auto">
          <a:xfrm>
            <a:off x="4056747" y="4971087"/>
            <a:ext cx="13192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>
                <a:solidFill>
                  <a:srgbClr val="FF0000"/>
                </a:solidFill>
              </a:rPr>
              <a:t>М(-4;-2)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8978702" y="5466446"/>
            <a:ext cx="1165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>
                <a:solidFill>
                  <a:srgbClr val="FF0000"/>
                </a:solidFill>
              </a:rPr>
              <a:t>Р(5;-3)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108744" y="1409389"/>
            <a:ext cx="3332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>
                <a:solidFill>
                  <a:schemeClr val="accent2"/>
                </a:solidFill>
              </a:rPr>
              <a:t>Позначте точку К(2;3)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62" name="Text Box 50"/>
          <p:cNvSpPr txBox="1">
            <a:spLocks noChangeArrowheads="1"/>
          </p:cNvSpPr>
          <p:nvPr/>
        </p:nvSpPr>
        <p:spPr bwMode="auto">
          <a:xfrm>
            <a:off x="89206" y="1778721"/>
            <a:ext cx="3196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>
                <a:solidFill>
                  <a:schemeClr val="accent2"/>
                </a:solidFill>
              </a:rPr>
              <a:t>Позначте точку М(-4;-2)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63" name="Text Box 55"/>
          <p:cNvSpPr txBox="1">
            <a:spLocks noChangeArrowheads="1"/>
          </p:cNvSpPr>
          <p:nvPr/>
        </p:nvSpPr>
        <p:spPr bwMode="auto">
          <a:xfrm>
            <a:off x="89206" y="2155973"/>
            <a:ext cx="3055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>
                <a:solidFill>
                  <a:schemeClr val="accent2"/>
                </a:solidFill>
              </a:rPr>
              <a:t>Позначте точку Р(5;-3)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5692" y="3825341"/>
            <a:ext cx="62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31600" y="1294446"/>
            <a:ext cx="62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40011" y="586007"/>
            <a:ext cx="5115775" cy="69062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0" y="51888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AutoShape 2" descr="Картопя, капуста та морква подешевш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2" descr="70508-03 Клітинка / Тканина для дитячої постільної білизни ш.150см /  Каталог / ВАТ &quot;ТЕКСТЕРНО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320290" y="1494628"/>
            <a:ext cx="1876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КООРДИНАТИ 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endParaRPr lang="uk-UA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 flipV="1">
            <a:off x="2811000" y="3929129"/>
            <a:ext cx="7051390" cy="398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6065950" y="1731193"/>
            <a:ext cx="0" cy="48478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6540384" y="3835099"/>
            <a:ext cx="450" cy="2040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6975470" y="3841735"/>
            <a:ext cx="725" cy="1801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4710237" y="6892197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7406921" y="3858973"/>
            <a:ext cx="725" cy="1801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7859420" y="3831679"/>
            <a:ext cx="725" cy="1801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5631759" y="3878909"/>
            <a:ext cx="725" cy="1801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 flipH="1">
            <a:off x="5197568" y="3878909"/>
            <a:ext cx="725" cy="1801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 flipH="1">
            <a:off x="4736392" y="3878909"/>
            <a:ext cx="725" cy="1801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 flipH="1">
            <a:off x="4302201" y="3886106"/>
            <a:ext cx="725" cy="1801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4" name="Line 17"/>
          <p:cNvSpPr>
            <a:spLocks noChangeShapeType="1"/>
          </p:cNvSpPr>
          <p:nvPr/>
        </p:nvSpPr>
        <p:spPr bwMode="auto">
          <a:xfrm>
            <a:off x="5966185" y="4376427"/>
            <a:ext cx="209900" cy="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5" name="Line 17"/>
          <p:cNvSpPr>
            <a:spLocks noChangeShapeType="1"/>
          </p:cNvSpPr>
          <p:nvPr/>
        </p:nvSpPr>
        <p:spPr bwMode="auto">
          <a:xfrm>
            <a:off x="5966185" y="4824000"/>
            <a:ext cx="209900" cy="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6" name="Line 17"/>
          <p:cNvSpPr>
            <a:spLocks noChangeShapeType="1"/>
          </p:cNvSpPr>
          <p:nvPr/>
        </p:nvSpPr>
        <p:spPr bwMode="auto">
          <a:xfrm>
            <a:off x="5966185" y="5294323"/>
            <a:ext cx="209900" cy="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8" name="Line 6"/>
          <p:cNvSpPr>
            <a:spLocks noChangeShapeType="1"/>
          </p:cNvSpPr>
          <p:nvPr/>
        </p:nvSpPr>
        <p:spPr bwMode="auto">
          <a:xfrm flipH="1">
            <a:off x="8304571" y="3837528"/>
            <a:ext cx="725" cy="1801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8752727" y="3839038"/>
            <a:ext cx="725" cy="1801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H="1">
            <a:off x="9202068" y="3865625"/>
            <a:ext cx="725" cy="1801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1" name="Line 6"/>
          <p:cNvSpPr>
            <a:spLocks noChangeShapeType="1"/>
          </p:cNvSpPr>
          <p:nvPr/>
        </p:nvSpPr>
        <p:spPr bwMode="auto">
          <a:xfrm flipH="1">
            <a:off x="3851690" y="3878818"/>
            <a:ext cx="725" cy="1801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 flipH="1">
            <a:off x="3445470" y="3878395"/>
            <a:ext cx="725" cy="1801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5966185" y="5679000"/>
            <a:ext cx="209900" cy="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>
            <a:off x="5966185" y="6152239"/>
            <a:ext cx="209900" cy="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5" name="Line 17"/>
          <p:cNvSpPr>
            <a:spLocks noChangeShapeType="1"/>
          </p:cNvSpPr>
          <p:nvPr/>
        </p:nvSpPr>
        <p:spPr bwMode="auto">
          <a:xfrm>
            <a:off x="5961000" y="3498184"/>
            <a:ext cx="209900" cy="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>
            <a:off x="5961000" y="3056654"/>
            <a:ext cx="209900" cy="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7" name="Line 17"/>
          <p:cNvSpPr>
            <a:spLocks noChangeShapeType="1"/>
          </p:cNvSpPr>
          <p:nvPr/>
        </p:nvSpPr>
        <p:spPr bwMode="auto">
          <a:xfrm>
            <a:off x="5961000" y="2594356"/>
            <a:ext cx="209900" cy="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8" name="Line 17"/>
          <p:cNvSpPr>
            <a:spLocks noChangeShapeType="1"/>
          </p:cNvSpPr>
          <p:nvPr/>
        </p:nvSpPr>
        <p:spPr bwMode="auto">
          <a:xfrm>
            <a:off x="5961000" y="2140517"/>
            <a:ext cx="209900" cy="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7" name="TextBox 56"/>
          <p:cNvSpPr txBox="1"/>
          <p:nvPr/>
        </p:nvSpPr>
        <p:spPr>
          <a:xfrm>
            <a:off x="9625621" y="3903484"/>
            <a:ext cx="49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00032" y="1646349"/>
            <a:ext cx="49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23"/>
          <p:cNvSpPr txBox="1">
            <a:spLocks noChangeArrowheads="1"/>
          </p:cNvSpPr>
          <p:nvPr/>
        </p:nvSpPr>
        <p:spPr bwMode="auto">
          <a:xfrm>
            <a:off x="6397899" y="4031603"/>
            <a:ext cx="298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6833787" y="4039551"/>
            <a:ext cx="298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73" name="Text Box 25"/>
          <p:cNvSpPr txBox="1">
            <a:spLocks noChangeArrowheads="1"/>
          </p:cNvSpPr>
          <p:nvPr/>
        </p:nvSpPr>
        <p:spPr bwMode="auto">
          <a:xfrm>
            <a:off x="7281551" y="4011861"/>
            <a:ext cx="298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7728132" y="4031602"/>
            <a:ext cx="298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8165203" y="4031601"/>
            <a:ext cx="298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76" name="Text Box 36"/>
          <p:cNvSpPr txBox="1">
            <a:spLocks noChangeArrowheads="1"/>
          </p:cNvSpPr>
          <p:nvPr/>
        </p:nvSpPr>
        <p:spPr bwMode="auto">
          <a:xfrm>
            <a:off x="5423285" y="4068758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-1</a:t>
            </a:r>
          </a:p>
        </p:txBody>
      </p:sp>
      <p:sp>
        <p:nvSpPr>
          <p:cNvPr id="77" name="Text Box 37"/>
          <p:cNvSpPr txBox="1">
            <a:spLocks noChangeArrowheads="1"/>
          </p:cNvSpPr>
          <p:nvPr/>
        </p:nvSpPr>
        <p:spPr bwMode="auto">
          <a:xfrm>
            <a:off x="4981295" y="4045807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-2</a:t>
            </a:r>
          </a:p>
        </p:txBody>
      </p:sp>
      <p:sp>
        <p:nvSpPr>
          <p:cNvPr id="78" name="Text Box 38"/>
          <p:cNvSpPr txBox="1">
            <a:spLocks noChangeArrowheads="1"/>
          </p:cNvSpPr>
          <p:nvPr/>
        </p:nvSpPr>
        <p:spPr bwMode="auto">
          <a:xfrm>
            <a:off x="4534119" y="4077247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-3</a:t>
            </a:r>
          </a:p>
        </p:txBody>
      </p:sp>
      <p:sp>
        <p:nvSpPr>
          <p:cNvPr id="79" name="Text Box 39"/>
          <p:cNvSpPr txBox="1">
            <a:spLocks noChangeArrowheads="1"/>
          </p:cNvSpPr>
          <p:nvPr/>
        </p:nvSpPr>
        <p:spPr bwMode="auto">
          <a:xfrm>
            <a:off x="4096448" y="4077247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-4</a:t>
            </a:r>
          </a:p>
        </p:txBody>
      </p:sp>
      <p:sp>
        <p:nvSpPr>
          <p:cNvPr id="80" name="Text Box 40"/>
          <p:cNvSpPr txBox="1">
            <a:spLocks noChangeArrowheads="1"/>
          </p:cNvSpPr>
          <p:nvPr/>
        </p:nvSpPr>
        <p:spPr bwMode="auto">
          <a:xfrm>
            <a:off x="3665619" y="4077247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-5</a:t>
            </a:r>
          </a:p>
        </p:txBody>
      </p:sp>
      <p:sp>
        <p:nvSpPr>
          <p:cNvPr id="81" name="Text Box 54"/>
          <p:cNvSpPr txBox="1">
            <a:spLocks noChangeArrowheads="1"/>
          </p:cNvSpPr>
          <p:nvPr/>
        </p:nvSpPr>
        <p:spPr bwMode="auto">
          <a:xfrm>
            <a:off x="5788124" y="3931980"/>
            <a:ext cx="50482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82" name="Text Box 27"/>
          <p:cNvSpPr txBox="1">
            <a:spLocks noChangeArrowheads="1"/>
          </p:cNvSpPr>
          <p:nvPr/>
        </p:nvSpPr>
        <p:spPr bwMode="auto">
          <a:xfrm>
            <a:off x="8599132" y="4029496"/>
            <a:ext cx="298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83" name="Text Box 27"/>
          <p:cNvSpPr txBox="1">
            <a:spLocks noChangeArrowheads="1"/>
          </p:cNvSpPr>
          <p:nvPr/>
        </p:nvSpPr>
        <p:spPr bwMode="auto">
          <a:xfrm>
            <a:off x="9060580" y="4045807"/>
            <a:ext cx="298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85" name="Text Box 28"/>
          <p:cNvSpPr txBox="1">
            <a:spLocks noChangeArrowheads="1"/>
          </p:cNvSpPr>
          <p:nvPr/>
        </p:nvSpPr>
        <p:spPr bwMode="auto">
          <a:xfrm>
            <a:off x="5703961" y="3344295"/>
            <a:ext cx="298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sz="1400" b="1" dirty="0"/>
              <a:t>1</a:t>
            </a:r>
          </a:p>
        </p:txBody>
      </p:sp>
      <p:sp>
        <p:nvSpPr>
          <p:cNvPr id="86" name="Text Box 29"/>
          <p:cNvSpPr txBox="1">
            <a:spLocks noChangeArrowheads="1"/>
          </p:cNvSpPr>
          <p:nvPr/>
        </p:nvSpPr>
        <p:spPr bwMode="auto">
          <a:xfrm>
            <a:off x="5678797" y="2881072"/>
            <a:ext cx="298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sz="1400" b="1" dirty="0"/>
              <a:t>2</a:t>
            </a:r>
          </a:p>
        </p:txBody>
      </p:sp>
      <p:sp>
        <p:nvSpPr>
          <p:cNvPr id="87" name="Text Box 30"/>
          <p:cNvSpPr txBox="1">
            <a:spLocks noChangeArrowheads="1"/>
          </p:cNvSpPr>
          <p:nvPr/>
        </p:nvSpPr>
        <p:spPr bwMode="auto">
          <a:xfrm>
            <a:off x="5670706" y="2417958"/>
            <a:ext cx="298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sz="1400" b="1" dirty="0"/>
              <a:t>3</a:t>
            </a: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5651783" y="1988822"/>
            <a:ext cx="298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sz="1400" b="1" dirty="0"/>
              <a:t>4</a:t>
            </a:r>
          </a:p>
        </p:txBody>
      </p:sp>
      <p:sp>
        <p:nvSpPr>
          <p:cNvPr id="89" name="Text Box 32"/>
          <p:cNvSpPr txBox="1">
            <a:spLocks noChangeArrowheads="1"/>
          </p:cNvSpPr>
          <p:nvPr/>
        </p:nvSpPr>
        <p:spPr bwMode="auto">
          <a:xfrm>
            <a:off x="5639360" y="4221908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sz="1400" b="1" dirty="0"/>
              <a:t>-1</a:t>
            </a:r>
          </a:p>
        </p:txBody>
      </p:sp>
      <p:sp>
        <p:nvSpPr>
          <p:cNvPr id="90" name="Text Box 33"/>
          <p:cNvSpPr txBox="1">
            <a:spLocks noChangeArrowheads="1"/>
          </p:cNvSpPr>
          <p:nvPr/>
        </p:nvSpPr>
        <p:spPr bwMode="auto">
          <a:xfrm>
            <a:off x="5612320" y="4664832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sz="1400" b="1" dirty="0"/>
              <a:t>-2</a:t>
            </a:r>
          </a:p>
        </p:txBody>
      </p:sp>
      <p:sp>
        <p:nvSpPr>
          <p:cNvPr id="91" name="Text Box 34"/>
          <p:cNvSpPr txBox="1">
            <a:spLocks noChangeArrowheads="1"/>
          </p:cNvSpPr>
          <p:nvPr/>
        </p:nvSpPr>
        <p:spPr bwMode="auto">
          <a:xfrm>
            <a:off x="5631759" y="5137673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sz="1400" b="1" dirty="0"/>
              <a:t>-3</a:t>
            </a:r>
          </a:p>
        </p:txBody>
      </p:sp>
      <p:sp>
        <p:nvSpPr>
          <p:cNvPr id="92" name="Text Box 35"/>
          <p:cNvSpPr txBox="1">
            <a:spLocks noChangeArrowheads="1"/>
          </p:cNvSpPr>
          <p:nvPr/>
        </p:nvSpPr>
        <p:spPr bwMode="auto">
          <a:xfrm>
            <a:off x="5623651" y="5536774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sz="1400" b="1" dirty="0"/>
              <a:t>-4</a:t>
            </a:r>
          </a:p>
        </p:txBody>
      </p:sp>
      <p:sp>
        <p:nvSpPr>
          <p:cNvPr id="93" name="Text Box 35"/>
          <p:cNvSpPr txBox="1">
            <a:spLocks noChangeArrowheads="1"/>
          </p:cNvSpPr>
          <p:nvPr/>
        </p:nvSpPr>
        <p:spPr bwMode="auto">
          <a:xfrm>
            <a:off x="5621715" y="5984315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sz="1400" b="1" dirty="0" smtClean="0"/>
              <a:t>-5</a:t>
            </a:r>
            <a:endParaRPr lang="ru-RU" sz="1400" b="1" dirty="0"/>
          </a:p>
        </p:txBody>
      </p:sp>
      <p:sp>
        <p:nvSpPr>
          <p:cNvPr id="94" name="Text Box 40"/>
          <p:cNvSpPr txBox="1">
            <a:spLocks noChangeArrowheads="1"/>
          </p:cNvSpPr>
          <p:nvPr/>
        </p:nvSpPr>
        <p:spPr bwMode="auto">
          <a:xfrm>
            <a:off x="3213028" y="4067831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</a:rPr>
              <a:t>-6</a:t>
            </a:r>
          </a:p>
        </p:txBody>
      </p:sp>
      <p:sp>
        <p:nvSpPr>
          <p:cNvPr id="95" name="Oval 43"/>
          <p:cNvSpPr>
            <a:spLocks noChangeArrowheads="1"/>
          </p:cNvSpPr>
          <p:nvPr/>
        </p:nvSpPr>
        <p:spPr bwMode="auto">
          <a:xfrm>
            <a:off x="8231546" y="5626990"/>
            <a:ext cx="146050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96" name="Oval 52"/>
          <p:cNvSpPr>
            <a:spLocks noChangeArrowheads="1"/>
          </p:cNvSpPr>
          <p:nvPr/>
        </p:nvSpPr>
        <p:spPr bwMode="auto">
          <a:xfrm>
            <a:off x="4683842" y="472714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97" name="Oval 22"/>
          <p:cNvSpPr>
            <a:spLocks noChangeArrowheads="1"/>
          </p:cNvSpPr>
          <p:nvPr/>
        </p:nvSpPr>
        <p:spPr bwMode="auto">
          <a:xfrm>
            <a:off x="6440722" y="3859216"/>
            <a:ext cx="152313" cy="14062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uk-UA">
              <a:solidFill>
                <a:srgbClr val="FF0000"/>
              </a:solidFill>
            </a:endParaRPr>
          </a:p>
        </p:txBody>
      </p:sp>
      <p:sp>
        <p:nvSpPr>
          <p:cNvPr id="98" name="Oval 42"/>
          <p:cNvSpPr>
            <a:spLocks noChangeArrowheads="1"/>
          </p:cNvSpPr>
          <p:nvPr/>
        </p:nvSpPr>
        <p:spPr bwMode="auto">
          <a:xfrm>
            <a:off x="5987744" y="2514374"/>
            <a:ext cx="146050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99" name="Oval 44"/>
          <p:cNvSpPr>
            <a:spLocks noChangeArrowheads="1"/>
          </p:cNvSpPr>
          <p:nvPr/>
        </p:nvSpPr>
        <p:spPr bwMode="auto">
          <a:xfrm>
            <a:off x="4695506" y="206828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100" name="Text Box 48"/>
          <p:cNvSpPr txBox="1">
            <a:spLocks noChangeArrowheads="1"/>
          </p:cNvSpPr>
          <p:nvPr/>
        </p:nvSpPr>
        <p:spPr bwMode="auto">
          <a:xfrm>
            <a:off x="8154784" y="5291561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b="1" dirty="0" smtClean="0"/>
              <a:t>F</a:t>
            </a:r>
            <a:endParaRPr lang="ru-RU" b="1" dirty="0"/>
          </a:p>
        </p:txBody>
      </p:sp>
      <p:sp>
        <p:nvSpPr>
          <p:cNvPr id="101" name="Text Box 53"/>
          <p:cNvSpPr txBox="1">
            <a:spLocks noChangeArrowheads="1"/>
          </p:cNvSpPr>
          <p:nvPr/>
        </p:nvSpPr>
        <p:spPr bwMode="auto">
          <a:xfrm>
            <a:off x="4600689" y="4864825"/>
            <a:ext cx="41308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smtClean="0"/>
              <a:t>E</a:t>
            </a:r>
            <a:endParaRPr lang="ru-RU" sz="2000" b="1" dirty="0"/>
          </a:p>
        </p:txBody>
      </p:sp>
      <p:sp>
        <p:nvSpPr>
          <p:cNvPr id="102" name="Text Box 51"/>
          <p:cNvSpPr txBox="1">
            <a:spLocks noChangeArrowheads="1"/>
          </p:cNvSpPr>
          <p:nvPr/>
        </p:nvSpPr>
        <p:spPr bwMode="auto">
          <a:xfrm>
            <a:off x="6353435" y="3533349"/>
            <a:ext cx="40523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smtClean="0"/>
              <a:t>C</a:t>
            </a:r>
            <a:endParaRPr lang="ru-RU" sz="2000" b="1" dirty="0"/>
          </a:p>
        </p:txBody>
      </p:sp>
      <p:sp>
        <p:nvSpPr>
          <p:cNvPr id="103" name="Text Box 47"/>
          <p:cNvSpPr txBox="1">
            <a:spLocks noChangeArrowheads="1"/>
          </p:cNvSpPr>
          <p:nvPr/>
        </p:nvSpPr>
        <p:spPr bwMode="auto">
          <a:xfrm>
            <a:off x="6152353" y="2393269"/>
            <a:ext cx="42489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b="1" dirty="0" smtClean="0"/>
              <a:t>D</a:t>
            </a:r>
            <a:endParaRPr lang="ru-RU" b="1" dirty="0"/>
          </a:p>
        </p:txBody>
      </p:sp>
      <p:sp>
        <p:nvSpPr>
          <p:cNvPr id="104" name="Text Box 45"/>
          <p:cNvSpPr txBox="1">
            <a:spLocks noChangeArrowheads="1"/>
          </p:cNvSpPr>
          <p:nvPr/>
        </p:nvSpPr>
        <p:spPr bwMode="auto">
          <a:xfrm>
            <a:off x="4585397" y="2161569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4422682" y="238939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(-3</a:t>
            </a:r>
            <a:r>
              <a:rPr lang="ru-RU" b="1" dirty="0"/>
              <a:t>;</a:t>
            </a:r>
            <a:r>
              <a:rPr lang="en-US" b="1" dirty="0"/>
              <a:t>4)</a:t>
            </a:r>
            <a:endParaRPr lang="ru-RU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6374356" y="2377654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(0</a:t>
            </a:r>
            <a:r>
              <a:rPr lang="ru-RU" b="1" dirty="0"/>
              <a:t>;3</a:t>
            </a:r>
            <a:r>
              <a:rPr lang="en-US" b="1" dirty="0"/>
              <a:t>)</a:t>
            </a:r>
            <a:endParaRPr lang="ru-RU" b="1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603549" y="3547062"/>
            <a:ext cx="62709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b="1" dirty="0"/>
              <a:t>(1;0)</a:t>
            </a:r>
            <a:endParaRPr lang="ru-RU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400848" y="5091669"/>
            <a:ext cx="76815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/>
              <a:t>(-3</a:t>
            </a:r>
            <a:r>
              <a:rPr lang="ru-RU" b="1" dirty="0"/>
              <a:t>;-2</a:t>
            </a:r>
            <a:r>
              <a:rPr lang="en-US" b="1" dirty="0"/>
              <a:t>)</a:t>
            </a:r>
            <a:endParaRPr lang="ru-RU" b="1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8329161" y="529216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(5;</a:t>
            </a:r>
            <a:r>
              <a:rPr lang="en-US" b="1" dirty="0"/>
              <a:t>-</a:t>
            </a:r>
            <a:r>
              <a:rPr lang="ru-RU" b="1" dirty="0"/>
              <a:t>4)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25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/>
      <p:bldP spid="101" grpId="0"/>
      <p:bldP spid="102" grpId="0"/>
      <p:bldP spid="103" grpId="0"/>
      <p:bldP spid="104" grpId="0"/>
      <p:bldP spid="69" grpId="0"/>
      <p:bldP spid="105" grpId="0"/>
      <p:bldP spid="106" grpId="0"/>
      <p:bldP spid="107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0" y="51888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</a:t>
            </a:r>
            <a:r>
              <a:rPr lang="ru-RU" dirty="0" smtClean="0">
                <a:solidFill>
                  <a:schemeClr val="bg1"/>
                </a:solidFill>
              </a:rPr>
              <a:t>УСНО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AutoShape 2" descr="Картопя, капуста та морква подешевш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000" y="1764000"/>
            <a:ext cx="5411137" cy="46957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1000" y="2124000"/>
            <a:ext cx="29008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КООРДИНАТИ </a:t>
            </a:r>
          </a:p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 ТОЧОК </a:t>
            </a:r>
          </a:p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</a:p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 ?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4" y="2304000"/>
            <a:ext cx="2305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А(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4)</a:t>
            </a:r>
            <a:endParaRPr lang="en-US" sz="2400" b="1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-6; -3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uk-UA" sz="2400" b="1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-2; 0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uk-UA" sz="2400" b="1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 -2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uk-UA" sz="2400" b="1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T(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4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uk-UA" sz="2400" b="1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000" y="1314000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ПОМИЛКУ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3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452</Words>
  <Application>Microsoft Office PowerPoint</Application>
  <PresentationFormat>Широкоэкранный</PresentationFormat>
  <Paragraphs>149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Georgia</vt:lpstr>
      <vt:lpstr>Segoe Print</vt:lpstr>
      <vt:lpstr>Tahoma</vt:lpstr>
      <vt:lpstr>Times New Roman</vt:lpstr>
      <vt:lpstr>Тема Office</vt:lpstr>
      <vt:lpstr>МАТЕМАТИКА</vt:lpstr>
      <vt:lpstr>ТЕМА  УРОКУ</vt:lpstr>
      <vt:lpstr>ВАЖЛИВО ЗНАТИ</vt:lpstr>
      <vt:lpstr>ВАЖЛИВО ЗНАТИ</vt:lpstr>
      <vt:lpstr>ПРАЦЮЄМО РАЗОМ</vt:lpstr>
      <vt:lpstr>ВАЖЛИВО ЗНАТИ</vt:lpstr>
      <vt:lpstr>ПРАЦЮЄМО В ЗОШИТІ</vt:lpstr>
      <vt:lpstr>ПРАЦЮЄМО В ЗОШИТІ</vt:lpstr>
      <vt:lpstr>ПРАЦЮЄМО УСНО</vt:lpstr>
      <vt:lpstr>ПРАЦЮЄМО В ЗОШИТІ</vt:lpstr>
      <vt:lpstr>ПРАЦЮЄМО В ЗОШИТІ</vt:lpstr>
      <vt:lpstr>ДОМАШНЄ ЗАВДАННЯ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Марічка</cp:lastModifiedBy>
  <cp:revision>240</cp:revision>
  <dcterms:created xsi:type="dcterms:W3CDTF">2020-07-05T17:04:43Z</dcterms:created>
  <dcterms:modified xsi:type="dcterms:W3CDTF">2022-05-01T15:00:57Z</dcterms:modified>
</cp:coreProperties>
</file>