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5" autoAdjust="0"/>
    <p:restoredTop sz="94671" autoAdjust="0"/>
  </p:normalViewPr>
  <p:slideViewPr>
    <p:cSldViewPr>
      <p:cViewPr>
        <p:scale>
          <a:sx n="74" d="100"/>
          <a:sy n="74" d="100"/>
        </p:scale>
        <p:origin x="-1464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FCA26-2A29-4346-87A6-4286C261E15C}" type="datetimeFigureOut">
              <a:rPr lang="uk-UA" smtClean="0"/>
              <a:t>25.11.2014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B125C-B0AE-4230-990B-C38E4E0F8A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9984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B125C-B0AE-4230-990B-C38E4E0F8A67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0670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B125C-B0AE-4230-990B-C38E4E0F8A67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595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6801-F319-41E9-A4DC-4415DA9A8DBA}" type="datetimeFigureOut">
              <a:rPr lang="uk-UA" smtClean="0"/>
              <a:t>25.11.2014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F391-3C33-40BD-9E72-492C99B5676E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1958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6801-F319-41E9-A4DC-4415DA9A8DBA}" type="datetimeFigureOut">
              <a:rPr lang="uk-UA" smtClean="0"/>
              <a:t>25.11.2014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F391-3C33-40BD-9E72-492C99B5676E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4013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6801-F319-41E9-A4DC-4415DA9A8DBA}" type="datetimeFigureOut">
              <a:rPr lang="uk-UA" smtClean="0"/>
              <a:t>25.11.2014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F391-3C33-40BD-9E72-492C99B5676E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12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6801-F319-41E9-A4DC-4415DA9A8DBA}" type="datetimeFigureOut">
              <a:rPr lang="uk-UA" smtClean="0"/>
              <a:t>25.11.2014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F391-3C33-40BD-9E72-492C99B5676E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08754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6801-F319-41E9-A4DC-4415DA9A8DBA}" type="datetimeFigureOut">
              <a:rPr lang="uk-UA" smtClean="0"/>
              <a:t>25.11.2014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F391-3C33-40BD-9E72-492C99B5676E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892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6801-F319-41E9-A4DC-4415DA9A8DBA}" type="datetimeFigureOut">
              <a:rPr lang="uk-UA" smtClean="0"/>
              <a:t>25.11.2014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F391-3C33-40BD-9E72-492C99B5676E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46603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6801-F319-41E9-A4DC-4415DA9A8DBA}" type="datetimeFigureOut">
              <a:rPr lang="uk-UA" smtClean="0"/>
              <a:t>25.11.2014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F391-3C33-40BD-9E72-492C99B5676E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062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6801-F319-41E9-A4DC-4415DA9A8DBA}" type="datetimeFigureOut">
              <a:rPr lang="uk-UA" smtClean="0"/>
              <a:t>25.11.2014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F391-3C33-40BD-9E72-492C99B5676E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1308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6801-F319-41E9-A4DC-4415DA9A8DBA}" type="datetimeFigureOut">
              <a:rPr lang="uk-UA" smtClean="0"/>
              <a:t>25.11.2014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F391-3C33-40BD-9E72-492C99B5676E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9912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6801-F319-41E9-A4DC-4415DA9A8DBA}" type="datetimeFigureOut">
              <a:rPr lang="uk-UA" smtClean="0"/>
              <a:t>25.11.2014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F391-3C33-40BD-9E72-492C99B5676E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269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6801-F319-41E9-A4DC-4415DA9A8DBA}" type="datetimeFigureOut">
              <a:rPr lang="uk-UA" smtClean="0"/>
              <a:t>25.11.2014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F391-3C33-40BD-9E72-492C99B5676E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91745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A6801-F319-41E9-A4DC-4415DA9A8DBA}" type="datetimeFigureOut">
              <a:rPr lang="uk-UA" smtClean="0"/>
              <a:t>25.11.2014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1F391-3C33-40BD-9E72-492C99B5676E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7170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08" y="3645024"/>
            <a:ext cx="9036496" cy="1143000"/>
          </a:xfrm>
        </p:spPr>
        <p:txBody>
          <a:bodyPr>
            <a:noAutofit/>
          </a:bodyPr>
          <a:lstStyle/>
          <a:p>
            <a:r>
              <a:rPr lang="ru-RU" sz="4700" b="1" dirty="0" smtClean="0">
                <a:solidFill>
                  <a:schemeClr val="bg1"/>
                </a:solidFill>
                <a:latin typeface="Monotype Corsiva" pitchFamily="66" charset="0"/>
              </a:rPr>
              <a:t>Реалізація особистісно – орієнтованого</a:t>
            </a:r>
            <a:br>
              <a:rPr lang="ru-RU" sz="47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4700" b="1" dirty="0" smtClean="0">
                <a:solidFill>
                  <a:schemeClr val="bg1"/>
                </a:solidFill>
                <a:latin typeface="Monotype Corsiva" pitchFamily="66" charset="0"/>
              </a:rPr>
              <a:t>навчання  на уроках  хімії</a:t>
            </a:r>
            <a:endParaRPr lang="uk-UA" sz="47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5" y="332656"/>
            <a:ext cx="3854962" cy="289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4218" y="5157192"/>
            <a:ext cx="45476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З досвіду роботи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Сапожнік О.В.</a:t>
            </a:r>
            <a:endParaRPr lang="ru-RU" sz="3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2802"/>
            <a:ext cx="3907160" cy="293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4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706635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66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Проектна технологія</a:t>
            </a:r>
            <a:endParaRPr lang="uk-UA" sz="66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764" y="1166842"/>
            <a:ext cx="8820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chemeClr val="bg1"/>
                </a:solidFill>
              </a:rPr>
              <a:t>організація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навчання</a:t>
            </a:r>
            <a:r>
              <a:rPr lang="ru-RU" sz="2800" b="1" i="1" dirty="0" smtClean="0">
                <a:solidFill>
                  <a:schemeClr val="bg1"/>
                </a:solidFill>
              </a:rPr>
              <a:t>, за </a:t>
            </a:r>
            <a:r>
              <a:rPr lang="ru-RU" sz="2800" b="1" i="1" dirty="0" err="1" smtClean="0">
                <a:solidFill>
                  <a:schemeClr val="bg1"/>
                </a:solidFill>
              </a:rPr>
              <a:t>якої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</a:rPr>
              <a:t>учні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отримують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знання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в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процесі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планування</a:t>
            </a:r>
            <a:r>
              <a:rPr lang="ru-RU" sz="2800" b="1" i="1" dirty="0" smtClean="0">
                <a:solidFill>
                  <a:schemeClr val="bg1"/>
                </a:solidFill>
              </a:rPr>
              <a:t> та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виконання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практичних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завдань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924944"/>
            <a:ext cx="6181166" cy="31085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Типи проектів</a:t>
            </a:r>
            <a:r>
              <a:rPr lang="uk-UA" sz="3600" b="1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  <a:endParaRPr lang="uk-UA" sz="3600" b="1" i="1" u="sng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uk-UA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дослідницькі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uk-UA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творчі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uk-UA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ігрові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uk-UA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інформаційні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uk-UA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практичні</a:t>
            </a:r>
            <a:endParaRPr lang="uk-UA" sz="3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5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2092" y="476672"/>
            <a:ext cx="7560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Засвоєння інформації учнями</a:t>
            </a:r>
            <a:endParaRPr lang="uk-UA" sz="48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2" y="892170"/>
            <a:ext cx="5740207" cy="650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56160" y="2204864"/>
            <a:ext cx="1421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10% </a:t>
            </a:r>
            <a:b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Читаючи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2164" y="2741757"/>
            <a:ext cx="1349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26%</a:t>
            </a:r>
            <a:b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Слухаючи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9111" y="3284984"/>
            <a:ext cx="2141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30%</a:t>
            </a:r>
            <a:b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Розглядаючи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0467" y="3823701"/>
            <a:ext cx="3613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50%</a:t>
            </a:r>
            <a:b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Розглядаючи і слухаючи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4163" y="4365104"/>
            <a:ext cx="3491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70%</a:t>
            </a:r>
            <a:b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Обговорюючи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996" y="4869159"/>
            <a:ext cx="3509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80%</a:t>
            </a:r>
            <a:b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Особистий досвід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4103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90%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Спільна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діяльність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обговоренням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9737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95%</a:t>
            </a:r>
            <a:b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Навчання інших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G:\фото на урок\SAM_48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738">
            <a:off x="4656166" y="1604828"/>
            <a:ext cx="4297705" cy="3223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0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9254" y="332656"/>
            <a:ext cx="65527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Урок – </a:t>
            </a:r>
            <a:r>
              <a:rPr lang="ru-RU" sz="28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змагання</a:t>
            </a:r>
            <a:endParaRPr lang="ru-RU" sz="2800" b="1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Урок – </a:t>
            </a:r>
            <a:r>
              <a:rPr lang="ru-RU" sz="28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подорож</a:t>
            </a:r>
            <a:endParaRPr lang="ru-RU" sz="2800" b="1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Урок – </a:t>
            </a:r>
            <a:r>
              <a:rPr lang="ru-RU" sz="28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ділова</a:t>
            </a:r>
            <a:r>
              <a:rPr lang="ru-RU" sz="2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гра</a:t>
            </a:r>
            <a:endParaRPr lang="ru-RU" sz="2800" b="1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Урок – КВК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28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Інформаційно-дослідницькі</a:t>
            </a:r>
            <a:r>
              <a:rPr lang="ru-RU" sz="2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проекти</a:t>
            </a:r>
            <a:endParaRPr lang="ru-RU" sz="2800" b="1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28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Інтегровані</a:t>
            </a:r>
            <a:r>
              <a:rPr lang="ru-RU" sz="2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уроки</a:t>
            </a:r>
            <a:endParaRPr lang="ru-RU" sz="28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G:\фото на урок\SAM_49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92995"/>
            <a:ext cx="3984445" cy="2988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фото на урок\SAM_48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92995"/>
            <a:ext cx="3984444" cy="2988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95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5473" y="4565159"/>
            <a:ext cx="3853055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</a:rPr>
              <a:t>Методи вирішення проблеми</a:t>
            </a:r>
            <a:endParaRPr lang="uk-UA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23528" y="3565137"/>
            <a:ext cx="2160240" cy="792088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/>
              <a:t>Мозковий штурм </a:t>
            </a:r>
            <a:endParaRPr lang="uk-UA" b="1" i="1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6624855" y="3565137"/>
            <a:ext cx="2123609" cy="792088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/>
              <a:t>А</a:t>
            </a:r>
            <a:r>
              <a:rPr lang="uk-UA" b="1" i="1" dirty="0" smtClean="0"/>
              <a:t>кваріум</a:t>
            </a:r>
            <a:endParaRPr lang="uk-UA" b="1" i="1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56636" y="5373216"/>
            <a:ext cx="2088232" cy="72008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/>
              <a:t>Метод прес </a:t>
            </a:r>
            <a:endParaRPr lang="uk-UA" b="1" i="1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662677" y="5393110"/>
            <a:ext cx="2016224" cy="72008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/>
              <a:t>М</a:t>
            </a:r>
            <a:r>
              <a:rPr lang="uk-UA" b="1" i="1" dirty="0" smtClean="0"/>
              <a:t>ікрофон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6589853" y="5373216"/>
            <a:ext cx="2123609" cy="72008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/>
              <a:t>Дискусія в групі</a:t>
            </a:r>
            <a:endParaRPr lang="uk-UA" b="1" i="1" dirty="0"/>
          </a:p>
        </p:txBody>
      </p:sp>
      <p:pic>
        <p:nvPicPr>
          <p:cNvPr id="2050" name="Picture 2" descr="G:\фото на урок\SAM_48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22" y="260648"/>
            <a:ext cx="3821339" cy="2866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фото на урок\SAM_49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260648"/>
            <a:ext cx="3770150" cy="2827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86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Переваги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b="1" i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особистісно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b="1" i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орієнтованого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b="1" i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навчання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над </a:t>
            </a:r>
            <a:r>
              <a:rPr lang="ru-RU" sz="3600" b="1" i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традиційним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:</a:t>
            </a:r>
            <a:endParaRPr lang="uk-UA" sz="3600" b="1" i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564904"/>
            <a:ext cx="7704856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виховання пізнавального інтересу;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створення позитивної мотивації навчання;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формування глибоких, міцних і діючих знань;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розвиток інтелектуальної сфери особистості;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формування вмінь і навичок самоосвіти;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розвиток пізнавальної активності та самостійності;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формування соціальної компетентності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    (співробітництво, робота в команді).</a:t>
            </a:r>
            <a:endParaRPr lang="uk-UA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22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54465" y="1412776"/>
            <a:ext cx="96845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Учитель </a:t>
            </a:r>
            <a:r>
              <a:rPr lang="ru-RU" sz="52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живе</a:t>
            </a:r>
            <a:r>
              <a:rPr lang="ru-RU" sz="5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52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доти</a:t>
            </a:r>
            <a:r>
              <a:rPr lang="ru-RU" sz="5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, доки </a:t>
            </a:r>
            <a:r>
              <a:rPr lang="ru-RU" sz="52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вчиться</a:t>
            </a:r>
            <a:r>
              <a:rPr lang="ru-RU" sz="5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52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тільки</a:t>
            </a:r>
            <a:r>
              <a:rPr lang="ru-RU" sz="5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– но </a:t>
            </a:r>
            <a:r>
              <a:rPr lang="ru-RU" sz="52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він</a:t>
            </a:r>
            <a:r>
              <a:rPr lang="ru-RU" sz="5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52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перестає</a:t>
            </a:r>
            <a:r>
              <a:rPr lang="ru-RU" sz="5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52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вчитися</a:t>
            </a:r>
            <a:r>
              <a:rPr lang="ru-RU" sz="5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, в </a:t>
            </a:r>
            <a:r>
              <a:rPr lang="ru-RU" sz="52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ньому</a:t>
            </a:r>
            <a:r>
              <a:rPr lang="ru-RU" sz="5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52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помирає</a:t>
            </a:r>
            <a:r>
              <a:rPr lang="ru-RU" sz="5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учитель</a:t>
            </a:r>
          </a:p>
          <a:p>
            <a:pPr algn="ctr"/>
            <a:r>
              <a:rPr lang="ru-RU" sz="5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                                                                               </a:t>
            </a:r>
          </a:p>
          <a:p>
            <a:pPr algn="ctr"/>
            <a:r>
              <a:rPr lang="ru-RU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5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                                 </a:t>
            </a:r>
            <a:r>
              <a:rPr lang="ru-RU" sz="5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К.Ушинський</a:t>
            </a:r>
            <a:endParaRPr lang="ru-RU" sz="5400" dirty="0">
              <a:solidFill>
                <a:schemeClr val="accent6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77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Autofit/>
          </a:bodyPr>
          <a:lstStyle/>
          <a:p>
            <a:r>
              <a:rPr lang="uk-UA" sz="9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Дякую за увагу!</a:t>
            </a:r>
            <a:endParaRPr lang="uk-UA" sz="9600" dirty="0">
              <a:solidFill>
                <a:schemeClr val="accent2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19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Візитна картка</a:t>
            </a:r>
            <a:endParaRPr lang="uk-UA" sz="88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2136339"/>
            <a:ext cx="4550296" cy="3170099"/>
          </a:xfrm>
          <a:prstGeom prst="rect">
            <a:avLst/>
          </a:prstGeom>
        </p:spPr>
        <p:style>
          <a:lnRef idx="1">
            <a:schemeClr val="dk1"/>
          </a:lnRef>
          <a:fillRef idx="1003">
            <a:schemeClr val="dk2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uk-UA" sz="2000" b="1" dirty="0" smtClean="0">
                <a:solidFill>
                  <a:schemeClr val="bg1"/>
                </a:solidFill>
              </a:rPr>
              <a:t>Сапожнік Ольга Володимирівна 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uk-UA" sz="2000" b="1" dirty="0" smtClean="0">
                <a:solidFill>
                  <a:schemeClr val="bg1"/>
                </a:solidFill>
              </a:rPr>
              <a:t>Вчитель хімії НВК «Лановецька загальноосвітня школа №1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 І-ІІІ ступенів- ліцей»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uk-UA" sz="2000" b="1" dirty="0" smtClean="0">
                <a:solidFill>
                  <a:schemeClr val="bg1"/>
                </a:solidFill>
              </a:rPr>
              <a:t>Закінчила Тернопільський національний педагогічний університет 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 </a:t>
            </a:r>
            <a:r>
              <a:rPr lang="uk-UA" sz="2000" b="1" dirty="0" smtClean="0">
                <a:solidFill>
                  <a:schemeClr val="bg1"/>
                </a:solidFill>
              </a:rPr>
              <a:t>    ім. Володимира Гнатюка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uk-UA" sz="2000" b="1" dirty="0" smtClean="0">
                <a:solidFill>
                  <a:schemeClr val="bg1"/>
                </a:solidFill>
              </a:rPr>
              <a:t>Категорія: Спеціаліст ІІ категорії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uk-UA" sz="2000" b="1" dirty="0" smtClean="0">
                <a:solidFill>
                  <a:schemeClr val="bg1"/>
                </a:solidFill>
              </a:rPr>
              <a:t>Стаж роботи: 10 років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G:\фото на урок\SAM_49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79" y="1780608"/>
            <a:ext cx="4573016" cy="34297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25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Працюю під девізом:</a:t>
            </a:r>
            <a:endParaRPr lang="uk-UA" sz="66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402557" y="1777496"/>
            <a:ext cx="99005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bg1"/>
                </a:solidFill>
              </a:rPr>
              <a:t> Уміє вчити той, хто </a:t>
            </a:r>
            <a:r>
              <a:rPr lang="ru-RU" sz="4400" b="1" i="1" dirty="0" err="1" smtClean="0">
                <a:solidFill>
                  <a:schemeClr val="bg1"/>
                </a:solidFill>
              </a:rPr>
              <a:t>вчить</a:t>
            </a:r>
            <a:r>
              <a:rPr lang="ru-RU" sz="4400" b="1" i="1" dirty="0" smtClean="0">
                <a:solidFill>
                  <a:schemeClr val="bg1"/>
                </a:solidFill>
              </a:rPr>
              <a:t> </a:t>
            </a:r>
            <a:r>
              <a:rPr lang="ru-RU" sz="4400" b="1" i="1" dirty="0" err="1" smtClean="0">
                <a:solidFill>
                  <a:schemeClr val="bg1"/>
                </a:solidFill>
              </a:rPr>
              <a:t>цікаво</a:t>
            </a:r>
            <a:r>
              <a:rPr lang="ru-RU" sz="4400" b="1" i="1" dirty="0" smtClean="0">
                <a:solidFill>
                  <a:schemeClr val="bg1"/>
                </a:solidFill>
              </a:rPr>
              <a:t>!</a:t>
            </a:r>
            <a:endParaRPr lang="ru-RU" sz="4400" b="1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625807" y="2780928"/>
            <a:ext cx="10548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72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Педагогічне кредо:</a:t>
            </a:r>
            <a:endParaRPr lang="uk-UA" sz="72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4261" y="426626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</a:t>
            </a:r>
            <a:r>
              <a:rPr lang="ru-RU" sz="4000" b="1" i="1" dirty="0" err="1" smtClean="0">
                <a:solidFill>
                  <a:schemeClr val="bg1"/>
                </a:solidFill>
              </a:rPr>
              <a:t>Працювати</a:t>
            </a:r>
            <a:r>
              <a:rPr lang="ru-RU" sz="4000" b="1" i="1" dirty="0" smtClean="0">
                <a:solidFill>
                  <a:schemeClr val="bg1"/>
                </a:solidFill>
              </a:rPr>
              <a:t> так, </a:t>
            </a:r>
            <a:r>
              <a:rPr lang="ru-RU" sz="4000" b="1" i="1" dirty="0" err="1" smtClean="0">
                <a:solidFill>
                  <a:schemeClr val="bg1"/>
                </a:solidFill>
              </a:rPr>
              <a:t>щоб</a:t>
            </a:r>
            <a:r>
              <a:rPr lang="ru-RU" sz="4000" b="1" i="1" dirty="0" smtClean="0">
                <a:solidFill>
                  <a:schemeClr val="bg1"/>
                </a:solidFill>
              </a:rPr>
              <a:t> </a:t>
            </a:r>
            <a:r>
              <a:rPr lang="ru-RU" sz="4000" b="1" i="1" dirty="0" err="1" smtClean="0">
                <a:solidFill>
                  <a:schemeClr val="bg1"/>
                </a:solidFill>
              </a:rPr>
              <a:t>навчання</a:t>
            </a:r>
            <a:r>
              <a:rPr lang="ru-RU" sz="4000" b="1" i="1" dirty="0" smtClean="0">
                <a:solidFill>
                  <a:schemeClr val="bg1"/>
                </a:solidFill>
              </a:rPr>
              <a:t> приносило </a:t>
            </a:r>
            <a:r>
              <a:rPr lang="ru-RU" sz="4000" b="1" i="1" dirty="0" err="1" smtClean="0">
                <a:solidFill>
                  <a:schemeClr val="bg1"/>
                </a:solidFill>
              </a:rPr>
              <a:t>учням</a:t>
            </a:r>
            <a:r>
              <a:rPr lang="ru-RU" sz="4000" b="1" i="1" dirty="0" smtClean="0">
                <a:solidFill>
                  <a:schemeClr val="bg1"/>
                </a:solidFill>
              </a:rPr>
              <a:t> </a:t>
            </a:r>
            <a:r>
              <a:rPr lang="ru-RU" sz="4000" b="1" i="1" dirty="0" err="1" smtClean="0">
                <a:solidFill>
                  <a:schemeClr val="bg1"/>
                </a:solidFill>
              </a:rPr>
              <a:t>радість</a:t>
            </a:r>
            <a:r>
              <a:rPr lang="ru-RU" sz="4000" b="1" i="1" dirty="0" smtClean="0">
                <a:solidFill>
                  <a:schemeClr val="bg1"/>
                </a:solidFill>
              </a:rPr>
              <a:t>, </a:t>
            </a:r>
            <a:r>
              <a:rPr lang="ru-RU" sz="4000" b="1" i="1" dirty="0" err="1" smtClean="0">
                <a:solidFill>
                  <a:schemeClr val="bg1"/>
                </a:solidFill>
              </a:rPr>
              <a:t>успіх</a:t>
            </a:r>
            <a:r>
              <a:rPr lang="ru-RU" sz="4000" b="1" i="1" dirty="0" smtClean="0">
                <a:solidFill>
                  <a:schemeClr val="bg1"/>
                </a:solidFill>
              </a:rPr>
              <a:t> і </a:t>
            </a:r>
            <a:r>
              <a:rPr lang="ru-RU" sz="4000" b="1" i="1" dirty="0" err="1" smtClean="0">
                <a:solidFill>
                  <a:schemeClr val="bg1"/>
                </a:solidFill>
              </a:rPr>
              <a:t>задоволення</a:t>
            </a:r>
            <a:r>
              <a:rPr lang="ru-RU" sz="4000" b="1" i="1" dirty="0" smtClean="0">
                <a:solidFill>
                  <a:schemeClr val="bg1"/>
                </a:solidFill>
              </a:rPr>
              <a:t>!</a:t>
            </a:r>
            <a:endParaRPr lang="ru-RU" sz="4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0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3196630" y="3207463"/>
            <a:ext cx="2592288" cy="1008112"/>
          </a:xfrm>
          <a:prstGeom prst="hexagon">
            <a:avLst>
              <a:gd name="adj" fmla="val 24055"/>
              <a:gd name="vf" fmla="val 11547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Творча </a:t>
            </a:r>
          </a:p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особистість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Соединительная линия уступом 13"/>
          <p:cNvCxnSpPr/>
          <p:nvPr/>
        </p:nvCxnSpPr>
        <p:spPr>
          <a:xfrm rot="10800000">
            <a:off x="2179922" y="2547334"/>
            <a:ext cx="1082272" cy="612626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-228684" y="1730901"/>
            <a:ext cx="2790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Здібність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 до</a:t>
            </a:r>
          </a:p>
          <a:p>
            <a:pPr algn="ctr"/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творчості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1400" b="1" i="1" dirty="0" err="1" smtClean="0">
                <a:solidFill>
                  <a:schemeClr val="bg1"/>
                </a:solidFill>
              </a:rPr>
              <a:t>здатність</a:t>
            </a:r>
            <a:r>
              <a:rPr lang="ru-RU" sz="1400" b="1" i="1" dirty="0" smtClean="0">
                <a:solidFill>
                  <a:schemeClr val="bg1"/>
                </a:solidFill>
              </a:rPr>
              <a:t> </a:t>
            </a:r>
            <a:r>
              <a:rPr lang="ru-RU" sz="1400" b="1" i="1" dirty="0" err="1" smtClean="0">
                <a:solidFill>
                  <a:schemeClr val="bg1"/>
                </a:solidFill>
              </a:rPr>
              <a:t>виходити</a:t>
            </a:r>
            <a:endParaRPr lang="ru-RU" sz="14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за </a:t>
            </a:r>
            <a:r>
              <a:rPr lang="ru-RU" sz="1400" b="1" i="1" dirty="0" err="1" smtClean="0">
                <a:solidFill>
                  <a:schemeClr val="bg1"/>
                </a:solidFill>
              </a:rPr>
              <a:t>межі</a:t>
            </a:r>
            <a:r>
              <a:rPr lang="ru-RU" sz="1400" b="1" i="1" dirty="0" smtClean="0">
                <a:solidFill>
                  <a:schemeClr val="bg1"/>
                </a:solidFill>
              </a:rPr>
              <a:t> </a:t>
            </a:r>
            <a:r>
              <a:rPr lang="ru-RU" sz="1400" b="1" i="1" dirty="0" err="1" smtClean="0">
                <a:solidFill>
                  <a:schemeClr val="bg1"/>
                </a:solidFill>
              </a:rPr>
              <a:t>завдання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4349502" y="2481298"/>
            <a:ext cx="0" cy="6544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127316" y="880860"/>
            <a:ext cx="45487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i="1" dirty="0" smtClean="0">
                <a:solidFill>
                  <a:schemeClr val="accent2">
                    <a:lumMod val="75000"/>
                  </a:schemeClr>
                </a:solidFill>
              </a:rPr>
              <a:t>Інтелектуальна </a:t>
            </a:r>
          </a:p>
          <a:p>
            <a:pPr algn="ctr"/>
            <a:r>
              <a:rPr lang="uk-UA" sz="1400" b="1" i="1" dirty="0" smtClean="0">
                <a:solidFill>
                  <a:schemeClr val="accent2">
                    <a:lumMod val="75000"/>
                  </a:schemeClr>
                </a:solidFill>
              </a:rPr>
              <a:t>ініціатива</a:t>
            </a:r>
          </a:p>
          <a:p>
            <a:pPr algn="ctr"/>
            <a:r>
              <a:rPr lang="uk-UA" sz="1400" b="1" i="1" dirty="0" smtClean="0">
                <a:solidFill>
                  <a:schemeClr val="bg1"/>
                </a:solidFill>
              </a:rPr>
              <a:t>здібність бачити проблемну </a:t>
            </a:r>
          </a:p>
          <a:p>
            <a:pPr algn="ctr"/>
            <a:r>
              <a:rPr lang="uk-UA" sz="1400" b="1" i="1" dirty="0" smtClean="0">
                <a:solidFill>
                  <a:schemeClr val="bg1"/>
                </a:solidFill>
              </a:rPr>
              <a:t>ситуацію, висувати гіпотези, </a:t>
            </a:r>
          </a:p>
          <a:p>
            <a:pPr algn="ctr"/>
            <a:r>
              <a:rPr lang="uk-UA" sz="1400" b="1" i="1" dirty="0" smtClean="0">
                <a:solidFill>
                  <a:schemeClr val="bg1"/>
                </a:solidFill>
              </a:rPr>
              <a:t>шукати методи розв'язку задач,</a:t>
            </a:r>
          </a:p>
          <a:p>
            <a:pPr algn="ctr"/>
            <a:r>
              <a:rPr lang="uk-UA" sz="1400" b="1" i="1" dirty="0" smtClean="0">
                <a:solidFill>
                  <a:schemeClr val="bg1"/>
                </a:solidFill>
              </a:rPr>
              <a:t>потреба перевірки своїх </a:t>
            </a:r>
          </a:p>
          <a:p>
            <a:pPr algn="ctr"/>
            <a:r>
              <a:rPr lang="uk-UA" sz="1400" b="1" i="1" dirty="0" smtClean="0">
                <a:solidFill>
                  <a:schemeClr val="bg1"/>
                </a:solidFill>
              </a:rPr>
              <a:t>інтелектуальних можливостей</a:t>
            </a:r>
            <a:endParaRPr lang="uk-UA" sz="1400" b="1" i="1" dirty="0">
              <a:solidFill>
                <a:schemeClr val="bg1"/>
              </a:solidFill>
            </a:endParaRPr>
          </a:p>
        </p:txBody>
      </p:sp>
      <p:cxnSp>
        <p:nvCxnSpPr>
          <p:cNvPr id="22" name="Соединительная линия уступом 21"/>
          <p:cNvCxnSpPr/>
          <p:nvPr/>
        </p:nvCxnSpPr>
        <p:spPr>
          <a:xfrm flipV="1">
            <a:off x="5703912" y="2549679"/>
            <a:ext cx="1152128" cy="612068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6549280" y="1300013"/>
            <a:ext cx="26460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Ініціативна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поведінка</a:t>
            </a:r>
            <a:endParaRPr lang="ru-RU" sz="1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1400" b="1" dirty="0" err="1" smtClean="0">
                <a:solidFill>
                  <a:schemeClr val="bg1"/>
                </a:solidFill>
              </a:rPr>
              <a:t>прагнення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брати</a:t>
            </a:r>
            <a:r>
              <a:rPr lang="ru-RU" sz="1400" b="1" dirty="0" smtClean="0">
                <a:solidFill>
                  <a:schemeClr val="bg1"/>
                </a:solidFill>
              </a:rPr>
              <a:t> на себе</a:t>
            </a:r>
          </a:p>
          <a:p>
            <a:pPr algn="ctr"/>
            <a:r>
              <a:rPr lang="ru-RU" sz="1400" b="1" dirty="0" err="1" smtClean="0">
                <a:solidFill>
                  <a:schemeClr val="bg1"/>
                </a:solidFill>
              </a:rPr>
              <a:t>провідні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ролі</a:t>
            </a:r>
            <a:r>
              <a:rPr lang="ru-RU" sz="1400" b="1" dirty="0" smtClean="0">
                <a:solidFill>
                  <a:schemeClr val="bg1"/>
                </a:solidFill>
              </a:rPr>
              <a:t> в </a:t>
            </a:r>
          </a:p>
          <a:p>
            <a:pPr algn="ctr"/>
            <a:r>
              <a:rPr lang="ru-RU" sz="1400" b="1" dirty="0" err="1" smtClean="0">
                <a:solidFill>
                  <a:schemeClr val="bg1"/>
                </a:solidFill>
              </a:rPr>
              <a:t>діяльності</a:t>
            </a:r>
            <a:r>
              <a:rPr lang="ru-RU" sz="1400" b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sz="1400" b="1" dirty="0" err="1" smtClean="0">
                <a:solidFill>
                  <a:schemeClr val="bg1"/>
                </a:solidFill>
              </a:rPr>
              <a:t>здатність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знаходити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свого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err="1" smtClean="0">
                <a:solidFill>
                  <a:schemeClr val="bg1"/>
                </a:solidFill>
              </a:rPr>
              <a:t>місця</a:t>
            </a:r>
            <a:r>
              <a:rPr lang="ru-RU" sz="1400" b="1" dirty="0" smtClean="0">
                <a:solidFill>
                  <a:schemeClr val="bg1"/>
                </a:solidFill>
              </a:rPr>
              <a:t> в </a:t>
            </a:r>
            <a:r>
              <a:rPr lang="ru-RU" sz="1400" b="1" dirty="0" err="1" smtClean="0">
                <a:solidFill>
                  <a:schemeClr val="bg1"/>
                </a:solidFill>
              </a:rPr>
              <a:t>групі</a:t>
            </a:r>
            <a:endParaRPr lang="ru-RU" sz="1400" b="1" dirty="0">
              <a:solidFill>
                <a:schemeClr val="bg1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2323855" y="3711325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-47101" y="3203663"/>
            <a:ext cx="23709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Наявність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власного</a:t>
            </a:r>
            <a:endParaRPr lang="ru-RU" sz="1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“ Я “</a:t>
            </a:r>
          </a:p>
          <a:p>
            <a:pPr algn="ctr"/>
            <a:r>
              <a:rPr lang="ru-RU" sz="1400" b="1" i="1" dirty="0" err="1" smtClean="0">
                <a:solidFill>
                  <a:schemeClr val="bg1"/>
                </a:solidFill>
              </a:rPr>
              <a:t>власний</a:t>
            </a:r>
            <a:r>
              <a:rPr lang="ru-RU" sz="1400" b="1" i="1" dirty="0" smtClean="0">
                <a:solidFill>
                  <a:schemeClr val="bg1"/>
                </a:solidFill>
              </a:rPr>
              <a:t> </a:t>
            </a:r>
            <a:r>
              <a:rPr lang="ru-RU" sz="1400" b="1" i="1" dirty="0" err="1" smtClean="0">
                <a:solidFill>
                  <a:schemeClr val="bg1"/>
                </a:solidFill>
              </a:rPr>
              <a:t>індивідуалізм</a:t>
            </a:r>
            <a:r>
              <a:rPr lang="ru-RU" sz="1400" b="1" i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sz="1400" b="1" i="1" dirty="0" err="1" smtClean="0">
                <a:solidFill>
                  <a:schemeClr val="bg1"/>
                </a:solidFill>
              </a:rPr>
              <a:t>відмінність</a:t>
            </a:r>
            <a:r>
              <a:rPr lang="ru-RU" sz="1400" b="1" i="1" dirty="0" smtClean="0">
                <a:solidFill>
                  <a:schemeClr val="bg1"/>
                </a:solidFill>
              </a:rPr>
              <a:t> </a:t>
            </a:r>
            <a:r>
              <a:rPr lang="ru-RU" sz="1400" b="1" i="1" dirty="0" err="1" smtClean="0">
                <a:solidFill>
                  <a:schemeClr val="bg1"/>
                </a:solidFill>
              </a:rPr>
              <a:t>від</a:t>
            </a:r>
            <a:r>
              <a:rPr lang="ru-RU" sz="1400" b="1" i="1" dirty="0" smtClean="0">
                <a:solidFill>
                  <a:schemeClr val="bg1"/>
                </a:solidFill>
              </a:rPr>
              <a:t> </a:t>
            </a:r>
            <a:r>
              <a:rPr lang="ru-RU" sz="1400" b="1" i="1" dirty="0" err="1" smtClean="0">
                <a:solidFill>
                  <a:schemeClr val="bg1"/>
                </a:solidFill>
              </a:rPr>
              <a:t>інших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5883932" y="3711325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843067" y="3011215"/>
            <a:ext cx="2069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Нон – </a:t>
            </a:r>
            <a:r>
              <a:rPr lang="ru-RU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конформізм</a:t>
            </a:r>
            <a:endParaRPr lang="ru-RU" sz="1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1400" b="1" i="1" dirty="0" err="1" smtClean="0">
                <a:solidFill>
                  <a:schemeClr val="bg1"/>
                </a:solidFill>
              </a:rPr>
              <a:t>відстоювання</a:t>
            </a:r>
            <a:r>
              <a:rPr lang="ru-RU" sz="1400" b="1" i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400" b="1" i="1" dirty="0" err="1" smtClean="0">
                <a:solidFill>
                  <a:schemeClr val="bg1"/>
                </a:solidFill>
              </a:rPr>
              <a:t>переконань</a:t>
            </a:r>
            <a:r>
              <a:rPr lang="ru-RU" sz="1400" b="1" i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на </a:t>
            </a:r>
            <a:r>
              <a:rPr lang="ru-RU" sz="1400" b="1" i="1" dirty="0" err="1" smtClean="0">
                <a:solidFill>
                  <a:schemeClr val="bg1"/>
                </a:solidFill>
              </a:rPr>
              <a:t>власні</a:t>
            </a:r>
            <a:r>
              <a:rPr lang="ru-RU" sz="1400" b="1" i="1" dirty="0" smtClean="0">
                <a:solidFill>
                  <a:schemeClr val="bg1"/>
                </a:solidFill>
              </a:rPr>
              <a:t> погляди, </a:t>
            </a:r>
          </a:p>
          <a:p>
            <a:pPr algn="ctr"/>
            <a:r>
              <a:rPr lang="ru-RU" sz="1400" b="1" i="1" dirty="0" err="1" smtClean="0">
                <a:solidFill>
                  <a:schemeClr val="bg1"/>
                </a:solidFill>
              </a:rPr>
              <a:t>прояв</a:t>
            </a:r>
            <a:r>
              <a:rPr lang="ru-RU" sz="1400" b="1" i="1" dirty="0" smtClean="0">
                <a:solidFill>
                  <a:schemeClr val="bg1"/>
                </a:solidFill>
              </a:rPr>
              <a:t> </a:t>
            </a:r>
            <a:r>
              <a:rPr lang="ru-RU" sz="1400" b="1" i="1" dirty="0" err="1" smtClean="0">
                <a:solidFill>
                  <a:schemeClr val="bg1"/>
                </a:solidFill>
              </a:rPr>
              <a:t>самостійності</a:t>
            </a:r>
            <a:endParaRPr lang="ru-RU" sz="14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 у </a:t>
            </a:r>
            <a:r>
              <a:rPr lang="ru-RU" sz="1400" b="1" i="1" dirty="0" err="1" smtClean="0">
                <a:solidFill>
                  <a:schemeClr val="bg1"/>
                </a:solidFill>
              </a:rPr>
              <a:t>вчинках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cxnSp>
        <p:nvCxnSpPr>
          <p:cNvPr id="35" name="Соединительная линия уступом 34"/>
          <p:cNvCxnSpPr/>
          <p:nvPr/>
        </p:nvCxnSpPr>
        <p:spPr>
          <a:xfrm rot="10800000" flipV="1">
            <a:off x="2244994" y="4215575"/>
            <a:ext cx="976388" cy="648072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162449" y="4655350"/>
            <a:ext cx="24696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i="1" dirty="0" smtClean="0">
                <a:solidFill>
                  <a:schemeClr val="accent2">
                    <a:lumMod val="75000"/>
                  </a:schemeClr>
                </a:solidFill>
              </a:rPr>
              <a:t>Рольова гнучкість</a:t>
            </a:r>
          </a:p>
          <a:p>
            <a:pPr algn="ctr"/>
            <a:r>
              <a:rPr lang="uk-UA" sz="1400" b="1" i="1" dirty="0" smtClean="0">
                <a:solidFill>
                  <a:schemeClr val="bg1"/>
                </a:solidFill>
              </a:rPr>
              <a:t>вміння виконувати </a:t>
            </a:r>
          </a:p>
          <a:p>
            <a:pPr algn="ctr"/>
            <a:r>
              <a:rPr lang="uk-UA" sz="1400" b="1" i="1" dirty="0" smtClean="0">
                <a:solidFill>
                  <a:schemeClr val="bg1"/>
                </a:solidFill>
              </a:rPr>
              <a:t>будь-які ролі:</a:t>
            </a:r>
          </a:p>
          <a:p>
            <a:pPr algn="ctr"/>
            <a:r>
              <a:rPr lang="uk-UA" sz="1400" b="1" i="1" dirty="0" smtClean="0">
                <a:solidFill>
                  <a:schemeClr val="bg1"/>
                </a:solidFill>
              </a:rPr>
              <a:t>як лідера, так і</a:t>
            </a:r>
          </a:p>
          <a:p>
            <a:pPr algn="ctr"/>
            <a:r>
              <a:rPr lang="uk-UA" sz="1400" b="1" i="1" dirty="0" smtClean="0">
                <a:solidFill>
                  <a:schemeClr val="bg1"/>
                </a:solidFill>
              </a:rPr>
              <a:t>підлеглого</a:t>
            </a:r>
            <a:endParaRPr lang="uk-UA" sz="1400" b="1" i="1" dirty="0">
              <a:solidFill>
                <a:schemeClr val="bg1"/>
              </a:solidFill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4385880" y="4396210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3314514" y="5116290"/>
            <a:ext cx="2069976" cy="1417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Відповідальність</a:t>
            </a:r>
            <a:endParaRPr lang="ru-RU" sz="1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за </a:t>
            </a:r>
            <a:r>
              <a:rPr lang="ru-RU" sz="1400" b="1" i="1" dirty="0" err="1" smtClean="0">
                <a:solidFill>
                  <a:schemeClr val="bg1"/>
                </a:solidFill>
              </a:rPr>
              <a:t>свої</a:t>
            </a:r>
            <a:r>
              <a:rPr lang="ru-RU" sz="1400" b="1" i="1" dirty="0" smtClean="0">
                <a:solidFill>
                  <a:schemeClr val="bg1"/>
                </a:solidFill>
              </a:rPr>
              <a:t> </a:t>
            </a:r>
            <a:r>
              <a:rPr lang="ru-RU" sz="1400" b="1" i="1" dirty="0" err="1" smtClean="0">
                <a:solidFill>
                  <a:schemeClr val="bg1"/>
                </a:solidFill>
              </a:rPr>
              <a:t>вчинки</a:t>
            </a:r>
            <a:r>
              <a:rPr lang="ru-RU" sz="1400" b="1" i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sz="1400" b="1" i="1" dirty="0" err="1" smtClean="0">
                <a:solidFill>
                  <a:schemeClr val="bg1"/>
                </a:solidFill>
              </a:rPr>
              <a:t>відкритість</a:t>
            </a:r>
            <a:r>
              <a:rPr lang="ru-RU" sz="1400" b="1" i="1" dirty="0" smtClean="0">
                <a:solidFill>
                  <a:schemeClr val="bg1"/>
                </a:solidFill>
              </a:rPr>
              <a:t> до</a:t>
            </a:r>
          </a:p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 </a:t>
            </a:r>
            <a:r>
              <a:rPr lang="ru-RU" sz="1400" b="1" i="1" dirty="0" err="1" smtClean="0">
                <a:solidFill>
                  <a:schemeClr val="bg1"/>
                </a:solidFill>
              </a:rPr>
              <a:t>самовдосконалення</a:t>
            </a:r>
            <a:endParaRPr lang="ru-RU" sz="14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(не </a:t>
            </a:r>
            <a:r>
              <a:rPr lang="ru-RU" sz="1400" b="1" i="1" dirty="0" err="1" smtClean="0">
                <a:solidFill>
                  <a:schemeClr val="bg1"/>
                </a:solidFill>
              </a:rPr>
              <a:t>боїться</a:t>
            </a:r>
            <a:r>
              <a:rPr lang="ru-RU" sz="1400" b="1" i="1" dirty="0" smtClean="0">
                <a:solidFill>
                  <a:schemeClr val="bg1"/>
                </a:solidFill>
              </a:rPr>
              <a:t> </a:t>
            </a:r>
            <a:r>
              <a:rPr lang="ru-RU" sz="1400" b="1" i="1" dirty="0" err="1" smtClean="0">
                <a:solidFill>
                  <a:schemeClr val="bg1"/>
                </a:solidFill>
              </a:rPr>
              <a:t>накоїти</a:t>
            </a:r>
            <a:endParaRPr lang="ru-RU" sz="14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 </a:t>
            </a:r>
            <a:r>
              <a:rPr lang="ru-RU" sz="1400" b="1" i="1" dirty="0" err="1" smtClean="0">
                <a:solidFill>
                  <a:schemeClr val="bg1"/>
                </a:solidFill>
              </a:rPr>
              <a:t>помилки</a:t>
            </a:r>
            <a:r>
              <a:rPr lang="ru-RU" sz="1400" b="1" i="1" dirty="0" smtClean="0">
                <a:solidFill>
                  <a:schemeClr val="bg1"/>
                </a:solidFill>
              </a:rPr>
              <a:t>)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cxnSp>
        <p:nvCxnSpPr>
          <p:cNvPr id="43" name="Соединительная линия уступом 42"/>
          <p:cNvCxnSpPr/>
          <p:nvPr/>
        </p:nvCxnSpPr>
        <p:spPr>
          <a:xfrm>
            <a:off x="5754352" y="4157770"/>
            <a:ext cx="1008112" cy="784975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6264188" y="4703657"/>
            <a:ext cx="25922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Розкріпаченість</a:t>
            </a:r>
            <a:endParaRPr lang="ru-RU" sz="1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1400" b="1" i="1" dirty="0" err="1" smtClean="0">
                <a:solidFill>
                  <a:schemeClr val="bg1"/>
                </a:solidFill>
              </a:rPr>
              <a:t>емоцій</a:t>
            </a:r>
            <a:endParaRPr lang="ru-RU" sz="14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i="1" dirty="0" err="1" smtClean="0">
                <a:solidFill>
                  <a:schemeClr val="bg1"/>
                </a:solidFill>
              </a:rPr>
              <a:t>вміння</a:t>
            </a:r>
            <a:r>
              <a:rPr lang="ru-RU" sz="1400" b="1" i="1" dirty="0" smtClean="0">
                <a:solidFill>
                  <a:schemeClr val="bg1"/>
                </a:solidFill>
              </a:rPr>
              <a:t> </a:t>
            </a:r>
            <a:r>
              <a:rPr lang="ru-RU" sz="1400" b="1" i="1" dirty="0" err="1" smtClean="0">
                <a:solidFill>
                  <a:schemeClr val="bg1"/>
                </a:solidFill>
              </a:rPr>
              <a:t>глибоко</a:t>
            </a:r>
            <a:r>
              <a:rPr lang="ru-RU" sz="1400" b="1" i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400" b="1" i="1" dirty="0" err="1" smtClean="0">
                <a:solidFill>
                  <a:schemeClr val="bg1"/>
                </a:solidFill>
              </a:rPr>
              <a:t>переживати</a:t>
            </a:r>
            <a:r>
              <a:rPr lang="ru-RU" sz="1400" b="1" i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культура </a:t>
            </a:r>
            <a:r>
              <a:rPr lang="ru-RU" sz="1400" b="1" i="1" dirty="0" err="1" smtClean="0">
                <a:solidFill>
                  <a:schemeClr val="bg1"/>
                </a:solidFill>
              </a:rPr>
              <a:t>почуттів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216328" y="33239"/>
            <a:ext cx="71308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Критерії творчої особистості</a:t>
            </a:r>
            <a:endParaRPr lang="uk-UA" sz="4000" dirty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65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5708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Особистісно</a:t>
            </a:r>
            <a:r>
              <a:rPr lang="uk-UA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орієнтоване навчання </a:t>
            </a:r>
            <a:r>
              <a:rPr lang="uk-UA" sz="4000" b="1" dirty="0" smtClean="0">
                <a:solidFill>
                  <a:schemeClr val="bg1"/>
                </a:solidFill>
                <a:latin typeface="Monotype Corsiva" pitchFamily="66" charset="0"/>
              </a:rPr>
              <a:t>– це </a:t>
            </a:r>
            <a:br>
              <a:rPr lang="uk-UA" sz="40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uk-UA" sz="4000" b="1" dirty="0" smtClean="0">
                <a:solidFill>
                  <a:schemeClr val="bg1"/>
                </a:solidFill>
                <a:latin typeface="Monotype Corsiva" pitchFamily="66" charset="0"/>
              </a:rPr>
              <a:t>диференційований підхід до навчання з урахуванням рівня розвитку школяра, його підготовки з предмета, здібностей та задатків</a:t>
            </a:r>
            <a:r>
              <a:rPr lang="uk-UA" sz="4000" dirty="0" smtClean="0"/>
              <a:t/>
            </a:r>
            <a:br>
              <a:rPr lang="uk-UA" sz="4000" dirty="0" smtClean="0"/>
            </a:br>
            <a:endParaRPr lang="uk-UA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71547" y="3904007"/>
            <a:ext cx="90730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• 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технологія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різнорівневого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навчання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;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• 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технологія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інтерактивного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навчання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;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• 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проектна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технологія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1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омб 2"/>
          <p:cNvSpPr/>
          <p:nvPr/>
        </p:nvSpPr>
        <p:spPr>
          <a:xfrm>
            <a:off x="2338825" y="2650378"/>
            <a:ext cx="4536504" cy="1584176"/>
          </a:xfrm>
          <a:prstGeom prst="diamon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</a:rPr>
              <a:t>Інтерактивне </a:t>
            </a:r>
          </a:p>
          <a:p>
            <a:pPr algn="ctr"/>
            <a:r>
              <a:rPr lang="uk-UA" sz="2400" b="1" i="1" dirty="0" smtClean="0">
                <a:solidFill>
                  <a:schemeClr val="tx1"/>
                </a:solidFill>
              </a:rPr>
              <a:t>навчання</a:t>
            </a:r>
            <a:endParaRPr lang="uk-UA" sz="2400" b="1" i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556792"/>
            <a:ext cx="326568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u="sng" dirty="0" err="1" smtClean="0">
                <a:solidFill>
                  <a:schemeClr val="accent2">
                    <a:lumMod val="75000"/>
                  </a:schemeClr>
                </a:solidFill>
              </a:rPr>
              <a:t>Фронтальне</a:t>
            </a:r>
            <a:endParaRPr lang="ru-RU" b="1" i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учитель </a:t>
            </a:r>
            <a:r>
              <a:rPr lang="ru-RU" b="1" i="1" dirty="0" err="1" smtClean="0">
                <a:solidFill>
                  <a:schemeClr val="tx1"/>
                </a:solidFill>
              </a:rPr>
              <a:t>навчає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групу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учнів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/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err="1" smtClean="0">
                <a:solidFill>
                  <a:schemeClr val="tx1"/>
                </a:solidFill>
              </a:rPr>
              <a:t>або</a:t>
            </a:r>
            <a:r>
              <a:rPr lang="ru-RU" b="1" i="1" dirty="0" smtClean="0">
                <a:solidFill>
                  <a:schemeClr val="tx1"/>
                </a:solidFill>
              </a:rPr>
              <a:t> весь </a:t>
            </a:r>
            <a:r>
              <a:rPr lang="ru-RU" b="1" i="1" dirty="0" err="1" smtClean="0">
                <a:solidFill>
                  <a:schemeClr val="tx1"/>
                </a:solidFill>
              </a:rPr>
              <a:t>клас</a:t>
            </a:r>
            <a:endParaRPr lang="ru-RU" b="1" i="1" dirty="0">
              <a:solidFill>
                <a:schemeClr val="tx1"/>
              </a:solidFill>
            </a:endParaRPr>
          </a:p>
        </p:txBody>
      </p:sp>
      <p:cxnSp>
        <p:nvCxnSpPr>
          <p:cNvPr id="10" name="Скругленная соединительная линия 9"/>
          <p:cNvCxnSpPr/>
          <p:nvPr/>
        </p:nvCxnSpPr>
        <p:spPr>
          <a:xfrm rot="16200000" flipH="1">
            <a:off x="2194809" y="2750862"/>
            <a:ext cx="648072" cy="36004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580112" y="1556792"/>
            <a:ext cx="324036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Парне</a:t>
            </a:r>
          </a:p>
          <a:p>
            <a:pPr algn="ctr"/>
            <a:r>
              <a:rPr lang="ru-RU" b="1" i="1" dirty="0" smtClean="0"/>
              <a:t>робота </a:t>
            </a:r>
            <a:r>
              <a:rPr lang="ru-RU" b="1" i="1" dirty="0" err="1" smtClean="0"/>
              <a:t>учня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парі</a:t>
            </a:r>
            <a:endParaRPr lang="ru-RU" b="1" i="1" dirty="0" smtClean="0"/>
          </a:p>
          <a:p>
            <a:pPr algn="ctr"/>
            <a:r>
              <a:rPr lang="ru-RU" b="1" i="1" dirty="0" smtClean="0"/>
              <a:t> з учителем,  </a:t>
            </a:r>
            <a:r>
              <a:rPr lang="ru-RU" b="1" i="1" dirty="0" err="1" smtClean="0"/>
              <a:t>учнем</a:t>
            </a:r>
            <a:endParaRPr lang="ru-RU" b="1" i="1" dirty="0"/>
          </a:p>
        </p:txBody>
      </p:sp>
      <p:cxnSp>
        <p:nvCxnSpPr>
          <p:cNvPr id="13" name="Скругленная соединительная линия 12"/>
          <p:cNvCxnSpPr/>
          <p:nvPr/>
        </p:nvCxnSpPr>
        <p:spPr>
          <a:xfrm rot="5400000">
            <a:off x="6335701" y="2858874"/>
            <a:ext cx="648076" cy="144017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rot="5400000">
            <a:off x="2158805" y="4099363"/>
            <a:ext cx="864096" cy="504056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/>
          <p:nvPr/>
        </p:nvCxnSpPr>
        <p:spPr>
          <a:xfrm rot="16200000" flipH="1">
            <a:off x="6227692" y="4173132"/>
            <a:ext cx="864098" cy="35955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86072" y="4869160"/>
            <a:ext cx="3241287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Індивідуальне</a:t>
            </a:r>
          </a:p>
          <a:p>
            <a:pPr algn="ctr"/>
            <a:r>
              <a:rPr lang="uk-UA" b="1" i="1" dirty="0" smtClean="0"/>
              <a:t>Самостійна робота</a:t>
            </a:r>
          </a:p>
          <a:p>
            <a:pPr algn="ctr"/>
            <a:r>
              <a:rPr lang="uk-UA" b="1" i="1" dirty="0" smtClean="0"/>
              <a:t>учня</a:t>
            </a:r>
            <a:endParaRPr lang="uk-UA" b="1" i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436096" y="4926053"/>
            <a:ext cx="309634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Групове</a:t>
            </a:r>
            <a:endParaRPr lang="ru-RU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b="1" i="1" dirty="0" err="1" smtClean="0"/>
              <a:t>учні</a:t>
            </a:r>
            <a:r>
              <a:rPr lang="ru-RU" b="1" i="1" dirty="0" smtClean="0"/>
              <a:t> активно </a:t>
            </a:r>
            <a:r>
              <a:rPr lang="ru-RU" b="1" i="1" dirty="0" err="1" smtClean="0"/>
              <a:t>навчають</a:t>
            </a:r>
            <a:endParaRPr lang="ru-RU" b="1" i="1" dirty="0"/>
          </a:p>
          <a:p>
            <a:pPr algn="ctr"/>
            <a:r>
              <a:rPr lang="ru-RU" b="1" i="1" dirty="0"/>
              <a:t>о</a:t>
            </a:r>
            <a:r>
              <a:rPr lang="ru-RU" b="1" i="1" dirty="0" smtClean="0"/>
              <a:t>дин одного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01598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799" y="332656"/>
            <a:ext cx="8584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800" dirty="0" smtClean="0">
                <a:solidFill>
                  <a:schemeClr val="bg1"/>
                </a:solidFill>
                <a:latin typeface="Monotype Corsiva" pitchFamily="66" charset="0"/>
              </a:rPr>
              <a:t>Технологія різнорівневого навчання</a:t>
            </a:r>
            <a:endParaRPr lang="uk-UA" sz="4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981347" y="1268760"/>
            <a:ext cx="2880320" cy="936104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i="1" dirty="0" smtClean="0"/>
              <a:t>Клас</a:t>
            </a:r>
            <a:endParaRPr lang="uk-UA" sz="6000" b="1" i="1" dirty="0"/>
          </a:p>
        </p:txBody>
      </p:sp>
      <p:sp>
        <p:nvSpPr>
          <p:cNvPr id="14" name="Минус 13"/>
          <p:cNvSpPr/>
          <p:nvPr/>
        </p:nvSpPr>
        <p:spPr>
          <a:xfrm>
            <a:off x="-612576" y="2251799"/>
            <a:ext cx="9937104" cy="504056"/>
          </a:xfrm>
          <a:prstGeom prst="mathMin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елка вниз 14"/>
          <p:cNvSpPr/>
          <p:nvPr/>
        </p:nvSpPr>
        <p:spPr>
          <a:xfrm>
            <a:off x="1095259" y="2613515"/>
            <a:ext cx="216024" cy="56121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елка вниз 15"/>
          <p:cNvSpPr/>
          <p:nvPr/>
        </p:nvSpPr>
        <p:spPr>
          <a:xfrm>
            <a:off x="4277566" y="2613515"/>
            <a:ext cx="216024" cy="56121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елка вниз 16"/>
          <p:cNvSpPr/>
          <p:nvPr/>
        </p:nvSpPr>
        <p:spPr>
          <a:xfrm>
            <a:off x="7452320" y="2613515"/>
            <a:ext cx="216024" cy="56121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3325513"/>
            <a:ext cx="255577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400" b="1" i="1" dirty="0" smtClean="0">
                <a:solidFill>
                  <a:schemeClr val="tx1"/>
                </a:solidFill>
              </a:rPr>
              <a:t>Група І</a:t>
            </a:r>
          </a:p>
          <a:p>
            <a:pPr algn="ctr"/>
            <a:r>
              <a:rPr lang="uk-UA" sz="1400" b="1" i="1" dirty="0" smtClean="0">
                <a:solidFill>
                  <a:schemeClr val="bg1"/>
                </a:solidFill>
              </a:rPr>
              <a:t>сильні діти, які розв'язують </a:t>
            </a:r>
          </a:p>
          <a:p>
            <a:pPr algn="ctr"/>
            <a:r>
              <a:rPr lang="uk-UA" sz="1400" b="1" i="1" dirty="0" smtClean="0">
                <a:solidFill>
                  <a:schemeClr val="bg1"/>
                </a:solidFill>
              </a:rPr>
              <a:t>задачі підвищеної </a:t>
            </a:r>
          </a:p>
          <a:p>
            <a:pPr algn="ctr"/>
            <a:r>
              <a:rPr lang="uk-UA" sz="1400" b="1" i="1" dirty="0" smtClean="0">
                <a:solidFill>
                  <a:schemeClr val="bg1"/>
                </a:solidFill>
              </a:rPr>
              <a:t>складності </a:t>
            </a:r>
            <a:endParaRPr lang="uk-UA" sz="1400" b="1" i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17426" y="3311243"/>
            <a:ext cx="273630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 err="1" smtClean="0">
                <a:solidFill>
                  <a:schemeClr val="tx1"/>
                </a:solidFill>
              </a:rPr>
              <a:t>Група</a:t>
            </a:r>
            <a:r>
              <a:rPr lang="ru-RU" sz="1400" b="1" i="1" dirty="0" smtClean="0">
                <a:solidFill>
                  <a:schemeClr val="tx1"/>
                </a:solidFill>
              </a:rPr>
              <a:t> ІІ</a:t>
            </a:r>
          </a:p>
          <a:p>
            <a:pPr algn="ctr"/>
            <a:r>
              <a:rPr lang="ru-RU" sz="1400" b="1" i="1" dirty="0" err="1" smtClean="0">
                <a:solidFill>
                  <a:schemeClr val="bg1"/>
                </a:solidFill>
              </a:rPr>
              <a:t>діти</a:t>
            </a:r>
            <a:r>
              <a:rPr lang="ru-RU" sz="1400" b="1" i="1" dirty="0" smtClean="0">
                <a:solidFill>
                  <a:schemeClr val="bg1"/>
                </a:solidFill>
              </a:rPr>
              <a:t>, </a:t>
            </a:r>
            <a:r>
              <a:rPr lang="ru-RU" sz="1400" b="1" i="1" dirty="0" err="1" smtClean="0">
                <a:solidFill>
                  <a:schemeClr val="bg1"/>
                </a:solidFill>
              </a:rPr>
              <a:t>які</a:t>
            </a:r>
            <a:r>
              <a:rPr lang="ru-RU" sz="1400" b="1" i="1" dirty="0" smtClean="0">
                <a:solidFill>
                  <a:schemeClr val="bg1"/>
                </a:solidFill>
              </a:rPr>
              <a:t> добре </a:t>
            </a:r>
            <a:r>
              <a:rPr lang="ru-RU" sz="1400" b="1" i="1" dirty="0" err="1" smtClean="0">
                <a:solidFill>
                  <a:schemeClr val="bg1"/>
                </a:solidFill>
              </a:rPr>
              <a:t>володіють</a:t>
            </a:r>
            <a:endParaRPr lang="ru-RU" sz="14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i="1" dirty="0" err="1" smtClean="0">
                <a:solidFill>
                  <a:schemeClr val="bg1"/>
                </a:solidFill>
              </a:rPr>
              <a:t>навчальним</a:t>
            </a:r>
            <a:r>
              <a:rPr lang="ru-RU" sz="1400" b="1" i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400" b="1" i="1" dirty="0" err="1" smtClean="0">
                <a:solidFill>
                  <a:schemeClr val="bg1"/>
                </a:solidFill>
              </a:rPr>
              <a:t>матеріалом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7332" y="3418964"/>
            <a:ext cx="2286000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 err="1" smtClean="0">
                <a:solidFill>
                  <a:schemeClr val="tx1"/>
                </a:solidFill>
              </a:rPr>
              <a:t>Група</a:t>
            </a:r>
            <a:r>
              <a:rPr lang="ru-RU" sz="1400" b="1" i="1" dirty="0" smtClean="0">
                <a:solidFill>
                  <a:schemeClr val="tx1"/>
                </a:solidFill>
              </a:rPr>
              <a:t> ІІІ</a:t>
            </a:r>
          </a:p>
          <a:p>
            <a:pPr algn="ctr"/>
            <a:r>
              <a:rPr lang="ru-RU" sz="1400" b="1" i="1" dirty="0" err="1" smtClean="0">
                <a:solidFill>
                  <a:schemeClr val="bg1"/>
                </a:solidFill>
              </a:rPr>
              <a:t>діти</a:t>
            </a:r>
            <a:r>
              <a:rPr lang="ru-RU" sz="1400" b="1" i="1" dirty="0" smtClean="0">
                <a:solidFill>
                  <a:schemeClr val="bg1"/>
                </a:solidFill>
              </a:rPr>
              <a:t>, </a:t>
            </a:r>
            <a:r>
              <a:rPr lang="ru-RU" sz="1400" b="1" i="1" dirty="0" err="1" smtClean="0">
                <a:solidFill>
                  <a:schemeClr val="bg1"/>
                </a:solidFill>
              </a:rPr>
              <a:t>які</a:t>
            </a:r>
            <a:r>
              <a:rPr lang="ru-RU" sz="1400" b="1" i="1" dirty="0" smtClean="0">
                <a:solidFill>
                  <a:schemeClr val="bg1"/>
                </a:solidFill>
              </a:rPr>
              <a:t> </a:t>
            </a:r>
            <a:r>
              <a:rPr lang="ru-RU" sz="1400" b="1" i="1" dirty="0" err="1" smtClean="0">
                <a:solidFill>
                  <a:schemeClr val="bg1"/>
                </a:solidFill>
              </a:rPr>
              <a:t>потребують</a:t>
            </a:r>
            <a:r>
              <a:rPr lang="ru-RU" sz="1400" b="1" i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400" b="1" i="1" dirty="0" err="1" smtClean="0">
                <a:solidFill>
                  <a:schemeClr val="bg1"/>
                </a:solidFill>
              </a:rPr>
              <a:t>допомоги</a:t>
            </a:r>
            <a:r>
              <a:rPr lang="ru-RU" sz="1400" b="1" i="1" dirty="0" smtClean="0">
                <a:solidFill>
                  <a:schemeClr val="bg1"/>
                </a:solidFill>
              </a:rPr>
              <a:t> 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2267744" y="4279620"/>
            <a:ext cx="749682" cy="102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779562" y="4279620"/>
            <a:ext cx="637770" cy="102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1034038" y="5301208"/>
            <a:ext cx="233385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err="1" smtClean="0"/>
              <a:t>Колектив</a:t>
            </a:r>
            <a:endParaRPr lang="ru-RU" b="1" i="1" dirty="0" smtClean="0"/>
          </a:p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діти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різних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груп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365868" y="5301208"/>
            <a:ext cx="259228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err="1" smtClean="0"/>
              <a:t>Колектив</a:t>
            </a:r>
            <a:endParaRPr lang="ru-RU" b="1" i="1" dirty="0" smtClean="0"/>
          </a:p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діти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різних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груп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3367896" y="4157628"/>
            <a:ext cx="3049436" cy="14667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33" idx="1"/>
          </p:cNvCxnSpPr>
          <p:nvPr/>
        </p:nvCxnSpPr>
        <p:spPr>
          <a:xfrm flipH="1" flipV="1">
            <a:off x="2735288" y="4279620"/>
            <a:ext cx="2630580" cy="13447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92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260648"/>
            <a:ext cx="94330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Групова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робота</a:t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Форми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роботи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: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естафети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рольові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ігри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, 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мозковий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штурм, 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конкурси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. </a:t>
            </a: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915816" y="2204864"/>
            <a:ext cx="3384376" cy="1080120"/>
          </a:xfrm>
          <a:prstGeom prst="flowChartPunched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Співробітництво</a:t>
            </a:r>
            <a:endParaRPr lang="uk-UA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5536" y="3284984"/>
            <a:ext cx="2808312" cy="122413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Особистісна</a:t>
            </a:r>
          </a:p>
          <a:p>
            <a:pPr algn="ctr"/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Співробітництво</a:t>
            </a:r>
          </a:p>
          <a:p>
            <a:pPr algn="ctr"/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взаємодія </a:t>
            </a:r>
            <a:endParaRPr lang="uk-UA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919301" y="3355892"/>
            <a:ext cx="2889639" cy="120269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Обробка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даних</a:t>
            </a:r>
            <a:endParaRPr lang="ru-RU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про роботу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групи</a:t>
            </a:r>
            <a:endParaRPr lang="ru-RU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рефлексія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530451" y="3369074"/>
            <a:ext cx="3168352" cy="122413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i="1" dirty="0" err="1" smtClean="0">
                <a:solidFill>
                  <a:schemeClr val="accent2">
                    <a:lumMod val="75000"/>
                  </a:schemeClr>
                </a:solidFill>
              </a:rPr>
              <a:t>Міжособистісне</a:t>
            </a:r>
            <a:endParaRPr lang="ru-RU" sz="15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1500" b="1" i="1" dirty="0" err="1" smtClean="0">
                <a:solidFill>
                  <a:schemeClr val="accent2">
                    <a:lumMod val="75000"/>
                  </a:schemeClr>
                </a:solidFill>
              </a:rPr>
              <a:t>спілкування</a:t>
            </a:r>
            <a:r>
              <a:rPr lang="ru-RU" sz="1500" b="1" i="1" dirty="0" smtClean="0">
                <a:solidFill>
                  <a:schemeClr val="accent2">
                    <a:lumMod val="75000"/>
                  </a:schemeClr>
                </a:solidFill>
              </a:rPr>
              <a:t> і</a:t>
            </a:r>
          </a:p>
          <a:p>
            <a:pPr algn="ctr"/>
            <a:r>
              <a:rPr lang="ru-RU" sz="1500" b="1" i="1" dirty="0" err="1" smtClean="0">
                <a:solidFill>
                  <a:schemeClr val="accent2">
                    <a:lumMod val="75000"/>
                  </a:schemeClr>
                </a:solidFill>
              </a:rPr>
              <a:t>спілкування</a:t>
            </a:r>
            <a:r>
              <a:rPr lang="ru-RU" sz="1500" b="1" i="1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</a:p>
          <a:p>
            <a:pPr algn="ctr"/>
            <a:r>
              <a:rPr lang="ru-RU" sz="1500" b="1" i="1" dirty="0" smtClean="0">
                <a:solidFill>
                  <a:schemeClr val="accent2">
                    <a:lumMod val="75000"/>
                  </a:schemeClr>
                </a:solidFill>
              </a:rPr>
              <a:t>Невеликих </a:t>
            </a:r>
            <a:r>
              <a:rPr lang="ru-RU" sz="1500" b="1" i="1" dirty="0" err="1" smtClean="0">
                <a:solidFill>
                  <a:schemeClr val="accent2">
                    <a:lumMod val="75000"/>
                  </a:schemeClr>
                </a:solidFill>
              </a:rPr>
              <a:t>групах</a:t>
            </a:r>
            <a:endParaRPr lang="ru-RU" sz="15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551149" y="4365104"/>
            <a:ext cx="2736304" cy="121205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Індивідуальна </a:t>
            </a:r>
          </a:p>
          <a:p>
            <a:pPr algn="ctr"/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та групова </a:t>
            </a:r>
          </a:p>
          <a:p>
            <a:pPr algn="ctr"/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підзвітність</a:t>
            </a:r>
            <a:endParaRPr lang="uk-UA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104950" y="4467074"/>
            <a:ext cx="3024336" cy="111008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Позитивна </a:t>
            </a:r>
          </a:p>
          <a:p>
            <a:pPr algn="ctr"/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взаємозалежність </a:t>
            </a:r>
            <a:endParaRPr lang="uk-UA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5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325" y="260648"/>
            <a:ext cx="86725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4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Пам'ятка  “ Команди взаємодопомоги “</a:t>
            </a:r>
            <a:endParaRPr lang="uk-UA" sz="44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608" y="158234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Вислухай уважно та зрозумій думку товариша по команді.</a:t>
            </a:r>
          </a:p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    • Якщо не зрозумів, питай ще раз.</a:t>
            </a:r>
          </a:p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    • Висловлюй свої думки команді коротко та чітко.</a:t>
            </a:r>
          </a:p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    • Якщо не згоден з думкою товариша, доведи чому.</a:t>
            </a:r>
          </a:p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   • Якщо не згодні з тобою, з'ясуй чому.</a:t>
            </a:r>
          </a:p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   • Якщо довели хибність твоїх думок, </a:t>
            </a:r>
          </a:p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         признай цю помилку.</a:t>
            </a:r>
          </a:p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    • Запам'ятай ! Рішення проблеми залежить від кожного члена групи. </a:t>
            </a:r>
          </a:p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                     Успіхів вам!</a:t>
            </a:r>
            <a:endParaRPr lang="uk-UA" b="1" i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G:\фото на урок\SAM_48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71">
            <a:off x="4733014" y="1730675"/>
            <a:ext cx="4075596" cy="30566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32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549</Words>
  <Application>Microsoft Office PowerPoint</Application>
  <PresentationFormat>Экран (4:3)</PresentationFormat>
  <Paragraphs>167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Реалізація особистісно – орієнтованого навчання  на уроках  хімії</vt:lpstr>
      <vt:lpstr>Візитна картка</vt:lpstr>
      <vt:lpstr>Працюю під девізом: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Реалізація особистісно – орієнтованого навчання на уроках хімії</dc:title>
  <dc:creator>Admin</dc:creator>
  <cp:lastModifiedBy>Admin</cp:lastModifiedBy>
  <cp:revision>26</cp:revision>
  <dcterms:created xsi:type="dcterms:W3CDTF">2014-11-24T18:44:16Z</dcterms:created>
  <dcterms:modified xsi:type="dcterms:W3CDTF">2014-11-25T07:02:04Z</dcterms:modified>
</cp:coreProperties>
</file>