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75" r:id="rId2"/>
    <p:sldId id="303" r:id="rId3"/>
    <p:sldId id="263" r:id="rId4"/>
    <p:sldId id="266" r:id="rId5"/>
    <p:sldId id="268" r:id="rId6"/>
    <p:sldId id="296" r:id="rId7"/>
    <p:sldId id="270" r:id="rId8"/>
    <p:sldId id="298" r:id="rId9"/>
    <p:sldId id="278" r:id="rId10"/>
    <p:sldId id="279" r:id="rId11"/>
    <p:sldId id="295" r:id="rId12"/>
    <p:sldId id="281" r:id="rId13"/>
    <p:sldId id="282" r:id="rId14"/>
    <p:sldId id="284" r:id="rId15"/>
    <p:sldId id="288" r:id="rId16"/>
    <p:sldId id="286" r:id="rId17"/>
    <p:sldId id="289" r:id="rId18"/>
    <p:sldId id="290" r:id="rId19"/>
    <p:sldId id="292" r:id="rId20"/>
    <p:sldId id="291" r:id="rId21"/>
    <p:sldId id="297" r:id="rId22"/>
    <p:sldId id="300" r:id="rId23"/>
    <p:sldId id="299" r:id="rId24"/>
    <p:sldId id="301" r:id="rId25"/>
    <p:sldId id="304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398" autoAdjust="0"/>
  </p:normalViewPr>
  <p:slideViewPr>
    <p:cSldViewPr>
      <p:cViewPr>
        <p:scale>
          <a:sx n="57" d="100"/>
          <a:sy n="57" d="100"/>
        </p:scale>
        <p:origin x="-1746" y="-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0A3E39-AF86-4F95-ACDB-03B8631B4B7F}" type="datetimeFigureOut">
              <a:rPr lang="ru-RU" smtClean="0"/>
              <a:pPr/>
              <a:t>15.01.2023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41C613-A82C-4F61-AA2F-B6237BD93D4C}" type="slidenum">
              <a:rPr lang="ru-RU" smtClean="0"/>
              <a:pPr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0590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 dirty="0"/>
          </a:p>
        </p:txBody>
      </p:sp>
    </p:spTree>
  </p:cSld>
  <p:clrMapOvr>
    <a:masterClrMapping/>
  </p:clrMapOvr>
  <p:transition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 dirty="0"/>
          </a:p>
        </p:txBody>
      </p:sp>
    </p:spTree>
  </p:cSld>
  <p:clrMapOvr>
    <a:masterClrMapping/>
  </p:clrMapOvr>
  <p:transition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 dirty="0"/>
          </a:p>
        </p:txBody>
      </p:sp>
    </p:spTree>
  </p:cSld>
  <p:clrMapOvr>
    <a:masterClrMapping/>
  </p:clrMapOvr>
  <p:transition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 dirty="0"/>
          </a:p>
        </p:txBody>
      </p:sp>
    </p:spTree>
  </p:cSld>
  <p:clrMapOvr>
    <a:masterClrMapping/>
  </p:clrMapOvr>
  <p:transition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 dirty="0"/>
          </a:p>
        </p:txBody>
      </p:sp>
    </p:spTree>
  </p:cSld>
  <p:clrMapOvr>
    <a:masterClrMapping/>
  </p:clrMapOvr>
  <p:transition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 dirty="0"/>
          </a:p>
        </p:txBody>
      </p:sp>
    </p:spTree>
  </p:cSld>
  <p:clrMapOvr>
    <a:masterClrMapping/>
  </p:clrMapOvr>
  <p:transition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 dirty="0"/>
          </a:p>
        </p:txBody>
      </p:sp>
    </p:spTree>
  </p:cSld>
  <p:clrMapOvr>
    <a:masterClrMapping/>
  </p:clrMapOvr>
  <p:transition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 dirty="0"/>
          </a:p>
        </p:txBody>
      </p:sp>
    </p:spTree>
  </p:cSld>
  <p:clrMapOvr>
    <a:masterClrMapping/>
  </p:clrMapOvr>
  <p:transition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 dirty="0"/>
          </a:p>
        </p:txBody>
      </p:sp>
    </p:spTree>
  </p:cSld>
  <p:clrMapOvr>
    <a:masterClrMapping/>
  </p:clrMapOvr>
  <p:transition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 dirty="0"/>
          </a:p>
        </p:txBody>
      </p:sp>
    </p:spTree>
  </p:cSld>
  <p:clrMapOvr>
    <a:masterClrMapping/>
  </p:clrMapOvr>
  <p:transition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 dirty="0"/>
          </a:p>
        </p:txBody>
      </p:sp>
    </p:spTree>
  </p:cSld>
  <p:clrMapOvr>
    <a:masterClrMapping/>
  </p:clrMapOvr>
  <p:transition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15.01.2023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‹№›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circl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sad\Desktop\ЕКОНОМІКА\Екон. картинки\zelenyj_2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-136526"/>
            <a:ext cx="9143999" cy="699452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2706" y="274638"/>
            <a:ext cx="8384094" cy="4018458"/>
          </a:xfrm>
        </p:spPr>
        <p:txBody>
          <a:bodyPr>
            <a:normAutofit/>
          </a:bodyPr>
          <a:lstStyle/>
          <a:p>
            <a:r>
              <a:rPr lang="uk-UA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  <a:cs typeface="Times New Roman" pitchFamily="18" charset="0"/>
              </a:rPr>
              <a:t>ЕКОНОМІЧНА ГРА:</a:t>
            </a:r>
            <a:br>
              <a:rPr lang="uk-UA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  <a:cs typeface="Times New Roman" pitchFamily="18" charset="0"/>
              </a:rPr>
            </a:br>
            <a:r>
              <a:rPr lang="uk-UA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  <a:cs typeface="Times New Roman" pitchFamily="18" charset="0"/>
              </a:rPr>
              <a:t/>
            </a:r>
            <a:br>
              <a:rPr lang="uk-UA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  <a:cs typeface="Times New Roman" pitchFamily="18" charset="0"/>
              </a:rPr>
            </a:br>
            <a:r>
              <a:rPr lang="uk-UA" b="1" i="1" dirty="0" smtClean="0">
                <a:solidFill>
                  <a:srgbClr val="C00000"/>
                </a:solidFill>
                <a:latin typeface="Book Antiqua" pitchFamily="18" charset="0"/>
                <a:ea typeface="Tahoma" pitchFamily="34" charset="0"/>
                <a:cs typeface="Tahoma" pitchFamily="34" charset="0"/>
              </a:rPr>
              <a:t>Що можна придбати                        за гроші, а що ні?                                   </a:t>
            </a:r>
            <a:endParaRPr lang="ru-RU" b="1" i="1" dirty="0">
              <a:solidFill>
                <a:srgbClr val="C00000"/>
              </a:solidFill>
              <a:latin typeface="Book Antiqua" pitchFamily="18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14414" y="357167"/>
            <a:ext cx="7472386" cy="857256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r>
              <a:rPr lang="uk-UA" dirty="0" smtClean="0"/>
              <a:t>                              </a:t>
            </a:r>
            <a:endParaRPr lang="ru-RU" dirty="0"/>
          </a:p>
        </p:txBody>
      </p:sp>
      <p:pic>
        <p:nvPicPr>
          <p:cNvPr id="7" name="Picture 2" descr="C:\Users\sad\Desktop\ЕКОНОМІКА\Анна\Анна\У світі грошей\01.jpg"/>
          <p:cNvPicPr>
            <a:picLocks noChangeAspect="1" noChangeArrowheads="1"/>
          </p:cNvPicPr>
          <p:nvPr/>
        </p:nvPicPr>
        <p:blipFill>
          <a:blip r:embed="rId3" cstate="print"/>
          <a:srcRect l="6571" t="64812" r="54635" b="3426"/>
          <a:stretch>
            <a:fillRect/>
          </a:stretch>
        </p:blipFill>
        <p:spPr bwMode="auto">
          <a:xfrm>
            <a:off x="467544" y="3079294"/>
            <a:ext cx="1538769" cy="1800000"/>
          </a:xfrm>
          <a:prstGeom prst="round2DiagRect">
            <a:avLst/>
          </a:prstGeom>
          <a:noFill/>
          <a:ln w="28575">
            <a:solidFill>
              <a:srgbClr val="7030A0"/>
            </a:solidFill>
            <a:prstDash val="sysDot"/>
          </a:ln>
        </p:spPr>
      </p:pic>
      <p:pic>
        <p:nvPicPr>
          <p:cNvPr id="10" name="Picture 2" descr="C:\Users\sad\Desktop\ЕКОНОМІКА\ІРИНА - економіка\Ірина ЕКОНОМІКА\Що можна придбати за гроші а що ні\Що можна придбати за гроші а що ні\Документ8(2).png"/>
          <p:cNvPicPr>
            <a:picLocks noChangeAspect="1" noChangeArrowheads="1"/>
          </p:cNvPicPr>
          <p:nvPr/>
        </p:nvPicPr>
        <p:blipFill>
          <a:blip r:embed="rId4"/>
          <a:srcRect l="24219" t="32319" r="23437" b="32318"/>
          <a:stretch>
            <a:fillRect/>
          </a:stretch>
        </p:blipFill>
        <p:spPr bwMode="auto">
          <a:xfrm rot="1632018">
            <a:off x="7059895" y="5377819"/>
            <a:ext cx="1372500" cy="720000"/>
          </a:xfrm>
          <a:prstGeom prst="rect">
            <a:avLst/>
          </a:prstGeom>
          <a:noFill/>
        </p:spPr>
      </p:pic>
      <p:pic>
        <p:nvPicPr>
          <p:cNvPr id="12" name="Picture 2" descr="C:\Users\sad\Desktop\ЕКОНОМІКА\ІРИНА - економіка\Ірина ЕКОНОМІКА\Що можна придбати за гроші а що ні\Що можна придбати за гроші а що ні\Документ8(3).png"/>
          <p:cNvPicPr>
            <a:picLocks noChangeAspect="1" noChangeArrowheads="1"/>
          </p:cNvPicPr>
          <p:nvPr/>
        </p:nvPicPr>
        <p:blipFill>
          <a:blip r:embed="rId5"/>
          <a:srcRect l="24219" t="32048" r="24218" b="32589"/>
          <a:stretch>
            <a:fillRect/>
          </a:stretch>
        </p:blipFill>
        <p:spPr bwMode="auto">
          <a:xfrm rot="20007214">
            <a:off x="3132271" y="5559176"/>
            <a:ext cx="1350000" cy="720000"/>
          </a:xfrm>
          <a:prstGeom prst="rect">
            <a:avLst/>
          </a:prstGeom>
          <a:noFill/>
        </p:spPr>
      </p:pic>
      <p:pic>
        <p:nvPicPr>
          <p:cNvPr id="1026" name="Picture 2" descr="C:\Users\sad\Desktop\ЕКОНОМІКА\Екон. картинки\ІРИНА - економіка\Ірина ЕКОНОМІКА\Визнач ціну\Визнач ціну\дорожче дешевше(12).png"/>
          <p:cNvPicPr>
            <a:picLocks noChangeAspect="1" noChangeArrowheads="1"/>
          </p:cNvPicPr>
          <p:nvPr/>
        </p:nvPicPr>
        <p:blipFill>
          <a:blip r:embed="rId6"/>
          <a:srcRect l="3125" t="9111" r="79688" b="78733"/>
          <a:stretch>
            <a:fillRect/>
          </a:stretch>
        </p:blipFill>
        <p:spPr bwMode="auto">
          <a:xfrm rot="403550">
            <a:off x="948263" y="5384786"/>
            <a:ext cx="1571636" cy="785818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pic>
        <p:nvPicPr>
          <p:cNvPr id="14" name="Picture 3" descr="C:\Users\sad\Desktop\ЕКОНОМІКА\Анна\Анна\У світі грошей\02.jpg"/>
          <p:cNvPicPr>
            <a:picLocks noChangeAspect="1" noChangeArrowheads="1"/>
          </p:cNvPicPr>
          <p:nvPr/>
        </p:nvPicPr>
        <p:blipFill rotWithShape="1">
          <a:blip r:embed="rId7" cstate="print"/>
          <a:srcRect l="54725" t="69385" r="6885" b="3042"/>
          <a:stretch/>
        </p:blipFill>
        <p:spPr bwMode="auto">
          <a:xfrm>
            <a:off x="7164288" y="3019878"/>
            <a:ext cx="1512168" cy="1764184"/>
          </a:xfrm>
          <a:prstGeom prst="round2DiagRect">
            <a:avLst/>
          </a:prstGeom>
          <a:noFill/>
          <a:ln w="28575">
            <a:solidFill>
              <a:srgbClr val="7030A0"/>
            </a:solidFill>
            <a:prstDash val="sysDash"/>
          </a:ln>
        </p:spPr>
      </p:pic>
      <p:pic>
        <p:nvPicPr>
          <p:cNvPr id="1027" name="Picture 3" descr="C:\Users\sad\Desktop\Новая папка\3268-malyuk-i-mama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148064" y="5183695"/>
            <a:ext cx="1584000" cy="1188000"/>
          </a:xfrm>
          <a:prstGeom prst="round2DiagRect">
            <a:avLst/>
          </a:prstGeom>
          <a:noFill/>
          <a:ln w="28575">
            <a:solidFill>
              <a:srgbClr val="7030A0"/>
            </a:solidFill>
            <a:prstDash val="sysDash"/>
          </a:ln>
        </p:spPr>
      </p:pic>
      <p:pic>
        <p:nvPicPr>
          <p:cNvPr id="19" name="Picture 2" descr="C:\Users\sad\Desktop\ЕКОНОМІКА\ІРИНА - економіка\Ірина ЕКОНОМІКА\Що можна придбати за гроші а що ні\Що можна придбати за гроші а що ні\Документ8(3).png"/>
          <p:cNvPicPr>
            <a:picLocks noChangeAspect="1" noChangeArrowheads="1"/>
          </p:cNvPicPr>
          <p:nvPr/>
        </p:nvPicPr>
        <p:blipFill>
          <a:blip r:embed="rId5"/>
          <a:srcRect l="24219" t="32048" r="24218" b="32589"/>
          <a:stretch>
            <a:fillRect/>
          </a:stretch>
        </p:blipFill>
        <p:spPr bwMode="auto">
          <a:xfrm rot="1026572">
            <a:off x="3223376" y="4935455"/>
            <a:ext cx="1350000" cy="720000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sad\Desktop\ЕКОНОМІКА\Екон. картинки\zelenyj_2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-136526"/>
            <a:ext cx="9143999" cy="699452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54164"/>
          </a:xfrm>
        </p:spPr>
        <p:txBody>
          <a:bodyPr>
            <a:normAutofit/>
          </a:bodyPr>
          <a:lstStyle/>
          <a:p>
            <a:r>
              <a:rPr lang="uk-UA" dirty="0" smtClean="0"/>
              <a:t>                     </a:t>
            </a:r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cs typeface="Times New Roman" pitchFamily="18" charset="0"/>
              </a:rPr>
              <a:t>Купиш чи ні?                     </a:t>
            </a:r>
            <a:br>
              <a:rPr lang="uk-UA" sz="40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cs typeface="Times New Roman" pitchFamily="18" charset="0"/>
              </a:rPr>
            </a:br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cs typeface="Times New Roman" pitchFamily="18" charset="0"/>
              </a:rPr>
              <a:t>                   </a:t>
            </a:r>
            <a:r>
              <a:rPr lang="uk-UA" sz="4000" b="1" i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cs typeface="Times New Roman" pitchFamily="18" charset="0"/>
              </a:rPr>
              <a:t>Поясни</a:t>
            </a:r>
            <a:endParaRPr lang="ru-RU" sz="4000" b="1" i="1" dirty="0">
              <a:solidFill>
                <a:schemeClr val="accent2">
                  <a:lumMod val="75000"/>
                </a:schemeClr>
              </a:solidFill>
              <a:latin typeface="Book Antiqua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r>
              <a:rPr lang="uk-UA" dirty="0" smtClean="0"/>
              <a:t>                              </a:t>
            </a:r>
            <a:endParaRPr lang="ru-RU" dirty="0"/>
          </a:p>
        </p:txBody>
      </p:sp>
      <p:pic>
        <p:nvPicPr>
          <p:cNvPr id="7" name="Picture 2" descr="C:\Users\sad\Desktop\ЕКОНОМІКА\ІРИНА - економіка\Ірина ЕКОНОМІКА\Що можна придбати за гроші а що ні\Що можна придбати за гроші а що ні\Документ8(3).png"/>
          <p:cNvPicPr>
            <a:picLocks noChangeAspect="1" noChangeArrowheads="1"/>
          </p:cNvPicPr>
          <p:nvPr/>
        </p:nvPicPr>
        <p:blipFill>
          <a:blip r:embed="rId3"/>
          <a:srcRect l="24219" t="32048" r="24218" b="32589"/>
          <a:stretch>
            <a:fillRect/>
          </a:stretch>
        </p:blipFill>
        <p:spPr bwMode="auto">
          <a:xfrm>
            <a:off x="500034" y="5572140"/>
            <a:ext cx="2025000" cy="1080000"/>
          </a:xfrm>
          <a:prstGeom prst="rect">
            <a:avLst/>
          </a:prstGeom>
          <a:noFill/>
        </p:spPr>
      </p:pic>
      <p:pic>
        <p:nvPicPr>
          <p:cNvPr id="8" name="Picture 2" descr="C:\Users\sad\Desktop\ЕКОНОМІКА\ІРИНА - економіка\Ірина ЕКОНОМІКА\Що можна придбати за гроші а що ні\Що можна придбати за гроші а що ні\Документ8(2).png"/>
          <p:cNvPicPr>
            <a:picLocks noChangeAspect="1" noChangeArrowheads="1"/>
          </p:cNvPicPr>
          <p:nvPr/>
        </p:nvPicPr>
        <p:blipFill>
          <a:blip r:embed="rId4"/>
          <a:srcRect l="24219" t="32319" r="23437" b="32318"/>
          <a:stretch>
            <a:fillRect/>
          </a:stretch>
        </p:blipFill>
        <p:spPr bwMode="auto">
          <a:xfrm>
            <a:off x="6500826" y="5572140"/>
            <a:ext cx="2058750" cy="1080000"/>
          </a:xfrm>
          <a:prstGeom prst="rect">
            <a:avLst/>
          </a:prstGeom>
          <a:noFill/>
        </p:spPr>
      </p:pic>
      <p:pic>
        <p:nvPicPr>
          <p:cNvPr id="9" name="Picture 5" descr="D:\Dyvosvit\Картинки\skola1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54286" y="938570"/>
            <a:ext cx="1570909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Выноска со стрелками влево/вправо 9"/>
          <p:cNvSpPr/>
          <p:nvPr/>
        </p:nvSpPr>
        <p:spPr>
          <a:xfrm>
            <a:off x="3000364" y="5857892"/>
            <a:ext cx="2714644" cy="718948"/>
          </a:xfrm>
          <a:prstGeom prst="leftRightArrowCallou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uk-UA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ru-RU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Блок-схема: знак завершения 14"/>
          <p:cNvSpPr/>
          <p:nvPr/>
        </p:nvSpPr>
        <p:spPr>
          <a:xfrm>
            <a:off x="4500562" y="2500306"/>
            <a:ext cx="3286148" cy="1428760"/>
          </a:xfrm>
          <a:prstGeom prst="flowChartTerminator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Picture 2" descr="C:\Users\sad\Desktop\ЕКОНОМІКА\ІРИНА - економіка\Ірина ЕКОНОМІКА\Що можна придбати за гроші а що ні\Що можна придбати за гроші а що ні\Документ8(2).png"/>
          <p:cNvPicPr>
            <a:picLocks noChangeAspect="1" noChangeArrowheads="1"/>
          </p:cNvPicPr>
          <p:nvPr/>
        </p:nvPicPr>
        <p:blipFill>
          <a:blip r:embed="rId4"/>
          <a:srcRect l="24219" t="32319" r="23437" b="32318"/>
          <a:stretch>
            <a:fillRect/>
          </a:stretch>
        </p:blipFill>
        <p:spPr bwMode="auto">
          <a:xfrm>
            <a:off x="5214942" y="2714620"/>
            <a:ext cx="2058750" cy="1080000"/>
          </a:xfrm>
          <a:prstGeom prst="rect">
            <a:avLst/>
          </a:prstGeom>
          <a:noFill/>
        </p:spPr>
      </p:pic>
      <p:pic>
        <p:nvPicPr>
          <p:cNvPr id="14" name="Picture 3" descr="C:\Users\sad\Desktop\ЕКОНОМІКА\Анна\Анна\У світі грошей\02.jpg"/>
          <p:cNvPicPr>
            <a:picLocks noChangeAspect="1" noChangeArrowheads="1"/>
          </p:cNvPicPr>
          <p:nvPr/>
        </p:nvPicPr>
        <p:blipFill>
          <a:blip r:embed="rId6"/>
          <a:srcRect l="54725" t="64462" r="6885" b="3042"/>
          <a:stretch>
            <a:fillRect/>
          </a:stretch>
        </p:blipFill>
        <p:spPr bwMode="auto">
          <a:xfrm>
            <a:off x="735817" y="1052736"/>
            <a:ext cx="3171772" cy="3618933"/>
          </a:xfrm>
          <a:prstGeom prst="round2DiagRect">
            <a:avLst/>
          </a:prstGeom>
          <a:noFill/>
          <a:ln w="28575">
            <a:solidFill>
              <a:srgbClr val="7030A0"/>
            </a:solidFill>
            <a:prstDash val="sysDash"/>
          </a:ln>
        </p:spPr>
      </p:pic>
      <p:sp>
        <p:nvSpPr>
          <p:cNvPr id="12" name="Прямокутник 11"/>
          <p:cNvSpPr/>
          <p:nvPr/>
        </p:nvSpPr>
        <p:spPr>
          <a:xfrm>
            <a:off x="703365" y="4555913"/>
            <a:ext cx="3204224" cy="64807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0070C0"/>
                </a:solidFill>
              </a:rPr>
              <a:t>СОН</a:t>
            </a:r>
            <a:endParaRPr lang="uk-UA" sz="32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sad\Desktop\ЕКОНОМІКА\Екон. картинки\zelenyj_2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-136526"/>
            <a:ext cx="9143999" cy="699452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54164"/>
          </a:xfrm>
        </p:spPr>
        <p:txBody>
          <a:bodyPr>
            <a:normAutofit/>
          </a:bodyPr>
          <a:lstStyle/>
          <a:p>
            <a:r>
              <a:rPr lang="uk-UA" dirty="0" smtClean="0"/>
              <a:t>                     </a:t>
            </a:r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cs typeface="Times New Roman" pitchFamily="18" charset="0"/>
              </a:rPr>
              <a:t>Купиш чи ні?                     </a:t>
            </a:r>
            <a:br>
              <a:rPr lang="uk-UA" sz="40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cs typeface="Times New Roman" pitchFamily="18" charset="0"/>
              </a:rPr>
            </a:br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cs typeface="Times New Roman" pitchFamily="18" charset="0"/>
              </a:rPr>
              <a:t>                   </a:t>
            </a:r>
            <a:r>
              <a:rPr lang="uk-UA" sz="4000" b="1" i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cs typeface="Times New Roman" pitchFamily="18" charset="0"/>
              </a:rPr>
              <a:t>Поясни</a:t>
            </a:r>
            <a:endParaRPr lang="ru-RU" sz="4000" b="1" i="1" dirty="0">
              <a:solidFill>
                <a:schemeClr val="accent2">
                  <a:lumMod val="75000"/>
                </a:schemeClr>
              </a:solidFill>
              <a:latin typeface="Book Antiqua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r>
              <a:rPr lang="uk-UA" dirty="0" smtClean="0"/>
              <a:t>                              </a:t>
            </a:r>
            <a:endParaRPr lang="ru-RU" dirty="0"/>
          </a:p>
        </p:txBody>
      </p:sp>
      <p:pic>
        <p:nvPicPr>
          <p:cNvPr id="7" name="Picture 2" descr="C:\Users\sad\Desktop\ЕКОНОМІКА\ІРИНА - економіка\Ірина ЕКОНОМІКА\Що можна придбати за гроші а що ні\Що можна придбати за гроші а що ні\Документ8(3).png"/>
          <p:cNvPicPr>
            <a:picLocks noChangeAspect="1" noChangeArrowheads="1"/>
          </p:cNvPicPr>
          <p:nvPr/>
        </p:nvPicPr>
        <p:blipFill>
          <a:blip r:embed="rId3"/>
          <a:srcRect l="24219" t="32048" r="24218" b="32589"/>
          <a:stretch>
            <a:fillRect/>
          </a:stretch>
        </p:blipFill>
        <p:spPr bwMode="auto">
          <a:xfrm>
            <a:off x="500034" y="5572140"/>
            <a:ext cx="2025000" cy="1080000"/>
          </a:xfrm>
          <a:prstGeom prst="rect">
            <a:avLst/>
          </a:prstGeom>
          <a:noFill/>
        </p:spPr>
      </p:pic>
      <p:pic>
        <p:nvPicPr>
          <p:cNvPr id="8" name="Picture 2" descr="C:\Users\sad\Desktop\ЕКОНОМІКА\ІРИНА - економіка\Ірина ЕКОНОМІКА\Що можна придбати за гроші а що ні\Що можна придбати за гроші а що ні\Документ8(2).png"/>
          <p:cNvPicPr>
            <a:picLocks noChangeAspect="1" noChangeArrowheads="1"/>
          </p:cNvPicPr>
          <p:nvPr/>
        </p:nvPicPr>
        <p:blipFill>
          <a:blip r:embed="rId4"/>
          <a:srcRect l="24219" t="32319" r="23437" b="32318"/>
          <a:stretch>
            <a:fillRect/>
          </a:stretch>
        </p:blipFill>
        <p:spPr bwMode="auto">
          <a:xfrm>
            <a:off x="6500826" y="5572140"/>
            <a:ext cx="2058750" cy="1080000"/>
          </a:xfrm>
          <a:prstGeom prst="rect">
            <a:avLst/>
          </a:prstGeom>
          <a:noFill/>
        </p:spPr>
      </p:pic>
      <p:pic>
        <p:nvPicPr>
          <p:cNvPr id="9" name="Picture 5" descr="D:\Dyvosvit\Картинки\skola1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08304" y="1055586"/>
            <a:ext cx="1570909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Выноска со стрелками влево/вправо 9"/>
          <p:cNvSpPr/>
          <p:nvPr/>
        </p:nvSpPr>
        <p:spPr>
          <a:xfrm>
            <a:off x="3000364" y="5857892"/>
            <a:ext cx="2714644" cy="718948"/>
          </a:xfrm>
          <a:prstGeom prst="leftRightArrowCallou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uk-UA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ru-RU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Блок-схема: знак завершения 14"/>
          <p:cNvSpPr/>
          <p:nvPr/>
        </p:nvSpPr>
        <p:spPr>
          <a:xfrm>
            <a:off x="4500562" y="2500306"/>
            <a:ext cx="3286148" cy="1428760"/>
          </a:xfrm>
          <a:prstGeom prst="flowChartTerminator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" name="Picture 2" descr="C:\Users\sad\Desktop\ЕКОНОМІКА\ІРИНА - економіка\Ірина ЕКОНОМІКА\Що можна придбати за гроші а що ні\Що можна придбати за гроші а що ні\Документ8(3).png"/>
          <p:cNvPicPr>
            <a:picLocks noChangeAspect="1" noChangeArrowheads="1"/>
          </p:cNvPicPr>
          <p:nvPr/>
        </p:nvPicPr>
        <p:blipFill>
          <a:blip r:embed="rId3"/>
          <a:srcRect l="24219" t="32048" r="24218" b="32589"/>
          <a:stretch>
            <a:fillRect/>
          </a:stretch>
        </p:blipFill>
        <p:spPr bwMode="auto">
          <a:xfrm>
            <a:off x="5143504" y="2643182"/>
            <a:ext cx="2025000" cy="1080000"/>
          </a:xfrm>
          <a:prstGeom prst="rect">
            <a:avLst/>
          </a:prstGeom>
          <a:noFill/>
        </p:spPr>
      </p:pic>
      <p:pic>
        <p:nvPicPr>
          <p:cNvPr id="12" name="Picture 7" descr="C:\Users\sad\Desktop\ЕКОНОМІКА\Анна\Анна\У світі грошей\07.jpg"/>
          <p:cNvPicPr>
            <a:picLocks noChangeAspect="1" noChangeArrowheads="1"/>
          </p:cNvPicPr>
          <p:nvPr/>
        </p:nvPicPr>
        <p:blipFill>
          <a:blip r:embed="rId6"/>
          <a:srcRect l="6831" t="13541" r="54466" b="53125"/>
          <a:stretch>
            <a:fillRect/>
          </a:stretch>
        </p:blipFill>
        <p:spPr bwMode="auto">
          <a:xfrm>
            <a:off x="760275" y="1055586"/>
            <a:ext cx="3091646" cy="3978770"/>
          </a:xfrm>
          <a:prstGeom prst="round2DiagRect">
            <a:avLst/>
          </a:prstGeom>
          <a:noFill/>
          <a:ln w="28575">
            <a:solidFill>
              <a:srgbClr val="7030A0"/>
            </a:solidFill>
            <a:prstDash val="sysDash"/>
          </a:ln>
        </p:spPr>
      </p:pic>
      <p:sp>
        <p:nvSpPr>
          <p:cNvPr id="13" name="Прямокутник 12"/>
          <p:cNvSpPr/>
          <p:nvPr/>
        </p:nvSpPr>
        <p:spPr>
          <a:xfrm>
            <a:off x="760274" y="4710320"/>
            <a:ext cx="3232751" cy="64807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0070C0"/>
                </a:solidFill>
              </a:rPr>
              <a:t>Газова плита</a:t>
            </a:r>
            <a:endParaRPr lang="uk-UA" sz="32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sad\Desktop\ЕКОНОМІКА\Екон. картинки\zelenyj_2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-136526"/>
            <a:ext cx="9143999" cy="699452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54164"/>
          </a:xfrm>
        </p:spPr>
        <p:txBody>
          <a:bodyPr>
            <a:normAutofit/>
          </a:bodyPr>
          <a:lstStyle/>
          <a:p>
            <a:r>
              <a:rPr lang="uk-UA" dirty="0" smtClean="0"/>
              <a:t>                     </a:t>
            </a:r>
            <a:r>
              <a:rPr lang="uk-UA" sz="4000" b="1" dirty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cs typeface="Times New Roman" pitchFamily="18" charset="0"/>
              </a:rPr>
              <a:t>Купиш чи ні?                     </a:t>
            </a:r>
            <a:br>
              <a:rPr lang="uk-UA" sz="4000" b="1" dirty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cs typeface="Times New Roman" pitchFamily="18" charset="0"/>
              </a:rPr>
            </a:br>
            <a:r>
              <a:rPr lang="uk-UA" sz="4000" b="1" dirty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cs typeface="Times New Roman" pitchFamily="18" charset="0"/>
              </a:rPr>
              <a:t>                   </a:t>
            </a:r>
            <a:r>
              <a:rPr lang="uk-UA" sz="4000" b="1" i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cs typeface="Times New Roman" pitchFamily="18" charset="0"/>
              </a:rPr>
              <a:t>Поясни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r>
              <a:rPr lang="uk-UA" dirty="0" smtClean="0"/>
              <a:t>                              </a:t>
            </a:r>
            <a:endParaRPr lang="ru-RU" dirty="0"/>
          </a:p>
        </p:txBody>
      </p:sp>
      <p:pic>
        <p:nvPicPr>
          <p:cNvPr id="7" name="Picture 2" descr="C:\Users\sad\Desktop\ЕКОНОМІКА\ІРИНА - економіка\Ірина ЕКОНОМІКА\Що можна придбати за гроші а що ні\Що можна придбати за гроші а що ні\Документ8(3).png"/>
          <p:cNvPicPr>
            <a:picLocks noChangeAspect="1" noChangeArrowheads="1"/>
          </p:cNvPicPr>
          <p:nvPr/>
        </p:nvPicPr>
        <p:blipFill>
          <a:blip r:embed="rId3"/>
          <a:srcRect l="24219" t="32048" r="24218" b="32589"/>
          <a:stretch>
            <a:fillRect/>
          </a:stretch>
        </p:blipFill>
        <p:spPr bwMode="auto">
          <a:xfrm>
            <a:off x="500034" y="5572140"/>
            <a:ext cx="2025000" cy="1080000"/>
          </a:xfrm>
          <a:prstGeom prst="rect">
            <a:avLst/>
          </a:prstGeom>
          <a:noFill/>
        </p:spPr>
      </p:pic>
      <p:pic>
        <p:nvPicPr>
          <p:cNvPr id="8" name="Picture 2" descr="C:\Users\sad\Desktop\ЕКОНОМІКА\ІРИНА - економіка\Ірина ЕКОНОМІКА\Що можна придбати за гроші а що ні\Що можна придбати за гроші а що ні\Документ8(2).png"/>
          <p:cNvPicPr>
            <a:picLocks noChangeAspect="1" noChangeArrowheads="1"/>
          </p:cNvPicPr>
          <p:nvPr/>
        </p:nvPicPr>
        <p:blipFill>
          <a:blip r:embed="rId4"/>
          <a:srcRect l="24219" t="32319" r="23437" b="32318"/>
          <a:stretch>
            <a:fillRect/>
          </a:stretch>
        </p:blipFill>
        <p:spPr bwMode="auto">
          <a:xfrm>
            <a:off x="6500826" y="5572140"/>
            <a:ext cx="2058750" cy="1080000"/>
          </a:xfrm>
          <a:prstGeom prst="rect">
            <a:avLst/>
          </a:prstGeom>
          <a:noFill/>
        </p:spPr>
      </p:pic>
      <p:pic>
        <p:nvPicPr>
          <p:cNvPr id="9" name="Picture 5" descr="D:\Dyvosvit\Картинки\skola1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87784" y="934290"/>
            <a:ext cx="1570909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Выноска со стрелками влево/вправо 9"/>
          <p:cNvSpPr/>
          <p:nvPr/>
        </p:nvSpPr>
        <p:spPr>
          <a:xfrm>
            <a:off x="3000364" y="5857892"/>
            <a:ext cx="2714644" cy="718948"/>
          </a:xfrm>
          <a:prstGeom prst="leftRightArrowCallou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uk-UA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ru-RU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Блок-схема: знак завершения 14"/>
          <p:cNvSpPr/>
          <p:nvPr/>
        </p:nvSpPr>
        <p:spPr>
          <a:xfrm>
            <a:off x="4500562" y="2500306"/>
            <a:ext cx="3286148" cy="1428760"/>
          </a:xfrm>
          <a:prstGeom prst="flowChartTerminator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Picture 2" descr="C:\Users\sad\Desktop\ЕКОНОМІКА\ІРИНА - економіка\Ірина ЕКОНОМІКА\Що можна придбати за гроші а що ні\Що можна придбати за гроші а що ні\Документ8(2).png"/>
          <p:cNvPicPr>
            <a:picLocks noChangeAspect="1" noChangeArrowheads="1"/>
          </p:cNvPicPr>
          <p:nvPr/>
        </p:nvPicPr>
        <p:blipFill>
          <a:blip r:embed="rId4"/>
          <a:srcRect l="24219" t="32319" r="23437" b="32318"/>
          <a:stretch>
            <a:fillRect/>
          </a:stretch>
        </p:blipFill>
        <p:spPr bwMode="auto">
          <a:xfrm>
            <a:off x="5214942" y="2714620"/>
            <a:ext cx="2058750" cy="1080000"/>
          </a:xfrm>
          <a:prstGeom prst="rect">
            <a:avLst/>
          </a:prstGeom>
          <a:noFill/>
        </p:spPr>
      </p:pic>
      <p:pic>
        <p:nvPicPr>
          <p:cNvPr id="17" name="Picture 3" descr="C:\Users\sad\Desktop\ЕКОНОМІКА\Анна\Анна\У світі грошей\10.jpg"/>
          <p:cNvPicPr>
            <a:picLocks noChangeAspect="1" noChangeArrowheads="1"/>
          </p:cNvPicPr>
          <p:nvPr/>
        </p:nvPicPr>
        <p:blipFill>
          <a:blip r:embed="rId6"/>
          <a:srcRect l="54466" t="12500" r="6542" b="53962"/>
          <a:stretch>
            <a:fillRect/>
          </a:stretch>
        </p:blipFill>
        <p:spPr bwMode="auto">
          <a:xfrm>
            <a:off x="683568" y="802418"/>
            <a:ext cx="2827556" cy="3907902"/>
          </a:xfrm>
          <a:prstGeom prst="round2DiagRect">
            <a:avLst/>
          </a:prstGeom>
          <a:noFill/>
          <a:ln w="28575">
            <a:solidFill>
              <a:srgbClr val="7030A0"/>
            </a:solidFill>
            <a:prstDash val="sysDash"/>
          </a:ln>
        </p:spPr>
      </p:pic>
      <p:sp>
        <p:nvSpPr>
          <p:cNvPr id="12" name="Прямокутник 11"/>
          <p:cNvSpPr/>
          <p:nvPr/>
        </p:nvSpPr>
        <p:spPr>
          <a:xfrm>
            <a:off x="683568" y="4441156"/>
            <a:ext cx="2827556" cy="64807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0070C0"/>
                </a:solidFill>
              </a:rPr>
              <a:t>ЗДОРОВ</a:t>
            </a:r>
            <a:r>
              <a:rPr lang="en-US" sz="3200" b="1" dirty="0" smtClean="0">
                <a:solidFill>
                  <a:srgbClr val="0070C0"/>
                </a:solidFill>
              </a:rPr>
              <a:t>’</a:t>
            </a:r>
            <a:r>
              <a:rPr lang="uk-UA" sz="3200" b="1" dirty="0" smtClean="0">
                <a:solidFill>
                  <a:srgbClr val="0070C0"/>
                </a:solidFill>
              </a:rPr>
              <a:t>Я</a:t>
            </a:r>
            <a:endParaRPr lang="uk-UA" sz="32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sad\Desktop\ЕКОНОМІКА\Екон. картинки\zelenyj_2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-136526"/>
            <a:ext cx="9143999" cy="699452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54164"/>
          </a:xfrm>
        </p:spPr>
        <p:txBody>
          <a:bodyPr>
            <a:normAutofit/>
          </a:bodyPr>
          <a:lstStyle/>
          <a:p>
            <a:r>
              <a:rPr lang="uk-UA" sz="4000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                     </a:t>
            </a:r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cs typeface="Times New Roman" pitchFamily="18" charset="0"/>
              </a:rPr>
              <a:t>Купиш чи ні?                     </a:t>
            </a:r>
            <a:br>
              <a:rPr lang="uk-UA" sz="40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cs typeface="Times New Roman" pitchFamily="18" charset="0"/>
              </a:rPr>
            </a:br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cs typeface="Times New Roman" pitchFamily="18" charset="0"/>
              </a:rPr>
              <a:t>                   </a:t>
            </a:r>
            <a:r>
              <a:rPr lang="uk-UA" sz="4000" b="1" i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cs typeface="Times New Roman" pitchFamily="18" charset="0"/>
              </a:rPr>
              <a:t>Поясни</a:t>
            </a:r>
            <a:endParaRPr lang="ru-RU" sz="4000" b="1" i="1" dirty="0">
              <a:solidFill>
                <a:schemeClr val="accent2">
                  <a:lumMod val="75000"/>
                </a:schemeClr>
              </a:solidFill>
              <a:latin typeface="Book Antiqua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r>
              <a:rPr lang="uk-UA" dirty="0" smtClean="0"/>
              <a:t>                              </a:t>
            </a:r>
            <a:endParaRPr lang="ru-RU" dirty="0"/>
          </a:p>
        </p:txBody>
      </p:sp>
      <p:pic>
        <p:nvPicPr>
          <p:cNvPr id="7" name="Picture 2" descr="C:\Users\sad\Desktop\ЕКОНОМІКА\ІРИНА - економіка\Ірина ЕКОНОМІКА\Що можна придбати за гроші а що ні\Що можна придбати за гроші а що ні\Документ8(3).png"/>
          <p:cNvPicPr>
            <a:picLocks noChangeAspect="1" noChangeArrowheads="1"/>
          </p:cNvPicPr>
          <p:nvPr/>
        </p:nvPicPr>
        <p:blipFill>
          <a:blip r:embed="rId3"/>
          <a:srcRect l="24219" t="32048" r="24218" b="32589"/>
          <a:stretch>
            <a:fillRect/>
          </a:stretch>
        </p:blipFill>
        <p:spPr bwMode="auto">
          <a:xfrm>
            <a:off x="500034" y="5572140"/>
            <a:ext cx="2025000" cy="1080000"/>
          </a:xfrm>
          <a:prstGeom prst="rect">
            <a:avLst/>
          </a:prstGeom>
          <a:noFill/>
        </p:spPr>
      </p:pic>
      <p:pic>
        <p:nvPicPr>
          <p:cNvPr id="8" name="Picture 2" descr="C:\Users\sad\Desktop\ЕКОНОМІКА\ІРИНА - економіка\Ірина ЕКОНОМІКА\Що можна придбати за гроші а що ні\Що можна придбати за гроші а що ні\Документ8(2).png"/>
          <p:cNvPicPr>
            <a:picLocks noChangeAspect="1" noChangeArrowheads="1"/>
          </p:cNvPicPr>
          <p:nvPr/>
        </p:nvPicPr>
        <p:blipFill>
          <a:blip r:embed="rId4"/>
          <a:srcRect l="24219" t="32319" r="23437" b="32318"/>
          <a:stretch>
            <a:fillRect/>
          </a:stretch>
        </p:blipFill>
        <p:spPr bwMode="auto">
          <a:xfrm>
            <a:off x="6500826" y="5572140"/>
            <a:ext cx="2058750" cy="1080000"/>
          </a:xfrm>
          <a:prstGeom prst="rect">
            <a:avLst/>
          </a:prstGeom>
          <a:noFill/>
        </p:spPr>
      </p:pic>
      <p:pic>
        <p:nvPicPr>
          <p:cNvPr id="9" name="Picture 5" descr="D:\Dyvosvit\Картинки\skola1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73091" y="214290"/>
            <a:ext cx="1570909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Выноска со стрелками влево/вправо 9"/>
          <p:cNvSpPr/>
          <p:nvPr/>
        </p:nvSpPr>
        <p:spPr>
          <a:xfrm>
            <a:off x="3000364" y="5857892"/>
            <a:ext cx="2714644" cy="718948"/>
          </a:xfrm>
          <a:prstGeom prst="leftRightArrowCallou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uk-UA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ru-RU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Блок-схема: знак завершения 14"/>
          <p:cNvSpPr/>
          <p:nvPr/>
        </p:nvSpPr>
        <p:spPr>
          <a:xfrm>
            <a:off x="4500562" y="2500306"/>
            <a:ext cx="3286148" cy="1428760"/>
          </a:xfrm>
          <a:prstGeom prst="flowChartTerminator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" name="Picture 2" descr="C:\Users\sad\Desktop\ЕКОНОМІКА\ІРИНА - економіка\Ірина ЕКОНОМІКА\Що можна придбати за гроші а що ні\Що можна придбати за гроші а що ні\Документ8(3).png"/>
          <p:cNvPicPr>
            <a:picLocks noChangeAspect="1" noChangeArrowheads="1"/>
          </p:cNvPicPr>
          <p:nvPr/>
        </p:nvPicPr>
        <p:blipFill>
          <a:blip r:embed="rId3"/>
          <a:srcRect l="24219" t="32048" r="24218" b="32589"/>
          <a:stretch>
            <a:fillRect/>
          </a:stretch>
        </p:blipFill>
        <p:spPr bwMode="auto">
          <a:xfrm>
            <a:off x="5143504" y="2643182"/>
            <a:ext cx="2025000" cy="1080000"/>
          </a:xfrm>
          <a:prstGeom prst="rect">
            <a:avLst/>
          </a:prstGeom>
          <a:noFill/>
        </p:spPr>
      </p:pic>
      <p:pic>
        <p:nvPicPr>
          <p:cNvPr id="13" name="Picture 5" descr="C:\Users\sad\Desktop\ЕКОНОМІКА\Анна\Анна\У світі грошей\05.jpg"/>
          <p:cNvPicPr>
            <a:picLocks noChangeAspect="1" noChangeArrowheads="1"/>
          </p:cNvPicPr>
          <p:nvPr/>
        </p:nvPicPr>
        <p:blipFill>
          <a:blip r:embed="rId6"/>
          <a:srcRect l="6831" t="13541" r="54664" b="53125"/>
          <a:stretch>
            <a:fillRect/>
          </a:stretch>
        </p:blipFill>
        <p:spPr bwMode="auto">
          <a:xfrm>
            <a:off x="755576" y="1301239"/>
            <a:ext cx="3104718" cy="3763886"/>
          </a:xfrm>
          <a:prstGeom prst="round2DiagRect">
            <a:avLst/>
          </a:prstGeom>
          <a:noFill/>
          <a:ln w="28575">
            <a:solidFill>
              <a:srgbClr val="7030A0"/>
            </a:solidFill>
            <a:prstDash val="sysDash"/>
          </a:ln>
        </p:spPr>
      </p:pic>
      <p:sp>
        <p:nvSpPr>
          <p:cNvPr id="14" name="Прямокутник 13"/>
          <p:cNvSpPr/>
          <p:nvPr/>
        </p:nvSpPr>
        <p:spPr>
          <a:xfrm>
            <a:off x="755576" y="4417053"/>
            <a:ext cx="3104718" cy="64807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0070C0"/>
                </a:solidFill>
              </a:rPr>
              <a:t>КАВА</a:t>
            </a:r>
            <a:endParaRPr lang="uk-UA" sz="32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sad\Desktop\ЕКОНОМІКА\Екон. картинки\zelenyj_2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-136526"/>
            <a:ext cx="9143999" cy="699452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54164"/>
          </a:xfrm>
        </p:spPr>
        <p:txBody>
          <a:bodyPr>
            <a:normAutofit/>
          </a:bodyPr>
          <a:lstStyle/>
          <a:p>
            <a:r>
              <a:rPr lang="uk-UA" sz="4000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                     </a:t>
            </a:r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cs typeface="Times New Roman" pitchFamily="18" charset="0"/>
              </a:rPr>
              <a:t>Купиш чи ні?                     </a:t>
            </a:r>
            <a:br>
              <a:rPr lang="uk-UA" sz="40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cs typeface="Times New Roman" pitchFamily="18" charset="0"/>
              </a:rPr>
            </a:br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cs typeface="Times New Roman" pitchFamily="18" charset="0"/>
              </a:rPr>
              <a:t>                   </a:t>
            </a:r>
            <a:r>
              <a:rPr lang="uk-UA" sz="4000" b="1" i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cs typeface="Times New Roman" pitchFamily="18" charset="0"/>
              </a:rPr>
              <a:t>Поясни</a:t>
            </a:r>
            <a:endParaRPr lang="ru-RU" sz="4000" b="1" i="1" dirty="0">
              <a:solidFill>
                <a:schemeClr val="accent2">
                  <a:lumMod val="75000"/>
                </a:schemeClr>
              </a:solidFill>
              <a:latin typeface="Book Antiqua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r>
              <a:rPr lang="uk-UA" dirty="0" smtClean="0"/>
              <a:t>                              </a:t>
            </a:r>
            <a:endParaRPr lang="ru-RU" dirty="0"/>
          </a:p>
        </p:txBody>
      </p:sp>
      <p:pic>
        <p:nvPicPr>
          <p:cNvPr id="7" name="Picture 2" descr="C:\Users\sad\Desktop\ЕКОНОМІКА\ІРИНА - економіка\Ірина ЕКОНОМІКА\Що можна придбати за гроші а що ні\Що можна придбати за гроші а що ні\Документ8(3).png"/>
          <p:cNvPicPr>
            <a:picLocks noChangeAspect="1" noChangeArrowheads="1"/>
          </p:cNvPicPr>
          <p:nvPr/>
        </p:nvPicPr>
        <p:blipFill>
          <a:blip r:embed="rId3"/>
          <a:srcRect l="24219" t="32048" r="24218" b="32589"/>
          <a:stretch>
            <a:fillRect/>
          </a:stretch>
        </p:blipFill>
        <p:spPr bwMode="auto">
          <a:xfrm>
            <a:off x="500034" y="5572140"/>
            <a:ext cx="2025000" cy="1080000"/>
          </a:xfrm>
          <a:prstGeom prst="rect">
            <a:avLst/>
          </a:prstGeom>
          <a:noFill/>
        </p:spPr>
      </p:pic>
      <p:pic>
        <p:nvPicPr>
          <p:cNvPr id="8" name="Picture 2" descr="C:\Users\sad\Desktop\ЕКОНОМІКА\ІРИНА - економіка\Ірина ЕКОНОМІКА\Що можна придбати за гроші а що ні\Що можна придбати за гроші а що ні\Документ8(2).png"/>
          <p:cNvPicPr>
            <a:picLocks noChangeAspect="1" noChangeArrowheads="1"/>
          </p:cNvPicPr>
          <p:nvPr/>
        </p:nvPicPr>
        <p:blipFill>
          <a:blip r:embed="rId4"/>
          <a:srcRect l="24219" t="32319" r="23437" b="32318"/>
          <a:stretch>
            <a:fillRect/>
          </a:stretch>
        </p:blipFill>
        <p:spPr bwMode="auto">
          <a:xfrm>
            <a:off x="6500826" y="5572140"/>
            <a:ext cx="2058750" cy="1080000"/>
          </a:xfrm>
          <a:prstGeom prst="rect">
            <a:avLst/>
          </a:prstGeom>
          <a:noFill/>
        </p:spPr>
      </p:pic>
      <p:pic>
        <p:nvPicPr>
          <p:cNvPr id="9" name="Picture 5" descr="D:\Dyvosvit\Картинки\skola1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68504" y="934290"/>
            <a:ext cx="1570909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Выноска со стрелками влево/вправо 9"/>
          <p:cNvSpPr/>
          <p:nvPr/>
        </p:nvSpPr>
        <p:spPr>
          <a:xfrm>
            <a:off x="3000364" y="5857892"/>
            <a:ext cx="2714644" cy="718948"/>
          </a:xfrm>
          <a:prstGeom prst="leftRightArrowCallou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uk-UA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ru-RU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Блок-схема: знак завершения 14"/>
          <p:cNvSpPr/>
          <p:nvPr/>
        </p:nvSpPr>
        <p:spPr>
          <a:xfrm>
            <a:off x="4500562" y="2500306"/>
            <a:ext cx="3286148" cy="1428760"/>
          </a:xfrm>
          <a:prstGeom prst="flowChartTerminator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" name="Picture 2" descr="C:\Users\sad\Desktop\ЕКОНОМІКА\ІРИНА - економіка\Ірина ЕКОНОМІКА\Що можна придбати за гроші а що ні\Що можна придбати за гроші а що ні\Документ8(3).png"/>
          <p:cNvPicPr>
            <a:picLocks noChangeAspect="1" noChangeArrowheads="1"/>
          </p:cNvPicPr>
          <p:nvPr/>
        </p:nvPicPr>
        <p:blipFill>
          <a:blip r:embed="rId3"/>
          <a:srcRect l="24219" t="32048" r="24218" b="32589"/>
          <a:stretch>
            <a:fillRect/>
          </a:stretch>
        </p:blipFill>
        <p:spPr bwMode="auto">
          <a:xfrm>
            <a:off x="5143504" y="2643182"/>
            <a:ext cx="2025000" cy="1080000"/>
          </a:xfrm>
          <a:prstGeom prst="rect">
            <a:avLst/>
          </a:prstGeom>
          <a:noFill/>
        </p:spPr>
      </p:pic>
      <p:pic>
        <p:nvPicPr>
          <p:cNvPr id="14" name="Picture 6" descr="C:\Users\sad\Desktop\ЕКОНОМІКА\Анна\Анна\У світі грошей\07.jpg"/>
          <p:cNvPicPr>
            <a:picLocks noChangeAspect="1" noChangeArrowheads="1"/>
          </p:cNvPicPr>
          <p:nvPr/>
        </p:nvPicPr>
        <p:blipFill>
          <a:blip r:embed="rId6"/>
          <a:srcRect l="54466" t="13541" r="6616" b="54167"/>
          <a:stretch>
            <a:fillRect/>
          </a:stretch>
        </p:blipFill>
        <p:spPr bwMode="auto">
          <a:xfrm>
            <a:off x="523555" y="949779"/>
            <a:ext cx="3244350" cy="3846910"/>
          </a:xfrm>
          <a:prstGeom prst="round2DiagRect">
            <a:avLst/>
          </a:prstGeom>
          <a:noFill/>
          <a:ln w="28575">
            <a:solidFill>
              <a:srgbClr val="7030A0"/>
            </a:solidFill>
            <a:prstDash val="sysDash"/>
          </a:ln>
        </p:spPr>
      </p:pic>
      <p:sp>
        <p:nvSpPr>
          <p:cNvPr id="12" name="Прямокутник 11"/>
          <p:cNvSpPr/>
          <p:nvPr/>
        </p:nvSpPr>
        <p:spPr>
          <a:xfrm>
            <a:off x="500034" y="4472653"/>
            <a:ext cx="3267871" cy="64807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0070C0"/>
                </a:solidFill>
              </a:rPr>
              <a:t>ХЛІБ</a:t>
            </a:r>
            <a:endParaRPr lang="uk-UA" sz="32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sad\Desktop\ЕКОНОМІКА\Екон. картинки\zelenyj_2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-136526"/>
            <a:ext cx="9143999" cy="699452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54164"/>
          </a:xfrm>
        </p:spPr>
        <p:txBody>
          <a:bodyPr>
            <a:normAutofit/>
          </a:bodyPr>
          <a:lstStyle/>
          <a:p>
            <a:r>
              <a:rPr lang="uk-UA" dirty="0" smtClean="0"/>
              <a:t>                     </a:t>
            </a:r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cs typeface="Times New Roman" pitchFamily="18" charset="0"/>
              </a:rPr>
              <a:t>Купиш чи ні?                     </a:t>
            </a:r>
            <a:br>
              <a:rPr lang="uk-UA" sz="40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cs typeface="Times New Roman" pitchFamily="18" charset="0"/>
              </a:rPr>
            </a:br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cs typeface="Times New Roman" pitchFamily="18" charset="0"/>
              </a:rPr>
              <a:t>                   </a:t>
            </a:r>
            <a:r>
              <a:rPr lang="uk-UA" sz="4000" b="1" i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cs typeface="Times New Roman" pitchFamily="18" charset="0"/>
              </a:rPr>
              <a:t>Поясни</a:t>
            </a:r>
            <a:endParaRPr lang="ru-RU" sz="4000" b="1" i="1" dirty="0">
              <a:solidFill>
                <a:schemeClr val="accent2">
                  <a:lumMod val="75000"/>
                </a:schemeClr>
              </a:solidFill>
              <a:latin typeface="Book Antiqua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r>
              <a:rPr lang="uk-UA" dirty="0" smtClean="0"/>
              <a:t>                              </a:t>
            </a:r>
            <a:endParaRPr lang="ru-RU" dirty="0"/>
          </a:p>
        </p:txBody>
      </p:sp>
      <p:pic>
        <p:nvPicPr>
          <p:cNvPr id="7" name="Picture 2" descr="C:\Users\sad\Desktop\ЕКОНОМІКА\ІРИНА - економіка\Ірина ЕКОНОМІКА\Що можна придбати за гроші а що ні\Що можна придбати за гроші а що ні\Документ8(3).png"/>
          <p:cNvPicPr>
            <a:picLocks noChangeAspect="1" noChangeArrowheads="1"/>
          </p:cNvPicPr>
          <p:nvPr/>
        </p:nvPicPr>
        <p:blipFill>
          <a:blip r:embed="rId3"/>
          <a:srcRect l="24219" t="32048" r="24218" b="32589"/>
          <a:stretch>
            <a:fillRect/>
          </a:stretch>
        </p:blipFill>
        <p:spPr bwMode="auto">
          <a:xfrm>
            <a:off x="500034" y="5572140"/>
            <a:ext cx="2025000" cy="1080000"/>
          </a:xfrm>
          <a:prstGeom prst="rect">
            <a:avLst/>
          </a:prstGeom>
          <a:noFill/>
        </p:spPr>
      </p:pic>
      <p:pic>
        <p:nvPicPr>
          <p:cNvPr id="8" name="Picture 2" descr="C:\Users\sad\Desktop\ЕКОНОМІКА\ІРИНА - економіка\Ірина ЕКОНОМІКА\Що можна придбати за гроші а що ні\Що можна придбати за гроші а що ні\Документ8(2).png"/>
          <p:cNvPicPr>
            <a:picLocks noChangeAspect="1" noChangeArrowheads="1"/>
          </p:cNvPicPr>
          <p:nvPr/>
        </p:nvPicPr>
        <p:blipFill>
          <a:blip r:embed="rId4"/>
          <a:srcRect l="24219" t="32319" r="23437" b="32318"/>
          <a:stretch>
            <a:fillRect/>
          </a:stretch>
        </p:blipFill>
        <p:spPr bwMode="auto">
          <a:xfrm>
            <a:off x="6500826" y="5572140"/>
            <a:ext cx="2058750" cy="1080000"/>
          </a:xfrm>
          <a:prstGeom prst="rect">
            <a:avLst/>
          </a:prstGeom>
          <a:noFill/>
        </p:spPr>
      </p:pic>
      <p:pic>
        <p:nvPicPr>
          <p:cNvPr id="9" name="Picture 5" descr="D:\Dyvosvit\Картинки\skola1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73692" y="928503"/>
            <a:ext cx="1570909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Выноска со стрелками влево/вправо 9"/>
          <p:cNvSpPr/>
          <p:nvPr/>
        </p:nvSpPr>
        <p:spPr>
          <a:xfrm>
            <a:off x="3000364" y="5857892"/>
            <a:ext cx="2714644" cy="718948"/>
          </a:xfrm>
          <a:prstGeom prst="leftRightArrowCallou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uk-UA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ru-RU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Блок-схема: знак завершения 14"/>
          <p:cNvSpPr/>
          <p:nvPr/>
        </p:nvSpPr>
        <p:spPr>
          <a:xfrm>
            <a:off x="4500562" y="2500306"/>
            <a:ext cx="3286148" cy="1428760"/>
          </a:xfrm>
          <a:prstGeom prst="flowChartTerminator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Picture 2" descr="C:\Users\sad\Desktop\ЕКОНОМІКА\ІРИНА - економіка\Ірина ЕКОНОМІКА\Що можна придбати за гроші а що ні\Що можна придбати за гроші а що ні\Документ8(2).png"/>
          <p:cNvPicPr>
            <a:picLocks noChangeAspect="1" noChangeArrowheads="1"/>
          </p:cNvPicPr>
          <p:nvPr/>
        </p:nvPicPr>
        <p:blipFill>
          <a:blip r:embed="rId4"/>
          <a:srcRect l="24219" t="32319" r="23437" b="32318"/>
          <a:stretch>
            <a:fillRect/>
          </a:stretch>
        </p:blipFill>
        <p:spPr bwMode="auto">
          <a:xfrm>
            <a:off x="5214942" y="2714620"/>
            <a:ext cx="2058750" cy="1080000"/>
          </a:xfrm>
          <a:prstGeom prst="rect">
            <a:avLst/>
          </a:prstGeom>
          <a:noFill/>
        </p:spPr>
      </p:pic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357158" y="1000108"/>
            <a:ext cx="3643338" cy="4357718"/>
          </a:xfrm>
          <a:prstGeom prst="round2DiagRect">
            <a:avLst/>
          </a:prstGeom>
          <a:solidFill>
            <a:schemeClr val="bg1"/>
          </a:solidFill>
          <a:ln w="28575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Picture 2" descr="C:\Users\sad\AppData\Local\Temp\Rar$DIa0.464\Документ8(4).png"/>
          <p:cNvPicPr>
            <a:picLocks noChangeAspect="1" noChangeArrowheads="1"/>
          </p:cNvPicPr>
          <p:nvPr/>
        </p:nvPicPr>
        <p:blipFill>
          <a:blip r:embed="rId6"/>
          <a:srcRect l="76354" t="33979" r="2760" b="35775"/>
          <a:stretch>
            <a:fillRect/>
          </a:stretch>
        </p:blipFill>
        <p:spPr bwMode="auto">
          <a:xfrm>
            <a:off x="571472" y="1428736"/>
            <a:ext cx="3429024" cy="3080384"/>
          </a:xfrm>
          <a:prstGeom prst="rect">
            <a:avLst/>
          </a:prstGeom>
          <a:noFill/>
        </p:spPr>
      </p:pic>
      <p:sp>
        <p:nvSpPr>
          <p:cNvPr id="16" name="Прямокутник 15"/>
          <p:cNvSpPr/>
          <p:nvPr/>
        </p:nvSpPr>
        <p:spPr>
          <a:xfrm>
            <a:off x="357158" y="4668495"/>
            <a:ext cx="3643338" cy="64807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0070C0"/>
                </a:solidFill>
              </a:rPr>
              <a:t>СІМ</a:t>
            </a:r>
            <a:r>
              <a:rPr lang="en-US" sz="3200" b="1" dirty="0" smtClean="0">
                <a:solidFill>
                  <a:srgbClr val="0070C0"/>
                </a:solidFill>
              </a:rPr>
              <a:t>’</a:t>
            </a:r>
            <a:r>
              <a:rPr lang="uk-UA" sz="3200" b="1" dirty="0" smtClean="0">
                <a:solidFill>
                  <a:srgbClr val="0070C0"/>
                </a:solidFill>
              </a:rPr>
              <a:t>Я</a:t>
            </a:r>
            <a:endParaRPr lang="uk-UA" sz="32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sad\Desktop\ЕКОНОМІКА\Екон. картинки\zelenyj_2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-136526"/>
            <a:ext cx="9143999" cy="699452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54164"/>
          </a:xfrm>
        </p:spPr>
        <p:txBody>
          <a:bodyPr>
            <a:normAutofit/>
          </a:bodyPr>
          <a:lstStyle/>
          <a:p>
            <a:r>
              <a:rPr lang="uk-UA" dirty="0" smtClean="0"/>
              <a:t>                     </a:t>
            </a:r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cs typeface="Times New Roman" pitchFamily="18" charset="0"/>
              </a:rPr>
              <a:t>Купиш чи ні?                     </a:t>
            </a:r>
            <a:br>
              <a:rPr lang="uk-UA" sz="40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cs typeface="Times New Roman" pitchFamily="18" charset="0"/>
              </a:rPr>
            </a:br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cs typeface="Times New Roman" pitchFamily="18" charset="0"/>
              </a:rPr>
              <a:t>                   </a:t>
            </a:r>
            <a:r>
              <a:rPr lang="uk-UA" sz="4000" b="1" i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cs typeface="Times New Roman" pitchFamily="18" charset="0"/>
              </a:rPr>
              <a:t>Поясни</a:t>
            </a:r>
            <a:endParaRPr lang="ru-RU" sz="4000" b="1" i="1" dirty="0">
              <a:solidFill>
                <a:schemeClr val="accent2">
                  <a:lumMod val="75000"/>
                </a:schemeClr>
              </a:solidFill>
              <a:latin typeface="Book Antiqua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r>
              <a:rPr lang="uk-UA" dirty="0" smtClean="0"/>
              <a:t>                              </a:t>
            </a:r>
            <a:endParaRPr lang="ru-RU" dirty="0"/>
          </a:p>
        </p:txBody>
      </p:sp>
      <p:pic>
        <p:nvPicPr>
          <p:cNvPr id="7" name="Picture 2" descr="C:\Users\sad\Desktop\ЕКОНОМІКА\ІРИНА - економіка\Ірина ЕКОНОМІКА\Що можна придбати за гроші а що ні\Що можна придбати за гроші а що ні\Документ8(3).png"/>
          <p:cNvPicPr>
            <a:picLocks noChangeAspect="1" noChangeArrowheads="1"/>
          </p:cNvPicPr>
          <p:nvPr/>
        </p:nvPicPr>
        <p:blipFill>
          <a:blip r:embed="rId3"/>
          <a:srcRect l="24219" t="32048" r="24218" b="32589"/>
          <a:stretch>
            <a:fillRect/>
          </a:stretch>
        </p:blipFill>
        <p:spPr bwMode="auto">
          <a:xfrm>
            <a:off x="500034" y="5572140"/>
            <a:ext cx="2025000" cy="1080000"/>
          </a:xfrm>
          <a:prstGeom prst="rect">
            <a:avLst/>
          </a:prstGeom>
          <a:noFill/>
        </p:spPr>
      </p:pic>
      <p:pic>
        <p:nvPicPr>
          <p:cNvPr id="8" name="Picture 2" descr="C:\Users\sad\Desktop\ЕКОНОМІКА\ІРИНА - економіка\Ірина ЕКОНОМІКА\Що можна придбати за гроші а що ні\Що можна придбати за гроші а що ні\Документ8(2).png"/>
          <p:cNvPicPr>
            <a:picLocks noChangeAspect="1" noChangeArrowheads="1"/>
          </p:cNvPicPr>
          <p:nvPr/>
        </p:nvPicPr>
        <p:blipFill>
          <a:blip r:embed="rId4"/>
          <a:srcRect l="24219" t="32319" r="23437" b="32318"/>
          <a:stretch>
            <a:fillRect/>
          </a:stretch>
        </p:blipFill>
        <p:spPr bwMode="auto">
          <a:xfrm>
            <a:off x="6500826" y="5572140"/>
            <a:ext cx="2058750" cy="1080000"/>
          </a:xfrm>
          <a:prstGeom prst="rect">
            <a:avLst/>
          </a:prstGeom>
          <a:noFill/>
        </p:spPr>
      </p:pic>
      <p:pic>
        <p:nvPicPr>
          <p:cNvPr id="9" name="Picture 5" descr="D:\Dyvosvit\Картинки\skola1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73091" y="214290"/>
            <a:ext cx="1570909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Выноска со стрелками влево/вправо 9"/>
          <p:cNvSpPr/>
          <p:nvPr/>
        </p:nvSpPr>
        <p:spPr>
          <a:xfrm>
            <a:off x="3000364" y="5857892"/>
            <a:ext cx="2714644" cy="718948"/>
          </a:xfrm>
          <a:prstGeom prst="leftRightArrowCallou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uk-UA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ru-RU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Блок-схема: знак завершения 14"/>
          <p:cNvSpPr/>
          <p:nvPr/>
        </p:nvSpPr>
        <p:spPr>
          <a:xfrm>
            <a:off x="4500562" y="2500306"/>
            <a:ext cx="3286148" cy="1428760"/>
          </a:xfrm>
          <a:prstGeom prst="flowChartTerminator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" name="Picture 2" descr="C:\Users\sad\Desktop\ЕКОНОМІКА\ІРИНА - економіка\Ірина ЕКОНОМІКА\Що можна придбати за гроші а що ні\Що можна придбати за гроші а що ні\Документ8(3).png"/>
          <p:cNvPicPr>
            <a:picLocks noChangeAspect="1" noChangeArrowheads="1"/>
          </p:cNvPicPr>
          <p:nvPr/>
        </p:nvPicPr>
        <p:blipFill>
          <a:blip r:embed="rId3"/>
          <a:srcRect l="24219" t="32048" r="24218" b="32589"/>
          <a:stretch>
            <a:fillRect/>
          </a:stretch>
        </p:blipFill>
        <p:spPr bwMode="auto">
          <a:xfrm>
            <a:off x="5143504" y="2643182"/>
            <a:ext cx="2025000" cy="1080000"/>
          </a:xfrm>
          <a:prstGeom prst="rect">
            <a:avLst/>
          </a:prstGeom>
          <a:noFill/>
        </p:spPr>
      </p:pic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357158" y="857232"/>
            <a:ext cx="3406912" cy="4177124"/>
          </a:xfrm>
          <a:prstGeom prst="round2DiagRect">
            <a:avLst/>
          </a:prstGeom>
          <a:solidFill>
            <a:schemeClr val="bg1"/>
          </a:solidFill>
          <a:ln w="28575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9" name="Picture 2" descr="C:\Users\sad\AppData\Local\Temp\Rar$DIa0.464\Документ8(4).png"/>
          <p:cNvPicPr>
            <a:picLocks noChangeAspect="1" noChangeArrowheads="1"/>
          </p:cNvPicPr>
          <p:nvPr/>
        </p:nvPicPr>
        <p:blipFill>
          <a:blip r:embed="rId6"/>
          <a:srcRect l="52239" t="66429" r="25886" b="3733"/>
          <a:stretch>
            <a:fillRect/>
          </a:stretch>
        </p:blipFill>
        <p:spPr bwMode="auto">
          <a:xfrm>
            <a:off x="640496" y="1412776"/>
            <a:ext cx="3083638" cy="2973508"/>
          </a:xfrm>
          <a:prstGeom prst="rect">
            <a:avLst/>
          </a:prstGeom>
          <a:noFill/>
        </p:spPr>
      </p:pic>
      <p:sp>
        <p:nvSpPr>
          <p:cNvPr id="13" name="Прямокутник 12"/>
          <p:cNvSpPr/>
          <p:nvPr/>
        </p:nvSpPr>
        <p:spPr>
          <a:xfrm>
            <a:off x="357158" y="4386284"/>
            <a:ext cx="3406912" cy="64807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0070C0"/>
                </a:solidFill>
              </a:rPr>
              <a:t>МОРОЗИВО</a:t>
            </a:r>
            <a:endParaRPr lang="uk-UA" sz="32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sad\Desktop\ЕКОНОМІКА\Екон. картинки\zelenyj_2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-136526"/>
            <a:ext cx="9143999" cy="699452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54164"/>
          </a:xfrm>
        </p:spPr>
        <p:txBody>
          <a:bodyPr>
            <a:normAutofit/>
          </a:bodyPr>
          <a:lstStyle/>
          <a:p>
            <a:r>
              <a:rPr lang="uk-UA" dirty="0" smtClean="0"/>
              <a:t>                     </a:t>
            </a:r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cs typeface="Times New Roman" pitchFamily="18" charset="0"/>
              </a:rPr>
              <a:t>Купиш чи ні?                     </a:t>
            </a:r>
            <a:br>
              <a:rPr lang="uk-UA" sz="40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cs typeface="Times New Roman" pitchFamily="18" charset="0"/>
              </a:rPr>
            </a:br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cs typeface="Times New Roman" pitchFamily="18" charset="0"/>
              </a:rPr>
              <a:t>                   </a:t>
            </a:r>
            <a:r>
              <a:rPr lang="uk-UA" sz="4000" b="1" i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cs typeface="Times New Roman" pitchFamily="18" charset="0"/>
              </a:rPr>
              <a:t>Поясни</a:t>
            </a:r>
            <a:endParaRPr lang="ru-RU" sz="4000" b="1" i="1" dirty="0">
              <a:solidFill>
                <a:schemeClr val="accent2">
                  <a:lumMod val="75000"/>
                </a:schemeClr>
              </a:solidFill>
              <a:latin typeface="Book Antiqua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r>
              <a:rPr lang="uk-UA" dirty="0" smtClean="0"/>
              <a:t>                              </a:t>
            </a:r>
            <a:endParaRPr lang="ru-RU" dirty="0"/>
          </a:p>
        </p:txBody>
      </p:sp>
      <p:pic>
        <p:nvPicPr>
          <p:cNvPr id="7" name="Picture 2" descr="C:\Users\sad\Desktop\ЕКОНОМІКА\ІРИНА - економіка\Ірина ЕКОНОМІКА\Що можна придбати за гроші а що ні\Що можна придбати за гроші а що ні\Документ8(3).png"/>
          <p:cNvPicPr>
            <a:picLocks noChangeAspect="1" noChangeArrowheads="1"/>
          </p:cNvPicPr>
          <p:nvPr/>
        </p:nvPicPr>
        <p:blipFill>
          <a:blip r:embed="rId3"/>
          <a:srcRect l="24219" t="32048" r="24218" b="32589"/>
          <a:stretch>
            <a:fillRect/>
          </a:stretch>
        </p:blipFill>
        <p:spPr bwMode="auto">
          <a:xfrm>
            <a:off x="500034" y="5572140"/>
            <a:ext cx="2025000" cy="1080000"/>
          </a:xfrm>
          <a:prstGeom prst="rect">
            <a:avLst/>
          </a:prstGeom>
          <a:noFill/>
        </p:spPr>
      </p:pic>
      <p:pic>
        <p:nvPicPr>
          <p:cNvPr id="8" name="Picture 2" descr="C:\Users\sad\Desktop\ЕКОНОМІКА\ІРИНА - економіка\Ірина ЕКОНОМІКА\Що можна придбати за гроші а що ні\Що можна придбати за гроші а що ні\Документ8(2).png"/>
          <p:cNvPicPr>
            <a:picLocks noChangeAspect="1" noChangeArrowheads="1"/>
          </p:cNvPicPr>
          <p:nvPr/>
        </p:nvPicPr>
        <p:blipFill>
          <a:blip r:embed="rId4"/>
          <a:srcRect l="24219" t="32319" r="23437" b="32318"/>
          <a:stretch>
            <a:fillRect/>
          </a:stretch>
        </p:blipFill>
        <p:spPr bwMode="auto">
          <a:xfrm>
            <a:off x="6500826" y="5572140"/>
            <a:ext cx="2058750" cy="1080000"/>
          </a:xfrm>
          <a:prstGeom prst="rect">
            <a:avLst/>
          </a:prstGeom>
          <a:noFill/>
        </p:spPr>
      </p:pic>
      <p:pic>
        <p:nvPicPr>
          <p:cNvPr id="9" name="Picture 5" descr="D:\Dyvosvit\Картинки\skola1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73091" y="214290"/>
            <a:ext cx="1570909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Выноска со стрелками влево/вправо 9"/>
          <p:cNvSpPr/>
          <p:nvPr/>
        </p:nvSpPr>
        <p:spPr>
          <a:xfrm>
            <a:off x="3000364" y="5857892"/>
            <a:ext cx="2714644" cy="718948"/>
          </a:xfrm>
          <a:prstGeom prst="leftRightArrowCallou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uk-UA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ru-RU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Блок-схема: знак завершения 14"/>
          <p:cNvSpPr/>
          <p:nvPr/>
        </p:nvSpPr>
        <p:spPr>
          <a:xfrm>
            <a:off x="4500562" y="2500306"/>
            <a:ext cx="3286148" cy="1428760"/>
          </a:xfrm>
          <a:prstGeom prst="flowChartTerminator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Picture 2" descr="C:\Users\sad\Desktop\ЕКОНОМІКА\ІРИНА - економіка\Ірина ЕКОНОМІКА\Що можна придбати за гроші а що ні\Що можна придбати за гроші а що ні\Документ8(2).png"/>
          <p:cNvPicPr>
            <a:picLocks noChangeAspect="1" noChangeArrowheads="1"/>
          </p:cNvPicPr>
          <p:nvPr/>
        </p:nvPicPr>
        <p:blipFill>
          <a:blip r:embed="rId4"/>
          <a:srcRect l="24219" t="32319" r="23437" b="32318"/>
          <a:stretch>
            <a:fillRect/>
          </a:stretch>
        </p:blipFill>
        <p:spPr bwMode="auto">
          <a:xfrm>
            <a:off x="5214942" y="2714620"/>
            <a:ext cx="2058750" cy="1080000"/>
          </a:xfrm>
          <a:prstGeom prst="rect">
            <a:avLst/>
          </a:prstGeom>
          <a:noFill/>
        </p:spPr>
      </p:pic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357158" y="1000108"/>
            <a:ext cx="3419635" cy="4296312"/>
          </a:xfrm>
          <a:prstGeom prst="round2DiagRect">
            <a:avLst/>
          </a:prstGeom>
          <a:solidFill>
            <a:schemeClr val="bg1"/>
          </a:solidFill>
          <a:ln w="28575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50" name="Picture 2" descr="D:\Ізвєкова Надія Василівна\Загрузки травень 2015\КЛІПАРТ - копия\50705_html_6aa20e8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8827" y="1579608"/>
            <a:ext cx="3307966" cy="3350024"/>
          </a:xfrm>
          <a:prstGeom prst="round2DiagRect">
            <a:avLst/>
          </a:prstGeom>
          <a:noFill/>
        </p:spPr>
      </p:pic>
      <p:sp>
        <p:nvSpPr>
          <p:cNvPr id="14" name="Прямокутник 13"/>
          <p:cNvSpPr/>
          <p:nvPr/>
        </p:nvSpPr>
        <p:spPr>
          <a:xfrm>
            <a:off x="369881" y="4648348"/>
            <a:ext cx="3406912" cy="64807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0070C0"/>
                </a:solidFill>
              </a:rPr>
              <a:t>СОНЦЕ</a:t>
            </a:r>
            <a:endParaRPr lang="uk-UA" sz="32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sad\Desktop\ЕКОНОМІКА\Екон. картинки\zelenyj_2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-136526"/>
            <a:ext cx="9143999" cy="699452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54164"/>
          </a:xfrm>
        </p:spPr>
        <p:txBody>
          <a:bodyPr>
            <a:normAutofit/>
          </a:bodyPr>
          <a:lstStyle/>
          <a:p>
            <a:r>
              <a:rPr lang="uk-UA" dirty="0" smtClean="0"/>
              <a:t>                     </a:t>
            </a:r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cs typeface="Times New Roman" pitchFamily="18" charset="0"/>
              </a:rPr>
              <a:t>Купиш чи ні?                     </a:t>
            </a:r>
            <a:br>
              <a:rPr lang="uk-UA" sz="40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cs typeface="Times New Roman" pitchFamily="18" charset="0"/>
              </a:rPr>
            </a:br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cs typeface="Times New Roman" pitchFamily="18" charset="0"/>
              </a:rPr>
              <a:t>                   </a:t>
            </a:r>
            <a:r>
              <a:rPr lang="uk-UA" sz="4000" b="1" i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cs typeface="Times New Roman" pitchFamily="18" charset="0"/>
              </a:rPr>
              <a:t>Поясни</a:t>
            </a:r>
            <a:endParaRPr lang="ru-RU" sz="4000" b="1" i="1" dirty="0">
              <a:solidFill>
                <a:schemeClr val="accent2">
                  <a:lumMod val="75000"/>
                </a:schemeClr>
              </a:solidFill>
              <a:latin typeface="Book Antiqua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r>
              <a:rPr lang="uk-UA" dirty="0" smtClean="0"/>
              <a:t>                              </a:t>
            </a:r>
            <a:endParaRPr lang="ru-RU" dirty="0"/>
          </a:p>
        </p:txBody>
      </p:sp>
      <p:pic>
        <p:nvPicPr>
          <p:cNvPr id="7" name="Picture 2" descr="C:\Users\sad\Desktop\ЕКОНОМІКА\ІРИНА - економіка\Ірина ЕКОНОМІКА\Що можна придбати за гроші а що ні\Що можна придбати за гроші а що ні\Документ8(3).png"/>
          <p:cNvPicPr>
            <a:picLocks noChangeAspect="1" noChangeArrowheads="1"/>
          </p:cNvPicPr>
          <p:nvPr/>
        </p:nvPicPr>
        <p:blipFill>
          <a:blip r:embed="rId3"/>
          <a:srcRect l="24219" t="32048" r="24218" b="32589"/>
          <a:stretch>
            <a:fillRect/>
          </a:stretch>
        </p:blipFill>
        <p:spPr bwMode="auto">
          <a:xfrm>
            <a:off x="500034" y="5572140"/>
            <a:ext cx="2025000" cy="1080000"/>
          </a:xfrm>
          <a:prstGeom prst="rect">
            <a:avLst/>
          </a:prstGeom>
          <a:noFill/>
        </p:spPr>
      </p:pic>
      <p:pic>
        <p:nvPicPr>
          <p:cNvPr id="8" name="Picture 2" descr="C:\Users\sad\Desktop\ЕКОНОМІКА\ІРИНА - економіка\Ірина ЕКОНОМІКА\Що можна придбати за гроші а що ні\Що можна придбати за гроші а що ні\Документ8(2).png"/>
          <p:cNvPicPr>
            <a:picLocks noChangeAspect="1" noChangeArrowheads="1"/>
          </p:cNvPicPr>
          <p:nvPr/>
        </p:nvPicPr>
        <p:blipFill>
          <a:blip r:embed="rId4"/>
          <a:srcRect l="24219" t="32319" r="23437" b="32318"/>
          <a:stretch>
            <a:fillRect/>
          </a:stretch>
        </p:blipFill>
        <p:spPr bwMode="auto">
          <a:xfrm>
            <a:off x="6500826" y="5572140"/>
            <a:ext cx="2058750" cy="1080000"/>
          </a:xfrm>
          <a:prstGeom prst="rect">
            <a:avLst/>
          </a:prstGeom>
          <a:noFill/>
        </p:spPr>
      </p:pic>
      <p:pic>
        <p:nvPicPr>
          <p:cNvPr id="9" name="Picture 5" descr="D:\Dyvosvit\Картинки\skola1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73091" y="214290"/>
            <a:ext cx="1570909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Выноска со стрелками влево/вправо 9"/>
          <p:cNvSpPr/>
          <p:nvPr/>
        </p:nvSpPr>
        <p:spPr>
          <a:xfrm>
            <a:off x="3000364" y="5857892"/>
            <a:ext cx="2714644" cy="718948"/>
          </a:xfrm>
          <a:prstGeom prst="leftRightArrowCallou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uk-UA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ru-RU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Блок-схема: знак завершения 14"/>
          <p:cNvSpPr/>
          <p:nvPr/>
        </p:nvSpPr>
        <p:spPr>
          <a:xfrm>
            <a:off x="4500562" y="2500306"/>
            <a:ext cx="3286148" cy="1428760"/>
          </a:xfrm>
          <a:prstGeom prst="flowChartTerminator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Picture 2" descr="C:\Users\sad\Desktop\ЕКОНОМІКА\ІРИНА - економіка\Ірина ЕКОНОМІКА\Що можна придбати за гроші а що ні\Що можна придбати за гроші а що ні\Документ8(2).png"/>
          <p:cNvPicPr>
            <a:picLocks noChangeAspect="1" noChangeArrowheads="1"/>
          </p:cNvPicPr>
          <p:nvPr/>
        </p:nvPicPr>
        <p:blipFill>
          <a:blip r:embed="rId4"/>
          <a:srcRect l="24219" t="32319" r="23437" b="32318"/>
          <a:stretch>
            <a:fillRect/>
          </a:stretch>
        </p:blipFill>
        <p:spPr bwMode="auto">
          <a:xfrm>
            <a:off x="5214942" y="2714620"/>
            <a:ext cx="2058750" cy="1080000"/>
          </a:xfrm>
          <a:prstGeom prst="rect">
            <a:avLst/>
          </a:prstGeom>
          <a:noFill/>
        </p:spPr>
      </p:pic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500034" y="1000108"/>
            <a:ext cx="3406912" cy="4357718"/>
          </a:xfrm>
          <a:prstGeom prst="round2DiagRect">
            <a:avLst/>
          </a:prstGeom>
          <a:solidFill>
            <a:schemeClr val="bg1"/>
          </a:solidFill>
          <a:ln w="28575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51" name="Picture 3" descr="D:\Ізвєкова Надія Василівна\Загрузки травень 2015\КЛІПАРТ - копия\sivvus_weather_symbols_4-300x255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9555" y="1714488"/>
            <a:ext cx="3207870" cy="2726690"/>
          </a:xfrm>
          <a:prstGeom prst="rect">
            <a:avLst/>
          </a:prstGeom>
          <a:noFill/>
        </p:spPr>
      </p:pic>
      <p:sp>
        <p:nvSpPr>
          <p:cNvPr id="14" name="Прямокутник 13"/>
          <p:cNvSpPr/>
          <p:nvPr/>
        </p:nvSpPr>
        <p:spPr>
          <a:xfrm>
            <a:off x="500034" y="4710320"/>
            <a:ext cx="3406912" cy="64807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0070C0"/>
                </a:solidFill>
              </a:rPr>
              <a:t>ДОЩ</a:t>
            </a:r>
            <a:endParaRPr lang="uk-UA" sz="32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sad\Desktop\ЕКОНОМІКА\Екон. картинки\zelenyj_2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-136526"/>
            <a:ext cx="9143999" cy="699452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54164"/>
          </a:xfrm>
        </p:spPr>
        <p:txBody>
          <a:bodyPr>
            <a:normAutofit/>
          </a:bodyPr>
          <a:lstStyle/>
          <a:p>
            <a:r>
              <a:rPr lang="uk-UA" dirty="0" smtClean="0"/>
              <a:t>                     </a:t>
            </a:r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cs typeface="Times New Roman" pitchFamily="18" charset="0"/>
              </a:rPr>
              <a:t>Купиш чи ні?                     </a:t>
            </a:r>
            <a:br>
              <a:rPr lang="uk-UA" sz="40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cs typeface="Times New Roman" pitchFamily="18" charset="0"/>
              </a:rPr>
            </a:br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cs typeface="Times New Roman" pitchFamily="18" charset="0"/>
              </a:rPr>
              <a:t>                   </a:t>
            </a:r>
            <a:r>
              <a:rPr lang="uk-UA" sz="4000" b="1" i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cs typeface="Times New Roman" pitchFamily="18" charset="0"/>
              </a:rPr>
              <a:t>Поясни</a:t>
            </a:r>
            <a:endParaRPr lang="ru-RU" sz="4000" b="1" i="1" dirty="0">
              <a:solidFill>
                <a:schemeClr val="accent2">
                  <a:lumMod val="75000"/>
                </a:schemeClr>
              </a:solidFill>
              <a:latin typeface="Book Antiqua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r>
              <a:rPr lang="uk-UA" dirty="0" smtClean="0"/>
              <a:t>                              </a:t>
            </a:r>
            <a:endParaRPr lang="ru-RU" dirty="0"/>
          </a:p>
        </p:txBody>
      </p:sp>
      <p:pic>
        <p:nvPicPr>
          <p:cNvPr id="7" name="Picture 2" descr="C:\Users\sad\Desktop\ЕКОНОМІКА\ІРИНА - економіка\Ірина ЕКОНОМІКА\Що можна придбати за гроші а що ні\Що можна придбати за гроші а що ні\Документ8(3).png"/>
          <p:cNvPicPr>
            <a:picLocks noChangeAspect="1" noChangeArrowheads="1"/>
          </p:cNvPicPr>
          <p:nvPr/>
        </p:nvPicPr>
        <p:blipFill>
          <a:blip r:embed="rId4"/>
          <a:srcRect l="24219" t="32048" r="24218" b="32589"/>
          <a:stretch>
            <a:fillRect/>
          </a:stretch>
        </p:blipFill>
        <p:spPr bwMode="auto">
          <a:xfrm>
            <a:off x="500034" y="5572140"/>
            <a:ext cx="2025000" cy="1080000"/>
          </a:xfrm>
          <a:prstGeom prst="rect">
            <a:avLst/>
          </a:prstGeom>
          <a:noFill/>
        </p:spPr>
      </p:pic>
      <p:pic>
        <p:nvPicPr>
          <p:cNvPr id="8" name="Picture 2" descr="C:\Users\sad\Desktop\ЕКОНОМІКА\ІРИНА - економіка\Ірина ЕКОНОМІКА\Що можна придбати за гроші а що ні\Що можна придбати за гроші а що ні\Документ8(2).png"/>
          <p:cNvPicPr>
            <a:picLocks noChangeAspect="1" noChangeArrowheads="1"/>
          </p:cNvPicPr>
          <p:nvPr/>
        </p:nvPicPr>
        <p:blipFill>
          <a:blip r:embed="rId5"/>
          <a:srcRect l="24219" t="32319" r="23437" b="32318"/>
          <a:stretch>
            <a:fillRect/>
          </a:stretch>
        </p:blipFill>
        <p:spPr bwMode="auto">
          <a:xfrm>
            <a:off x="6500826" y="5572140"/>
            <a:ext cx="2058750" cy="1080000"/>
          </a:xfrm>
          <a:prstGeom prst="rect">
            <a:avLst/>
          </a:prstGeom>
          <a:noFill/>
        </p:spPr>
      </p:pic>
      <p:pic>
        <p:nvPicPr>
          <p:cNvPr id="9" name="Picture 5" descr="D:\Dyvosvit\Картинки\skola1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73091" y="214290"/>
            <a:ext cx="1570909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Выноска со стрелками влево/вправо 9"/>
          <p:cNvSpPr/>
          <p:nvPr/>
        </p:nvSpPr>
        <p:spPr>
          <a:xfrm>
            <a:off x="3000364" y="5857892"/>
            <a:ext cx="2714644" cy="718948"/>
          </a:xfrm>
          <a:prstGeom prst="leftRightArrowCallou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uk-UA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ru-RU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Блок-схема: знак завершения 14"/>
          <p:cNvSpPr/>
          <p:nvPr/>
        </p:nvSpPr>
        <p:spPr>
          <a:xfrm>
            <a:off x="4500562" y="2500306"/>
            <a:ext cx="3286148" cy="1428760"/>
          </a:xfrm>
          <a:prstGeom prst="flowChartTerminator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Picture 2" descr="C:\Users\sad\Desktop\ЕКОНОМІКА\ІРИНА - економіка\Ірина ЕКОНОМІКА\Що можна придбати за гроші а що ні\Що можна придбати за гроші а що ні\Документ8(2).png"/>
          <p:cNvPicPr>
            <a:picLocks noChangeAspect="1" noChangeArrowheads="1"/>
          </p:cNvPicPr>
          <p:nvPr/>
        </p:nvPicPr>
        <p:blipFill>
          <a:blip r:embed="rId5"/>
          <a:srcRect l="24219" t="32319" r="23437" b="32318"/>
          <a:stretch>
            <a:fillRect/>
          </a:stretch>
        </p:blipFill>
        <p:spPr bwMode="auto">
          <a:xfrm>
            <a:off x="5214942" y="2714620"/>
            <a:ext cx="2058750" cy="1080000"/>
          </a:xfrm>
          <a:prstGeom prst="rect">
            <a:avLst/>
          </a:prstGeom>
          <a:noFill/>
        </p:spPr>
      </p:pic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357158" y="1000108"/>
            <a:ext cx="3350746" cy="4357718"/>
          </a:xfrm>
          <a:prstGeom prst="round2DiagRect">
            <a:avLst/>
          </a:prstGeom>
          <a:solidFill>
            <a:schemeClr val="bg1"/>
          </a:solidFill>
          <a:ln w="28575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Picture 14" descr="D:\ЯРМАК\Рисунки работа\Рисунки\дети\Подруги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9" t="13523" r="8345"/>
          <a:stretch/>
        </p:blipFill>
        <p:spPr bwMode="auto">
          <a:xfrm>
            <a:off x="571472" y="1928802"/>
            <a:ext cx="3031112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кутник 15"/>
          <p:cNvSpPr/>
          <p:nvPr/>
        </p:nvSpPr>
        <p:spPr>
          <a:xfrm>
            <a:off x="357158" y="4709754"/>
            <a:ext cx="3350746" cy="64807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0070C0"/>
                </a:solidFill>
              </a:rPr>
              <a:t>ДОВІРА</a:t>
            </a:r>
            <a:endParaRPr lang="uk-UA" sz="32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sad\Desktop\ЕКОНОМІКА\Екон. картинки\zelenyj_2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-138410"/>
            <a:ext cx="9172064" cy="6994526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14414" y="357167"/>
            <a:ext cx="7472386" cy="857256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r>
              <a:rPr lang="uk-UA" dirty="0" smtClean="0"/>
              <a:t>                              </a:t>
            </a:r>
            <a:endParaRPr lang="ru-RU" dirty="0"/>
          </a:p>
        </p:txBody>
      </p:sp>
      <p:sp>
        <p:nvSpPr>
          <p:cNvPr id="15" name="Прямоугольник 13"/>
          <p:cNvSpPr/>
          <p:nvPr/>
        </p:nvSpPr>
        <p:spPr>
          <a:xfrm>
            <a:off x="467544" y="1484784"/>
            <a:ext cx="4536504" cy="489364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/>
              <a:t>МЕТА: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uk-UA" sz="2400" b="1" i="1" dirty="0" smtClean="0"/>
              <a:t>дати дітям знання про те, що не все можна купити за гроші; </a:t>
            </a:r>
            <a:endParaRPr lang="uk-UA" sz="2400" b="1" i="1" dirty="0"/>
          </a:p>
          <a:p>
            <a:pPr marL="342900" indent="-342900">
              <a:buFont typeface="Wingdings" pitchFamily="2" charset="2"/>
              <a:buChar char="ü"/>
            </a:pPr>
            <a:r>
              <a:rPr lang="uk-UA" sz="2400" b="1" i="1" dirty="0" smtClean="0"/>
              <a:t>формувати поняття про товар, який можна придбати, та речі, які не продаються;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uk-UA" sz="2400" b="1" i="1" dirty="0" smtClean="0"/>
              <a:t>навчити виділяти головний напрямок використання грошей людьми;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uk-UA" sz="2400" b="1" i="1" dirty="0" smtClean="0"/>
              <a:t>розвивати мислення, мовлення, уважність.</a:t>
            </a:r>
            <a:endParaRPr lang="uk-UA" sz="2400" b="1" i="1" dirty="0"/>
          </a:p>
        </p:txBody>
      </p:sp>
      <p:pic>
        <p:nvPicPr>
          <p:cNvPr id="16" name="Picture 6" descr="Как нарисовать продавца, продавщицу карандашом поэтапно? Где найти примеры?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484784"/>
            <a:ext cx="3600400" cy="464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Що можна </a:t>
            </a:r>
            <a:r>
              <a:rPr lang="uk-UA" sz="32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придбати за </a:t>
            </a:r>
            <a:r>
              <a:rPr lang="uk-UA" sz="32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гроші, </a:t>
            </a:r>
            <a:r>
              <a:rPr lang="uk-UA" sz="32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uk-UA" sz="32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uk-UA" sz="32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 </a:t>
            </a:r>
            <a:r>
              <a:rPr lang="uk-UA" sz="32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що ні?</a:t>
            </a:r>
            <a:endParaRPr lang="uk-UA" sz="3200" dirty="0"/>
          </a:p>
        </p:txBody>
      </p:sp>
    </p:spTree>
    <p:extLst>
      <p:ext uri="{BB962C8B-B14F-4D97-AF65-F5344CB8AC3E}">
        <p14:creationId xmlns:p14="http://schemas.microsoft.com/office/powerpoint/2010/main" val="3280839763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sad\Desktop\ЕКОНОМІКА\Екон. картинки\zelenyj_2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-136526"/>
            <a:ext cx="9143999" cy="699452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54164"/>
          </a:xfrm>
        </p:spPr>
        <p:txBody>
          <a:bodyPr>
            <a:normAutofit/>
          </a:bodyPr>
          <a:lstStyle/>
          <a:p>
            <a:r>
              <a:rPr lang="uk-UA" sz="4000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                     </a:t>
            </a:r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cs typeface="Times New Roman" pitchFamily="18" charset="0"/>
              </a:rPr>
              <a:t>Купиш чи ні?                     </a:t>
            </a:r>
            <a:br>
              <a:rPr lang="uk-UA" sz="40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cs typeface="Times New Roman" pitchFamily="18" charset="0"/>
              </a:rPr>
            </a:br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cs typeface="Times New Roman" pitchFamily="18" charset="0"/>
              </a:rPr>
              <a:t>                   </a:t>
            </a:r>
            <a:r>
              <a:rPr lang="uk-UA" sz="4000" b="1" i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cs typeface="Times New Roman" pitchFamily="18" charset="0"/>
              </a:rPr>
              <a:t>Поясни</a:t>
            </a:r>
            <a:endParaRPr lang="ru-RU" sz="4000" b="1" i="1" dirty="0">
              <a:solidFill>
                <a:schemeClr val="accent2">
                  <a:lumMod val="75000"/>
                </a:schemeClr>
              </a:solidFill>
              <a:latin typeface="Book Antiqua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r>
              <a:rPr lang="uk-UA" dirty="0" smtClean="0"/>
              <a:t>                              </a:t>
            </a:r>
            <a:endParaRPr lang="ru-RU" dirty="0"/>
          </a:p>
        </p:txBody>
      </p:sp>
      <p:pic>
        <p:nvPicPr>
          <p:cNvPr id="7" name="Picture 2" descr="C:\Users\sad\Desktop\ЕКОНОМІКА\ІРИНА - економіка\Ірина ЕКОНОМІКА\Що можна придбати за гроші а що ні\Що можна придбати за гроші а що ні\Документ8(3).png"/>
          <p:cNvPicPr>
            <a:picLocks noChangeAspect="1" noChangeArrowheads="1"/>
          </p:cNvPicPr>
          <p:nvPr/>
        </p:nvPicPr>
        <p:blipFill>
          <a:blip r:embed="rId3"/>
          <a:srcRect l="24219" t="32048" r="24218" b="32589"/>
          <a:stretch>
            <a:fillRect/>
          </a:stretch>
        </p:blipFill>
        <p:spPr bwMode="auto">
          <a:xfrm>
            <a:off x="500034" y="5572140"/>
            <a:ext cx="2025000" cy="1080000"/>
          </a:xfrm>
          <a:prstGeom prst="rect">
            <a:avLst/>
          </a:prstGeom>
          <a:noFill/>
        </p:spPr>
      </p:pic>
      <p:pic>
        <p:nvPicPr>
          <p:cNvPr id="8" name="Picture 2" descr="C:\Users\sad\Desktop\ЕКОНОМІКА\ІРИНА - економіка\Ірина ЕКОНОМІКА\Що можна придбати за гроші а що ні\Що можна придбати за гроші а що ні\Документ8(2).png"/>
          <p:cNvPicPr>
            <a:picLocks noChangeAspect="1" noChangeArrowheads="1"/>
          </p:cNvPicPr>
          <p:nvPr/>
        </p:nvPicPr>
        <p:blipFill>
          <a:blip r:embed="rId4"/>
          <a:srcRect l="24219" t="32319" r="23437" b="32318"/>
          <a:stretch>
            <a:fillRect/>
          </a:stretch>
        </p:blipFill>
        <p:spPr bwMode="auto">
          <a:xfrm>
            <a:off x="6500826" y="5572140"/>
            <a:ext cx="2058750" cy="1080000"/>
          </a:xfrm>
          <a:prstGeom prst="rect">
            <a:avLst/>
          </a:prstGeom>
          <a:noFill/>
        </p:spPr>
      </p:pic>
      <p:pic>
        <p:nvPicPr>
          <p:cNvPr id="9" name="Picture 5" descr="D:\Dyvosvit\Картинки\skola1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73091" y="214290"/>
            <a:ext cx="1570909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Выноска со стрелками влево/вправо 9"/>
          <p:cNvSpPr/>
          <p:nvPr/>
        </p:nvSpPr>
        <p:spPr>
          <a:xfrm>
            <a:off x="3000364" y="5857892"/>
            <a:ext cx="2714644" cy="718948"/>
          </a:xfrm>
          <a:prstGeom prst="leftRightArrowCallou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uk-UA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ru-RU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Блок-схема: знак завершения 14"/>
          <p:cNvSpPr/>
          <p:nvPr/>
        </p:nvSpPr>
        <p:spPr>
          <a:xfrm>
            <a:off x="4500562" y="2500306"/>
            <a:ext cx="3286148" cy="1428760"/>
          </a:xfrm>
          <a:prstGeom prst="flowChartTerminator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" name="Picture 2" descr="C:\Users\sad\Desktop\ЕКОНОМІКА\ІРИНА - економіка\Ірина ЕКОНОМІКА\Що можна придбати за гроші а що ні\Що можна придбати за гроші а що ні\Документ8(3).png"/>
          <p:cNvPicPr>
            <a:picLocks noChangeAspect="1" noChangeArrowheads="1"/>
          </p:cNvPicPr>
          <p:nvPr/>
        </p:nvPicPr>
        <p:blipFill>
          <a:blip r:embed="rId3"/>
          <a:srcRect l="24219" t="32048" r="24218" b="32589"/>
          <a:stretch>
            <a:fillRect/>
          </a:stretch>
        </p:blipFill>
        <p:spPr bwMode="auto">
          <a:xfrm>
            <a:off x="5143504" y="2643182"/>
            <a:ext cx="2025000" cy="1080000"/>
          </a:xfrm>
          <a:prstGeom prst="rect">
            <a:avLst/>
          </a:prstGeom>
          <a:noFill/>
        </p:spPr>
      </p:pic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357158" y="1124744"/>
            <a:ext cx="3350746" cy="3909612"/>
          </a:xfrm>
          <a:prstGeom prst="round2DiagRect">
            <a:avLst/>
          </a:prstGeom>
          <a:solidFill>
            <a:schemeClr val="bg1"/>
          </a:solidFill>
          <a:ln w="28575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Picture 2" descr="C:\Users\sad\AppData\Local\Temp\Rar$DIa0.382\Документ8(5).png"/>
          <p:cNvPicPr>
            <a:picLocks noChangeAspect="1" noChangeArrowheads="1"/>
          </p:cNvPicPr>
          <p:nvPr/>
        </p:nvPicPr>
        <p:blipFill>
          <a:blip r:embed="rId6"/>
          <a:srcRect l="51458" t="34381" r="24822" b="35781"/>
          <a:stretch>
            <a:fillRect/>
          </a:stretch>
        </p:blipFill>
        <p:spPr bwMode="auto">
          <a:xfrm>
            <a:off x="500034" y="1654290"/>
            <a:ext cx="3106007" cy="2762154"/>
          </a:xfrm>
          <a:prstGeom prst="rect">
            <a:avLst/>
          </a:prstGeom>
          <a:noFill/>
        </p:spPr>
      </p:pic>
      <p:sp>
        <p:nvSpPr>
          <p:cNvPr id="17" name="Прямокутник 16"/>
          <p:cNvSpPr/>
          <p:nvPr/>
        </p:nvSpPr>
        <p:spPr>
          <a:xfrm>
            <a:off x="329075" y="4421440"/>
            <a:ext cx="3406912" cy="64807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0070C0"/>
                </a:solidFill>
              </a:rPr>
              <a:t>НОУТБУК</a:t>
            </a:r>
            <a:endParaRPr lang="uk-UA" sz="32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sad\Desktop\ЕКОНОМІКА\Екон. картинки\zelenyj_2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-136526"/>
            <a:ext cx="9143999" cy="699452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54164"/>
          </a:xfrm>
        </p:spPr>
        <p:txBody>
          <a:bodyPr>
            <a:normAutofit/>
          </a:bodyPr>
          <a:lstStyle/>
          <a:p>
            <a:r>
              <a:rPr lang="uk-UA" dirty="0" smtClean="0"/>
              <a:t>                     </a:t>
            </a:r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cs typeface="Times New Roman" pitchFamily="18" charset="0"/>
              </a:rPr>
              <a:t>Купиш чи ні?                     </a:t>
            </a:r>
            <a:br>
              <a:rPr lang="uk-UA" sz="40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cs typeface="Times New Roman" pitchFamily="18" charset="0"/>
              </a:rPr>
            </a:br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cs typeface="Times New Roman" pitchFamily="18" charset="0"/>
              </a:rPr>
              <a:t>                   </a:t>
            </a:r>
            <a:r>
              <a:rPr lang="uk-UA" sz="4000" b="1" i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cs typeface="Times New Roman" pitchFamily="18" charset="0"/>
              </a:rPr>
              <a:t>Поясни</a:t>
            </a:r>
            <a:endParaRPr lang="ru-RU" sz="4000" b="1" i="1" dirty="0">
              <a:solidFill>
                <a:schemeClr val="accent2">
                  <a:lumMod val="75000"/>
                </a:schemeClr>
              </a:solidFill>
              <a:latin typeface="Book Antiqua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r>
              <a:rPr lang="uk-UA" dirty="0" smtClean="0"/>
              <a:t>                              </a:t>
            </a:r>
            <a:endParaRPr lang="ru-RU" dirty="0"/>
          </a:p>
        </p:txBody>
      </p:sp>
      <p:pic>
        <p:nvPicPr>
          <p:cNvPr id="7" name="Picture 2" descr="C:\Users\sad\Desktop\ЕКОНОМІКА\ІРИНА - економіка\Ірина ЕКОНОМІКА\Що можна придбати за гроші а що ні\Що можна придбати за гроші а що ні\Документ8(3).png"/>
          <p:cNvPicPr>
            <a:picLocks noChangeAspect="1" noChangeArrowheads="1"/>
          </p:cNvPicPr>
          <p:nvPr/>
        </p:nvPicPr>
        <p:blipFill>
          <a:blip r:embed="rId3"/>
          <a:srcRect l="24219" t="32048" r="24218" b="32589"/>
          <a:stretch>
            <a:fillRect/>
          </a:stretch>
        </p:blipFill>
        <p:spPr bwMode="auto">
          <a:xfrm>
            <a:off x="500034" y="5572140"/>
            <a:ext cx="2025000" cy="1080000"/>
          </a:xfrm>
          <a:prstGeom prst="rect">
            <a:avLst/>
          </a:prstGeom>
          <a:noFill/>
        </p:spPr>
      </p:pic>
      <p:pic>
        <p:nvPicPr>
          <p:cNvPr id="8" name="Picture 2" descr="C:\Users\sad\Desktop\ЕКОНОМІКА\ІРИНА - економіка\Ірина ЕКОНОМІКА\Що можна придбати за гроші а що ні\Що можна придбати за гроші а що ні\Документ8(2).png"/>
          <p:cNvPicPr>
            <a:picLocks noChangeAspect="1" noChangeArrowheads="1"/>
          </p:cNvPicPr>
          <p:nvPr/>
        </p:nvPicPr>
        <p:blipFill>
          <a:blip r:embed="rId4"/>
          <a:srcRect l="24219" t="32319" r="23437" b="32318"/>
          <a:stretch>
            <a:fillRect/>
          </a:stretch>
        </p:blipFill>
        <p:spPr bwMode="auto">
          <a:xfrm>
            <a:off x="6500826" y="5572140"/>
            <a:ext cx="2058750" cy="1080000"/>
          </a:xfrm>
          <a:prstGeom prst="rect">
            <a:avLst/>
          </a:prstGeom>
          <a:noFill/>
        </p:spPr>
      </p:pic>
      <p:pic>
        <p:nvPicPr>
          <p:cNvPr id="9" name="Picture 5" descr="D:\Dyvosvit\Картинки\skola1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54928" y="994488"/>
            <a:ext cx="1570909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Выноска со стрелками влево/вправо 9"/>
          <p:cNvSpPr/>
          <p:nvPr/>
        </p:nvSpPr>
        <p:spPr>
          <a:xfrm>
            <a:off x="3000364" y="5857892"/>
            <a:ext cx="2714644" cy="718948"/>
          </a:xfrm>
          <a:prstGeom prst="leftRightArrowCallou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uk-UA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ru-RU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Блок-схема: знак завершения 14"/>
          <p:cNvSpPr/>
          <p:nvPr/>
        </p:nvSpPr>
        <p:spPr>
          <a:xfrm>
            <a:off x="4500562" y="2500306"/>
            <a:ext cx="3286148" cy="1428760"/>
          </a:xfrm>
          <a:prstGeom prst="flowChartTerminator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Picture 2" descr="C:\Users\sad\Desktop\ЕКОНОМІКА\ІРИНА - економіка\Ірина ЕКОНОМІКА\Що можна придбати за гроші а що ні\Що можна придбати за гроші а що ні\Документ8(2).png"/>
          <p:cNvPicPr>
            <a:picLocks noChangeAspect="1" noChangeArrowheads="1"/>
          </p:cNvPicPr>
          <p:nvPr/>
        </p:nvPicPr>
        <p:blipFill>
          <a:blip r:embed="rId4"/>
          <a:srcRect l="24219" t="32319" r="23437" b="32318"/>
          <a:stretch>
            <a:fillRect/>
          </a:stretch>
        </p:blipFill>
        <p:spPr bwMode="auto">
          <a:xfrm>
            <a:off x="5214942" y="2714620"/>
            <a:ext cx="2058750" cy="1080000"/>
          </a:xfrm>
          <a:prstGeom prst="rect">
            <a:avLst/>
          </a:prstGeom>
          <a:noFill/>
        </p:spPr>
      </p:pic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357158" y="1196752"/>
            <a:ext cx="3422754" cy="3890085"/>
          </a:xfrm>
          <a:prstGeom prst="round2DiagRect">
            <a:avLst/>
          </a:prstGeom>
          <a:solidFill>
            <a:schemeClr val="bg1"/>
          </a:solidFill>
          <a:ln w="28575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Picture 2" descr="C:\Users\sad\AppData\Local\Temp\Rar$DIa0.464\Документ8(4).png"/>
          <p:cNvPicPr>
            <a:picLocks noChangeAspect="1" noChangeArrowheads="1"/>
          </p:cNvPicPr>
          <p:nvPr/>
        </p:nvPicPr>
        <p:blipFill>
          <a:blip r:embed="rId6"/>
          <a:srcRect l="1324" t="33276" r="75781" b="35781"/>
          <a:stretch>
            <a:fillRect/>
          </a:stretch>
        </p:blipFill>
        <p:spPr bwMode="auto">
          <a:xfrm>
            <a:off x="428596" y="1714488"/>
            <a:ext cx="3351316" cy="2757290"/>
          </a:xfrm>
          <a:prstGeom prst="rect">
            <a:avLst/>
          </a:prstGeom>
          <a:noFill/>
        </p:spPr>
      </p:pic>
      <p:sp>
        <p:nvSpPr>
          <p:cNvPr id="16" name="Прямокутник 15"/>
          <p:cNvSpPr/>
          <p:nvPr/>
        </p:nvSpPr>
        <p:spPr>
          <a:xfrm>
            <a:off x="335454" y="4438765"/>
            <a:ext cx="3444458" cy="64807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0070C0"/>
                </a:solidFill>
              </a:rPr>
              <a:t>ВЕСЕЛКА</a:t>
            </a:r>
            <a:endParaRPr lang="uk-UA" sz="32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sad\Desktop\ЕКОНОМІКА\Екон. картинки\zelenyj_2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-136526"/>
            <a:ext cx="9143999" cy="699452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54164"/>
          </a:xfrm>
        </p:spPr>
        <p:txBody>
          <a:bodyPr>
            <a:normAutofit/>
          </a:bodyPr>
          <a:lstStyle/>
          <a:p>
            <a:r>
              <a:rPr lang="uk-UA" dirty="0" smtClean="0"/>
              <a:t>                     </a:t>
            </a:r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cs typeface="Times New Roman" pitchFamily="18" charset="0"/>
              </a:rPr>
              <a:t>Купиш чи ні?                     </a:t>
            </a:r>
            <a:br>
              <a:rPr lang="uk-UA" sz="40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cs typeface="Times New Roman" pitchFamily="18" charset="0"/>
              </a:rPr>
            </a:br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cs typeface="Times New Roman" pitchFamily="18" charset="0"/>
              </a:rPr>
              <a:t>                   </a:t>
            </a:r>
            <a:r>
              <a:rPr lang="uk-UA" sz="4000" b="1" i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cs typeface="Times New Roman" pitchFamily="18" charset="0"/>
              </a:rPr>
              <a:t>Поясни</a:t>
            </a:r>
            <a:endParaRPr lang="ru-RU" sz="4000" b="1" i="1" dirty="0">
              <a:solidFill>
                <a:schemeClr val="accent2">
                  <a:lumMod val="75000"/>
                </a:schemeClr>
              </a:solidFill>
              <a:latin typeface="Book Antiqua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r>
              <a:rPr lang="uk-UA" dirty="0" smtClean="0"/>
              <a:t>                              </a:t>
            </a:r>
            <a:endParaRPr lang="ru-RU" dirty="0"/>
          </a:p>
        </p:txBody>
      </p:sp>
      <p:pic>
        <p:nvPicPr>
          <p:cNvPr id="7" name="Picture 2" descr="C:\Users\sad\Desktop\ЕКОНОМІКА\ІРИНА - економіка\Ірина ЕКОНОМІКА\Що можна придбати за гроші а що ні\Що можна придбати за гроші а що ні\Документ8(3).png"/>
          <p:cNvPicPr>
            <a:picLocks noChangeAspect="1" noChangeArrowheads="1"/>
          </p:cNvPicPr>
          <p:nvPr/>
        </p:nvPicPr>
        <p:blipFill>
          <a:blip r:embed="rId3"/>
          <a:srcRect l="24219" t="32048" r="24218" b="32589"/>
          <a:stretch>
            <a:fillRect/>
          </a:stretch>
        </p:blipFill>
        <p:spPr bwMode="auto">
          <a:xfrm>
            <a:off x="500034" y="5572140"/>
            <a:ext cx="2025000" cy="1080000"/>
          </a:xfrm>
          <a:prstGeom prst="rect">
            <a:avLst/>
          </a:prstGeom>
          <a:noFill/>
        </p:spPr>
      </p:pic>
      <p:pic>
        <p:nvPicPr>
          <p:cNvPr id="8" name="Picture 2" descr="C:\Users\sad\Desktop\ЕКОНОМІКА\ІРИНА - економіка\Ірина ЕКОНОМІКА\Що можна придбати за гроші а що ні\Що можна придбати за гроші а що ні\Документ8(2).png"/>
          <p:cNvPicPr>
            <a:picLocks noChangeAspect="1" noChangeArrowheads="1"/>
          </p:cNvPicPr>
          <p:nvPr/>
        </p:nvPicPr>
        <p:blipFill>
          <a:blip r:embed="rId4"/>
          <a:srcRect l="24219" t="32319" r="23437" b="32318"/>
          <a:stretch>
            <a:fillRect/>
          </a:stretch>
        </p:blipFill>
        <p:spPr bwMode="auto">
          <a:xfrm>
            <a:off x="6500826" y="5572140"/>
            <a:ext cx="2058750" cy="1080000"/>
          </a:xfrm>
          <a:prstGeom prst="rect">
            <a:avLst/>
          </a:prstGeom>
          <a:noFill/>
        </p:spPr>
      </p:pic>
      <p:pic>
        <p:nvPicPr>
          <p:cNvPr id="9" name="Picture 5" descr="D:\Dyvosvit\Картинки\skola1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80824" y="934290"/>
            <a:ext cx="1570909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Выноска со стрелками влево/вправо 9"/>
          <p:cNvSpPr/>
          <p:nvPr/>
        </p:nvSpPr>
        <p:spPr>
          <a:xfrm>
            <a:off x="3000364" y="5857892"/>
            <a:ext cx="2714644" cy="718948"/>
          </a:xfrm>
          <a:prstGeom prst="leftRightArrowCallou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uk-UA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ru-RU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Блок-схема: знак завершения 14"/>
          <p:cNvSpPr/>
          <p:nvPr/>
        </p:nvSpPr>
        <p:spPr>
          <a:xfrm>
            <a:off x="4500562" y="2500306"/>
            <a:ext cx="3286148" cy="1428760"/>
          </a:xfrm>
          <a:prstGeom prst="flowChartTerminator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" name="Picture 2" descr="C:\Users\sad\Desktop\ЕКОНОМІКА\ІРИНА - економіка\Ірина ЕКОНОМІКА\Що можна придбати за гроші а що ні\Що можна придбати за гроші а що ні\Документ8(3).png"/>
          <p:cNvPicPr>
            <a:picLocks noChangeAspect="1" noChangeArrowheads="1"/>
          </p:cNvPicPr>
          <p:nvPr/>
        </p:nvPicPr>
        <p:blipFill>
          <a:blip r:embed="rId3"/>
          <a:srcRect l="24219" t="32048" r="24218" b="32589"/>
          <a:stretch>
            <a:fillRect/>
          </a:stretch>
        </p:blipFill>
        <p:spPr bwMode="auto">
          <a:xfrm>
            <a:off x="5143504" y="2643182"/>
            <a:ext cx="2025000" cy="1080000"/>
          </a:xfrm>
          <a:prstGeom prst="rect">
            <a:avLst/>
          </a:prstGeom>
          <a:noFill/>
        </p:spPr>
      </p:pic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357158" y="1412776"/>
            <a:ext cx="3406912" cy="3802174"/>
          </a:xfrm>
          <a:prstGeom prst="round2DiagRect">
            <a:avLst/>
          </a:prstGeom>
          <a:solidFill>
            <a:schemeClr val="bg1"/>
          </a:solidFill>
          <a:ln w="28575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7" name="Picture 2" descr="C:\Users\sad\AppData\Local\Temp\Rar$DIa0.382\Документ8(5).png"/>
          <p:cNvPicPr>
            <a:picLocks noChangeAspect="1" noChangeArrowheads="1"/>
          </p:cNvPicPr>
          <p:nvPr/>
        </p:nvPicPr>
        <p:blipFill>
          <a:blip r:embed="rId6"/>
          <a:srcRect l="25562" t="34219" r="50000" b="37958"/>
          <a:stretch>
            <a:fillRect/>
          </a:stretch>
        </p:blipFill>
        <p:spPr bwMode="auto">
          <a:xfrm>
            <a:off x="507367" y="1857364"/>
            <a:ext cx="3106493" cy="2500330"/>
          </a:xfrm>
          <a:prstGeom prst="rect">
            <a:avLst/>
          </a:prstGeom>
          <a:noFill/>
        </p:spPr>
      </p:pic>
      <p:sp>
        <p:nvSpPr>
          <p:cNvPr id="13" name="Прямокутник 12"/>
          <p:cNvSpPr/>
          <p:nvPr/>
        </p:nvSpPr>
        <p:spPr>
          <a:xfrm>
            <a:off x="357158" y="4563721"/>
            <a:ext cx="3406912" cy="64807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0070C0"/>
                </a:solidFill>
              </a:rPr>
              <a:t>ЦУКЕРКИ</a:t>
            </a:r>
            <a:endParaRPr lang="uk-UA" sz="32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sad\Desktop\ЕКОНОМІКА\Екон. картинки\zelenyj_2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-136526"/>
            <a:ext cx="9143999" cy="699452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54164"/>
          </a:xfrm>
        </p:spPr>
        <p:txBody>
          <a:bodyPr>
            <a:normAutofit/>
          </a:bodyPr>
          <a:lstStyle/>
          <a:p>
            <a:r>
              <a:rPr lang="uk-UA" dirty="0" smtClean="0"/>
              <a:t>                     </a:t>
            </a:r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cs typeface="Times New Roman" pitchFamily="18" charset="0"/>
              </a:rPr>
              <a:t>Купиш чи ні?                     </a:t>
            </a:r>
            <a:br>
              <a:rPr lang="uk-UA" sz="40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cs typeface="Times New Roman" pitchFamily="18" charset="0"/>
              </a:rPr>
            </a:br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cs typeface="Times New Roman" pitchFamily="18" charset="0"/>
              </a:rPr>
              <a:t>                   </a:t>
            </a:r>
            <a:r>
              <a:rPr lang="uk-UA" sz="4000" b="1" i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cs typeface="Times New Roman" pitchFamily="18" charset="0"/>
              </a:rPr>
              <a:t>Поясни</a:t>
            </a:r>
            <a:endParaRPr lang="ru-RU" sz="4000" b="1" i="1" dirty="0">
              <a:solidFill>
                <a:schemeClr val="accent2">
                  <a:lumMod val="75000"/>
                </a:schemeClr>
              </a:solidFill>
              <a:latin typeface="Book Antiqua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r>
              <a:rPr lang="uk-UA" dirty="0" smtClean="0"/>
              <a:t>                              </a:t>
            </a:r>
            <a:endParaRPr lang="ru-RU" dirty="0"/>
          </a:p>
        </p:txBody>
      </p:sp>
      <p:pic>
        <p:nvPicPr>
          <p:cNvPr id="7" name="Picture 2" descr="C:\Users\sad\Desktop\ЕКОНОМІКА\ІРИНА - економіка\Ірина ЕКОНОМІКА\Що можна придбати за гроші а що ні\Що можна придбати за гроші а що ні\Документ8(3).png"/>
          <p:cNvPicPr>
            <a:picLocks noChangeAspect="1" noChangeArrowheads="1"/>
          </p:cNvPicPr>
          <p:nvPr/>
        </p:nvPicPr>
        <p:blipFill>
          <a:blip r:embed="rId3"/>
          <a:srcRect l="24219" t="32048" r="24218" b="32589"/>
          <a:stretch>
            <a:fillRect/>
          </a:stretch>
        </p:blipFill>
        <p:spPr bwMode="auto">
          <a:xfrm>
            <a:off x="500034" y="5572140"/>
            <a:ext cx="2025000" cy="1080000"/>
          </a:xfrm>
          <a:prstGeom prst="rect">
            <a:avLst/>
          </a:prstGeom>
          <a:noFill/>
        </p:spPr>
      </p:pic>
      <p:pic>
        <p:nvPicPr>
          <p:cNvPr id="8" name="Picture 2" descr="C:\Users\sad\Desktop\ЕКОНОМІКА\ІРИНА - економіка\Ірина ЕКОНОМІКА\Що можна придбати за гроші а що ні\Що можна придбати за гроші а що ні\Документ8(2).png"/>
          <p:cNvPicPr>
            <a:picLocks noChangeAspect="1" noChangeArrowheads="1"/>
          </p:cNvPicPr>
          <p:nvPr/>
        </p:nvPicPr>
        <p:blipFill>
          <a:blip r:embed="rId4"/>
          <a:srcRect l="24219" t="32319" r="23437" b="32318"/>
          <a:stretch>
            <a:fillRect/>
          </a:stretch>
        </p:blipFill>
        <p:spPr bwMode="auto">
          <a:xfrm>
            <a:off x="6500826" y="5572140"/>
            <a:ext cx="2058750" cy="1080000"/>
          </a:xfrm>
          <a:prstGeom prst="rect">
            <a:avLst/>
          </a:prstGeom>
          <a:noFill/>
        </p:spPr>
      </p:pic>
      <p:pic>
        <p:nvPicPr>
          <p:cNvPr id="9" name="Picture 5" descr="D:\Dyvosvit\Картинки\skola1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73091" y="214290"/>
            <a:ext cx="1570909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Выноска со стрелками влево/вправо 9"/>
          <p:cNvSpPr/>
          <p:nvPr/>
        </p:nvSpPr>
        <p:spPr>
          <a:xfrm>
            <a:off x="3000364" y="5857892"/>
            <a:ext cx="2714644" cy="718948"/>
          </a:xfrm>
          <a:prstGeom prst="leftRightArrowCallou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uk-UA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ru-RU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Блок-схема: знак завершения 14"/>
          <p:cNvSpPr/>
          <p:nvPr/>
        </p:nvSpPr>
        <p:spPr>
          <a:xfrm>
            <a:off x="4500562" y="2500306"/>
            <a:ext cx="3286148" cy="1428760"/>
          </a:xfrm>
          <a:prstGeom prst="flowChartTerminator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Picture 2" descr="C:\Users\sad\Desktop\ЕКОНОМІКА\ІРИНА - економіка\Ірина ЕКОНОМІКА\Що можна придбати за гроші а що ні\Що можна придбати за гроші а що ні\Документ8(2).png"/>
          <p:cNvPicPr>
            <a:picLocks noChangeAspect="1" noChangeArrowheads="1"/>
          </p:cNvPicPr>
          <p:nvPr/>
        </p:nvPicPr>
        <p:blipFill>
          <a:blip r:embed="rId4"/>
          <a:srcRect l="24219" t="32319" r="23437" b="32318"/>
          <a:stretch>
            <a:fillRect/>
          </a:stretch>
        </p:blipFill>
        <p:spPr bwMode="auto">
          <a:xfrm>
            <a:off x="5214942" y="2714620"/>
            <a:ext cx="2058750" cy="1080000"/>
          </a:xfrm>
          <a:prstGeom prst="rect">
            <a:avLst/>
          </a:prstGeom>
          <a:noFill/>
        </p:spPr>
      </p:pic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357158" y="1000108"/>
            <a:ext cx="3643338" cy="4357718"/>
          </a:xfrm>
          <a:prstGeom prst="round2DiagRect">
            <a:avLst/>
          </a:prstGeom>
          <a:solidFill>
            <a:schemeClr val="bg1"/>
          </a:solidFill>
          <a:ln w="28575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7" name="Picture 2" descr="C:\Users\sad\Desktop\ЕКОНОМІКА\Анна\Анна\У світі грошей\08.jpg"/>
          <p:cNvPicPr>
            <a:picLocks noChangeAspect="1" noChangeArrowheads="1"/>
          </p:cNvPicPr>
          <p:nvPr/>
        </p:nvPicPr>
        <p:blipFill>
          <a:blip r:embed="rId6"/>
          <a:srcRect l="5628" t="64580" r="54725" b="7627"/>
          <a:stretch>
            <a:fillRect/>
          </a:stretch>
        </p:blipFill>
        <p:spPr bwMode="auto">
          <a:xfrm>
            <a:off x="428596" y="1500174"/>
            <a:ext cx="3500462" cy="3420000"/>
          </a:xfrm>
          <a:prstGeom prst="rect">
            <a:avLst/>
          </a:prstGeom>
          <a:noFill/>
        </p:spPr>
      </p:pic>
      <p:sp>
        <p:nvSpPr>
          <p:cNvPr id="14" name="Прямокутник 13"/>
          <p:cNvSpPr/>
          <p:nvPr/>
        </p:nvSpPr>
        <p:spPr>
          <a:xfrm>
            <a:off x="357158" y="4710320"/>
            <a:ext cx="3643338" cy="64807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0070C0"/>
                </a:solidFill>
              </a:rPr>
              <a:t>УКРАЇНА</a:t>
            </a:r>
            <a:endParaRPr lang="uk-UA" sz="3200" b="1" dirty="0">
              <a:solidFill>
                <a:srgbClr val="0070C0"/>
              </a:solidFill>
            </a:endParaRPr>
          </a:p>
        </p:txBody>
      </p:sp>
      <p:sp>
        <p:nvSpPr>
          <p:cNvPr id="16" name="Прямокутник 15"/>
          <p:cNvSpPr/>
          <p:nvPr/>
        </p:nvSpPr>
        <p:spPr>
          <a:xfrm>
            <a:off x="357158" y="997169"/>
            <a:ext cx="3643338" cy="64807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0070C0"/>
                </a:solidFill>
              </a:rPr>
              <a:t>МИР</a:t>
            </a:r>
            <a:endParaRPr lang="uk-UA" sz="32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sad\Desktop\ЕКОНОМІКА\Екон. картинки\zelenyj_2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-136526"/>
            <a:ext cx="9143999" cy="699452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83254"/>
          </a:xfrm>
        </p:spPr>
        <p:txBody>
          <a:bodyPr>
            <a:noAutofit/>
          </a:bodyPr>
          <a:lstStyle/>
          <a:p>
            <a:pPr algn="l"/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br>
              <a:rPr lang="uk-UA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uk-UA" sz="2800" b="1" dirty="0" smtClean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             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86159" y="1082810"/>
            <a:ext cx="7472386" cy="714380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r>
              <a:rPr lang="uk-UA" dirty="0" smtClean="0"/>
              <a:t>                              </a:t>
            </a:r>
            <a:endParaRPr lang="ru-RU" dirty="0"/>
          </a:p>
        </p:txBody>
      </p:sp>
      <p:sp>
        <p:nvSpPr>
          <p:cNvPr id="6" name="Прямокутник 5"/>
          <p:cNvSpPr/>
          <p:nvPr/>
        </p:nvSpPr>
        <p:spPr>
          <a:xfrm>
            <a:off x="863588" y="404664"/>
            <a:ext cx="6948772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6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А Ти - </a:t>
            </a:r>
          </a:p>
          <a:p>
            <a:pPr algn="ctr"/>
            <a:r>
              <a:rPr lang="uk-UA" sz="6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МОЛОДЕЦЬ! </a:t>
            </a:r>
            <a:endParaRPr lang="uk-UA" sz="6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974" y="2168713"/>
            <a:ext cx="4572000" cy="4572000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sad\Desktop\ЕКОНОМІКА\Екон. картинки\zelenyj_2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-136526"/>
            <a:ext cx="9143999" cy="699452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83254"/>
          </a:xfrm>
        </p:spPr>
        <p:txBody>
          <a:bodyPr>
            <a:noAutofit/>
          </a:bodyPr>
          <a:lstStyle/>
          <a:p>
            <a:pPr algn="l"/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br>
              <a:rPr lang="uk-UA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uk-UA" sz="2800" b="1" dirty="0" smtClean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             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86159" y="1082810"/>
            <a:ext cx="7472386" cy="714380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r>
              <a:rPr lang="uk-UA" dirty="0" smtClean="0"/>
              <a:t>                              </a:t>
            </a:r>
            <a:endParaRPr lang="ru-RU" dirty="0"/>
          </a:p>
        </p:txBody>
      </p:sp>
      <p:pic>
        <p:nvPicPr>
          <p:cNvPr id="9" name="Picture 5" descr="D:\Dyvosvit\Картинки\skola1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3387" y="74241"/>
            <a:ext cx="1961061" cy="1797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кутник 4"/>
          <p:cNvSpPr/>
          <p:nvPr/>
        </p:nvSpPr>
        <p:spPr>
          <a:xfrm>
            <a:off x="605661" y="2060848"/>
            <a:ext cx="7740860" cy="37856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80000"/>
            <a:r>
              <a:rPr lang="uk-UA" sz="3000" dirty="0" smtClean="0">
                <a:latin typeface="Book Antiqua" pitchFamily="18" charset="0"/>
              </a:rPr>
              <a:t>За гроші не купиш </a:t>
            </a:r>
            <a:r>
              <a:rPr lang="uk-UA" sz="3000" b="1" dirty="0" smtClean="0">
                <a:solidFill>
                  <a:srgbClr val="C00000"/>
                </a:solidFill>
                <a:latin typeface="Book Antiqua" pitchFamily="18" charset="0"/>
              </a:rPr>
              <a:t>любов, дружбу, талант, сонечко, веселку, дощик</a:t>
            </a:r>
            <a:r>
              <a:rPr lang="uk-UA" sz="3000" dirty="0" smtClean="0">
                <a:latin typeface="Book Antiqua" pitchFamily="18" charset="0"/>
              </a:rPr>
              <a:t>! </a:t>
            </a:r>
          </a:p>
          <a:p>
            <a:pPr marL="180000"/>
            <a:endParaRPr lang="uk-UA" sz="3000" dirty="0" smtClean="0">
              <a:latin typeface="Book Antiqua" pitchFamily="18" charset="0"/>
            </a:endParaRPr>
          </a:p>
          <a:p>
            <a:pPr marL="180000"/>
            <a:r>
              <a:rPr lang="uk-UA" sz="3000" dirty="0" smtClean="0">
                <a:latin typeface="Book Antiqua" pitchFamily="18" charset="0"/>
              </a:rPr>
              <a:t>За гроші не купиш </a:t>
            </a:r>
            <a:r>
              <a:rPr lang="uk-UA" sz="3000" b="1" dirty="0" smtClean="0">
                <a:solidFill>
                  <a:srgbClr val="C00000"/>
                </a:solidFill>
                <a:latin typeface="Book Antiqua" pitchFamily="18" charset="0"/>
              </a:rPr>
              <a:t>посмішку дитини </a:t>
            </a:r>
            <a:r>
              <a:rPr lang="uk-UA" sz="3000" dirty="0" smtClean="0">
                <a:latin typeface="Book Antiqua" pitchFamily="18" charset="0"/>
              </a:rPr>
              <a:t>і не придбаєш </a:t>
            </a:r>
            <a:r>
              <a:rPr lang="uk-UA" sz="3000" b="1" dirty="0" smtClean="0">
                <a:solidFill>
                  <a:srgbClr val="C00000"/>
                </a:solidFill>
                <a:latin typeface="Book Antiqua" pitchFamily="18" charset="0"/>
              </a:rPr>
              <a:t>добре серце</a:t>
            </a:r>
            <a:r>
              <a:rPr lang="uk-UA" sz="3000" dirty="0" smtClean="0">
                <a:latin typeface="Book Antiqua" pitchFamily="18" charset="0"/>
              </a:rPr>
              <a:t>. </a:t>
            </a:r>
          </a:p>
          <a:p>
            <a:pPr marL="180000"/>
            <a:endParaRPr lang="uk-UA" sz="3000" dirty="0" smtClean="0">
              <a:latin typeface="Book Antiqua" pitchFamily="18" charset="0"/>
            </a:endParaRPr>
          </a:p>
          <a:p>
            <a:pPr marL="180000"/>
            <a:r>
              <a:rPr lang="uk-UA" sz="3000" dirty="0" smtClean="0">
                <a:latin typeface="Book Antiqua" pitchFamily="18" charset="0"/>
              </a:rPr>
              <a:t>І немає таких магазинів, де продається  </a:t>
            </a:r>
            <a:r>
              <a:rPr lang="uk-UA" sz="3000" b="1" dirty="0" smtClean="0">
                <a:solidFill>
                  <a:srgbClr val="C00000"/>
                </a:solidFill>
                <a:latin typeface="Book Antiqua" pitchFamily="18" charset="0"/>
              </a:rPr>
              <a:t>здоров</a:t>
            </a:r>
            <a:r>
              <a:rPr lang="en-US" sz="3000" b="1" dirty="0" smtClean="0">
                <a:solidFill>
                  <a:srgbClr val="C00000"/>
                </a:solidFill>
                <a:latin typeface="Book Antiqua" pitchFamily="18" charset="0"/>
              </a:rPr>
              <a:t>’</a:t>
            </a:r>
            <a:r>
              <a:rPr lang="uk-UA" sz="3000" b="1" dirty="0" smtClean="0">
                <a:solidFill>
                  <a:srgbClr val="C00000"/>
                </a:solidFill>
                <a:latin typeface="Book Antiqua" pitchFamily="18" charset="0"/>
              </a:rPr>
              <a:t>я, мир та спокій</a:t>
            </a:r>
            <a:r>
              <a:rPr lang="uk-UA" sz="3000" dirty="0" smtClean="0">
                <a:latin typeface="Book Antiqua" pitchFamily="18" charset="0"/>
              </a:rPr>
              <a:t>!</a:t>
            </a:r>
            <a:endParaRPr lang="uk-UA" sz="3000" dirty="0">
              <a:latin typeface="Book Antiqua" pitchFamily="18" charset="0"/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605661" y="620688"/>
            <a:ext cx="694877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ЗАПАМ</a:t>
            </a:r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’</a:t>
            </a:r>
            <a:r>
              <a:rPr lang="uk-UA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ЯТАЙ!!! </a:t>
            </a:r>
            <a:endParaRPr lang="uk-UA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43140431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sad\Desktop\ЕКОНОМІКА\Екон. картинки\zelenyj_2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99452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367" y="486141"/>
            <a:ext cx="8291265" cy="1285860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uk-UA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ПРАВИЛА ГРИ: </a:t>
            </a:r>
            <a:r>
              <a:rPr lang="uk-UA" sz="2200" b="1" i="1" dirty="0" smtClean="0">
                <a:latin typeface="Times New Roman" pitchFamily="18" charset="0"/>
                <a:cs typeface="Times New Roman" pitchFamily="18" charset="0"/>
              </a:rPr>
              <a:t>ВИБЕРИ  ВІДПОВІДЬ,                                                             ЩО, НА ТВОЮ ДУМКУ, Є ПРАВИЛЬНОЮ, </a:t>
            </a:r>
            <a:br>
              <a:rPr lang="uk-UA" sz="22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200" b="1" i="1" dirty="0" smtClean="0">
                <a:latin typeface="Times New Roman" pitchFamily="18" charset="0"/>
                <a:cs typeface="Times New Roman" pitchFamily="18" charset="0"/>
              </a:rPr>
              <a:t>ПОЯСНИ СВІЙ ВИБІР</a:t>
            </a:r>
            <a:endParaRPr lang="ru-RU" sz="2200" b="1" i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1820476"/>
              </p:ext>
            </p:extLst>
          </p:nvPr>
        </p:nvGraphicFramePr>
        <p:xfrm>
          <a:off x="1035803" y="2276872"/>
          <a:ext cx="7072394" cy="396044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3500494"/>
                <a:gridCol w="3571900"/>
              </a:tblGrid>
              <a:tr h="2068973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18914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2" descr="C:\Users\sad\Desktop\ЕКОНОМІКА\ІРИНА - економіка\Ірина ЕКОНОМІКА\Що можна придбати за гроші а що ні\Що можна придбати за гроші а що ні\Документ8(3).png"/>
          <p:cNvPicPr>
            <a:picLocks noChangeAspect="1" noChangeArrowheads="1"/>
          </p:cNvPicPr>
          <p:nvPr/>
        </p:nvPicPr>
        <p:blipFill>
          <a:blip r:embed="rId3"/>
          <a:srcRect l="24219" t="32048" r="24218" b="32589"/>
          <a:stretch>
            <a:fillRect/>
          </a:stretch>
        </p:blipFill>
        <p:spPr bwMode="auto">
          <a:xfrm>
            <a:off x="1691680" y="2708920"/>
            <a:ext cx="2025000" cy="1080000"/>
          </a:xfrm>
          <a:prstGeom prst="rect">
            <a:avLst/>
          </a:prstGeom>
          <a:noFill/>
        </p:spPr>
      </p:pic>
      <p:pic>
        <p:nvPicPr>
          <p:cNvPr id="9" name="Picture 2" descr="C:\Users\sad\Desktop\ЕКОНОМІКА\ІРИНА - економіка\Ірина ЕКОНОМІКА\Що можна придбати за гроші а що ні\Що можна придбати за гроші а що ні\Документ8(2).png"/>
          <p:cNvPicPr>
            <a:picLocks noChangeAspect="1" noChangeArrowheads="1"/>
          </p:cNvPicPr>
          <p:nvPr/>
        </p:nvPicPr>
        <p:blipFill>
          <a:blip r:embed="rId4"/>
          <a:srcRect l="24219" t="32319" r="23437" b="32318"/>
          <a:stretch>
            <a:fillRect/>
          </a:stretch>
        </p:blipFill>
        <p:spPr bwMode="auto">
          <a:xfrm>
            <a:off x="5220072" y="2708920"/>
            <a:ext cx="2058750" cy="1080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07245" y="4077072"/>
            <a:ext cx="7329510" cy="2088232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uk-UA" b="1" dirty="0" smtClean="0">
              <a:solidFill>
                <a:srgbClr val="00B050"/>
              </a:solidFill>
              <a:latin typeface="Book Antiqua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uk-UA" b="1" dirty="0" smtClean="0">
                <a:solidFill>
                  <a:srgbClr val="00B050"/>
                </a:solidFill>
                <a:latin typeface="Book Antiqua" pitchFamily="18" charset="0"/>
                <a:cs typeface="Times New Roman" pitchFamily="18" charset="0"/>
              </a:rPr>
              <a:t>Продається             </a:t>
            </a:r>
            <a:r>
              <a:rPr lang="uk-UA" b="1" dirty="0" smtClean="0">
                <a:solidFill>
                  <a:srgbClr val="FF0000"/>
                </a:solidFill>
                <a:latin typeface="Book Antiqua" pitchFamily="18" charset="0"/>
                <a:cs typeface="Times New Roman" pitchFamily="18" charset="0"/>
              </a:rPr>
              <a:t>Не продається</a:t>
            </a:r>
          </a:p>
          <a:p>
            <a:pPr algn="ctr">
              <a:buNone/>
            </a:pPr>
            <a:r>
              <a:rPr lang="uk-UA" b="1" dirty="0" smtClean="0">
                <a:latin typeface="Book Antiqua" pitchFamily="18" charset="0"/>
                <a:cs typeface="Times New Roman" pitchFamily="18" charset="0"/>
              </a:rPr>
              <a:t> </a:t>
            </a:r>
            <a:r>
              <a:rPr lang="uk-UA" b="1" dirty="0" smtClean="0">
                <a:solidFill>
                  <a:srgbClr val="00B050"/>
                </a:solidFill>
                <a:latin typeface="Book Antiqua" pitchFamily="18" charset="0"/>
                <a:cs typeface="Times New Roman" pitchFamily="18" charset="0"/>
              </a:rPr>
              <a:t>і купується              </a:t>
            </a:r>
            <a:r>
              <a:rPr lang="uk-UA" b="1" dirty="0" smtClean="0">
                <a:solidFill>
                  <a:srgbClr val="FF0000"/>
                </a:solidFill>
                <a:latin typeface="Book Antiqua" pitchFamily="18" charset="0"/>
                <a:cs typeface="Times New Roman" pitchFamily="18" charset="0"/>
              </a:rPr>
              <a:t>і не купується</a:t>
            </a:r>
            <a:endParaRPr lang="ru-RU" b="1" dirty="0" smtClean="0">
              <a:solidFill>
                <a:srgbClr val="FF0000"/>
              </a:solidFill>
              <a:latin typeface="Book Antiqua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11" name="Picture 5" descr="D:\Dyvosvit\Картинки\skola1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76256" y="476672"/>
            <a:ext cx="1806746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sad\Desktop\ЕКОНОМІКА\Екон. картинки\zelenyj_2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-136526"/>
            <a:ext cx="9143999" cy="699452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9613" y="221536"/>
            <a:ext cx="8229600" cy="1654164"/>
          </a:xfrm>
        </p:spPr>
        <p:txBody>
          <a:bodyPr>
            <a:normAutofit/>
          </a:bodyPr>
          <a:lstStyle/>
          <a:p>
            <a:r>
              <a:rPr lang="uk-UA" sz="3600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                     </a:t>
            </a:r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cs typeface="Times New Roman" pitchFamily="18" charset="0"/>
              </a:rPr>
              <a:t>Купиш чи ні?</a:t>
            </a:r>
            <a:r>
              <a:rPr lang="uk-UA" sz="36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cs typeface="Times New Roman" pitchFamily="18" charset="0"/>
              </a:rPr>
              <a:t>                     </a:t>
            </a:r>
            <a:br>
              <a:rPr lang="uk-UA" sz="36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cs typeface="Times New Roman" pitchFamily="18" charset="0"/>
              </a:rPr>
            </a:br>
            <a:r>
              <a:rPr lang="uk-UA" sz="36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cs typeface="Times New Roman" pitchFamily="18" charset="0"/>
              </a:rPr>
              <a:t>                   </a:t>
            </a:r>
            <a:r>
              <a:rPr lang="uk-UA" sz="3600" b="1" i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cs typeface="Times New Roman" pitchFamily="18" charset="0"/>
              </a:rPr>
              <a:t>Поясни</a:t>
            </a:r>
            <a:endParaRPr lang="ru-RU" sz="3600" b="1" i="1" dirty="0">
              <a:solidFill>
                <a:schemeClr val="accent2">
                  <a:lumMod val="75000"/>
                </a:schemeClr>
              </a:solidFill>
              <a:latin typeface="Book Antiqua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r>
              <a:rPr lang="uk-UA" dirty="0" smtClean="0"/>
              <a:t>                              </a:t>
            </a:r>
            <a:endParaRPr lang="ru-RU" dirty="0"/>
          </a:p>
        </p:txBody>
      </p:sp>
      <p:pic>
        <p:nvPicPr>
          <p:cNvPr id="6" name="Picture 2" descr="C:\Users\sad\Desktop\ЕКОНОМІКА\Анна\Анна\У світі грошей\01.jpg"/>
          <p:cNvPicPr>
            <a:picLocks noChangeAspect="1" noChangeArrowheads="1"/>
          </p:cNvPicPr>
          <p:nvPr/>
        </p:nvPicPr>
        <p:blipFill>
          <a:blip r:embed="rId3"/>
          <a:srcRect l="6571" t="64812" r="54635" b="3426"/>
          <a:stretch>
            <a:fillRect/>
          </a:stretch>
        </p:blipFill>
        <p:spPr bwMode="auto">
          <a:xfrm>
            <a:off x="500034" y="1048618"/>
            <a:ext cx="3407294" cy="3985737"/>
          </a:xfrm>
          <a:prstGeom prst="round2DiagRect">
            <a:avLst/>
          </a:prstGeom>
          <a:noFill/>
          <a:ln w="28575">
            <a:solidFill>
              <a:srgbClr val="7030A0"/>
            </a:solidFill>
            <a:prstDash val="sysDot"/>
          </a:ln>
        </p:spPr>
      </p:pic>
      <p:pic>
        <p:nvPicPr>
          <p:cNvPr id="7" name="Picture 2" descr="C:\Users\sad\Desktop\ЕКОНОМІКА\ІРИНА - економіка\Ірина ЕКОНОМІКА\Що можна придбати за гроші а що ні\Що можна придбати за гроші а що ні\Документ8(3).png"/>
          <p:cNvPicPr>
            <a:picLocks noChangeAspect="1" noChangeArrowheads="1"/>
          </p:cNvPicPr>
          <p:nvPr/>
        </p:nvPicPr>
        <p:blipFill>
          <a:blip r:embed="rId4"/>
          <a:srcRect l="24219" t="32048" r="24218" b="32589"/>
          <a:stretch>
            <a:fillRect/>
          </a:stretch>
        </p:blipFill>
        <p:spPr bwMode="auto">
          <a:xfrm>
            <a:off x="500034" y="5572140"/>
            <a:ext cx="2025000" cy="1080000"/>
          </a:xfrm>
          <a:prstGeom prst="rect">
            <a:avLst/>
          </a:prstGeom>
          <a:noFill/>
        </p:spPr>
      </p:pic>
      <p:pic>
        <p:nvPicPr>
          <p:cNvPr id="8" name="Picture 2" descr="C:\Users\sad\Desktop\ЕКОНОМІКА\ІРИНА - економіка\Ірина ЕКОНОМІКА\Що можна придбати за гроші а що ні\Що можна придбати за гроші а що ні\Документ8(2).png"/>
          <p:cNvPicPr>
            <a:picLocks noChangeAspect="1" noChangeArrowheads="1"/>
          </p:cNvPicPr>
          <p:nvPr/>
        </p:nvPicPr>
        <p:blipFill>
          <a:blip r:embed="rId5"/>
          <a:srcRect l="24219" t="32319" r="23437" b="32318"/>
          <a:stretch>
            <a:fillRect/>
          </a:stretch>
        </p:blipFill>
        <p:spPr bwMode="auto">
          <a:xfrm>
            <a:off x="6500826" y="5572140"/>
            <a:ext cx="2058750" cy="1080000"/>
          </a:xfrm>
          <a:prstGeom prst="rect">
            <a:avLst/>
          </a:prstGeom>
          <a:noFill/>
        </p:spPr>
      </p:pic>
      <p:pic>
        <p:nvPicPr>
          <p:cNvPr id="9" name="Picture 5" descr="D:\Dyvosvit\Картинки\skola1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08304" y="934290"/>
            <a:ext cx="1570909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Выноска со стрелками влево/вправо 9"/>
          <p:cNvSpPr/>
          <p:nvPr/>
        </p:nvSpPr>
        <p:spPr>
          <a:xfrm>
            <a:off x="3000364" y="5857892"/>
            <a:ext cx="2714644" cy="718948"/>
          </a:xfrm>
          <a:prstGeom prst="leftRightArrowCallou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uk-UA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ru-RU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Блок-схема: знак завершения 14"/>
          <p:cNvSpPr/>
          <p:nvPr/>
        </p:nvSpPr>
        <p:spPr>
          <a:xfrm>
            <a:off x="4500562" y="2500306"/>
            <a:ext cx="3286148" cy="1428760"/>
          </a:xfrm>
          <a:prstGeom prst="flowChartTerminator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" name="Picture 2" descr="C:\Users\sad\Desktop\ЕКОНОМІКА\ІРИНА - економіка\Ірина ЕКОНОМІКА\Що можна придбати за гроші а що ні\Що можна придбати за гроші а що ні\Документ8(3).png"/>
          <p:cNvPicPr>
            <a:picLocks noChangeAspect="1" noChangeArrowheads="1"/>
          </p:cNvPicPr>
          <p:nvPr/>
        </p:nvPicPr>
        <p:blipFill>
          <a:blip r:embed="rId4"/>
          <a:srcRect l="24219" t="32048" r="24218" b="32589"/>
          <a:stretch>
            <a:fillRect/>
          </a:stretch>
        </p:blipFill>
        <p:spPr bwMode="auto">
          <a:xfrm>
            <a:off x="5143504" y="2643182"/>
            <a:ext cx="2025000" cy="1080000"/>
          </a:xfrm>
          <a:prstGeom prst="rect">
            <a:avLst/>
          </a:prstGeom>
          <a:noFill/>
        </p:spPr>
      </p:pic>
      <p:sp>
        <p:nvSpPr>
          <p:cNvPr id="11" name="Прямокутник 10"/>
          <p:cNvSpPr/>
          <p:nvPr/>
        </p:nvSpPr>
        <p:spPr>
          <a:xfrm>
            <a:off x="500034" y="4416377"/>
            <a:ext cx="3406912" cy="64807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0070C0"/>
                </a:solidFill>
              </a:rPr>
              <a:t>ІГРАШКИ</a:t>
            </a:r>
            <a:endParaRPr lang="uk-UA" sz="32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sad\Desktop\ЕКОНОМІКА\Екон. картинки\zelenyj_2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-136526"/>
            <a:ext cx="9143999" cy="699452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54164"/>
          </a:xfrm>
        </p:spPr>
        <p:txBody>
          <a:bodyPr>
            <a:normAutofit/>
          </a:bodyPr>
          <a:lstStyle/>
          <a:p>
            <a:r>
              <a:rPr lang="uk-UA" dirty="0" smtClean="0"/>
              <a:t>                     </a:t>
            </a:r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cs typeface="Times New Roman" pitchFamily="18" charset="0"/>
              </a:rPr>
              <a:t>Купиш чи ні?                     </a:t>
            </a:r>
            <a:br>
              <a:rPr lang="uk-UA" sz="40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cs typeface="Times New Roman" pitchFamily="18" charset="0"/>
              </a:rPr>
            </a:br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cs typeface="Times New Roman" pitchFamily="18" charset="0"/>
              </a:rPr>
              <a:t>                   </a:t>
            </a:r>
            <a:r>
              <a:rPr lang="uk-UA" sz="3600" b="1" i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cs typeface="Times New Roman" pitchFamily="18" charset="0"/>
              </a:rPr>
              <a:t>Поясни</a:t>
            </a:r>
            <a:endParaRPr lang="ru-RU" sz="3600" b="1" i="1" dirty="0">
              <a:solidFill>
                <a:schemeClr val="accent2">
                  <a:lumMod val="75000"/>
                </a:schemeClr>
              </a:solidFill>
              <a:latin typeface="Book Antiqua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r>
              <a:rPr lang="uk-UA" dirty="0" smtClean="0"/>
              <a:t>                              </a:t>
            </a:r>
            <a:endParaRPr lang="ru-RU" dirty="0"/>
          </a:p>
        </p:txBody>
      </p:sp>
      <p:pic>
        <p:nvPicPr>
          <p:cNvPr id="7" name="Picture 2" descr="C:\Users\sad\Desktop\ЕКОНОМІКА\ІРИНА - економіка\Ірина ЕКОНОМІКА\Що можна придбати за гроші а що ні\Що можна придбати за гроші а що ні\Документ8(3).png"/>
          <p:cNvPicPr>
            <a:picLocks noChangeAspect="1" noChangeArrowheads="1"/>
          </p:cNvPicPr>
          <p:nvPr/>
        </p:nvPicPr>
        <p:blipFill>
          <a:blip r:embed="rId3"/>
          <a:srcRect l="24219" t="32048" r="24218" b="32589"/>
          <a:stretch>
            <a:fillRect/>
          </a:stretch>
        </p:blipFill>
        <p:spPr bwMode="auto">
          <a:xfrm>
            <a:off x="500034" y="5572140"/>
            <a:ext cx="2025000" cy="1080000"/>
          </a:xfrm>
          <a:prstGeom prst="rect">
            <a:avLst/>
          </a:prstGeom>
          <a:noFill/>
        </p:spPr>
      </p:pic>
      <p:pic>
        <p:nvPicPr>
          <p:cNvPr id="8" name="Picture 2" descr="C:\Users\sad\Desktop\ЕКОНОМІКА\ІРИНА - економіка\Ірина ЕКОНОМІКА\Що можна придбати за гроші а що ні\Що можна придбати за гроші а що ні\Документ8(2).png"/>
          <p:cNvPicPr>
            <a:picLocks noChangeAspect="1" noChangeArrowheads="1"/>
          </p:cNvPicPr>
          <p:nvPr/>
        </p:nvPicPr>
        <p:blipFill>
          <a:blip r:embed="rId4"/>
          <a:srcRect l="24219" t="32319" r="23437" b="32318"/>
          <a:stretch>
            <a:fillRect/>
          </a:stretch>
        </p:blipFill>
        <p:spPr bwMode="auto">
          <a:xfrm>
            <a:off x="6500826" y="5572140"/>
            <a:ext cx="2058750" cy="1080000"/>
          </a:xfrm>
          <a:prstGeom prst="rect">
            <a:avLst/>
          </a:prstGeom>
          <a:noFill/>
        </p:spPr>
      </p:pic>
      <p:pic>
        <p:nvPicPr>
          <p:cNvPr id="9" name="Picture 5" descr="D:\Dyvosvit\Картинки\skola1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70912" y="906265"/>
            <a:ext cx="1570909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Выноска со стрелками влево/вправо 9"/>
          <p:cNvSpPr/>
          <p:nvPr/>
        </p:nvSpPr>
        <p:spPr>
          <a:xfrm>
            <a:off x="3000364" y="5857892"/>
            <a:ext cx="2714644" cy="718948"/>
          </a:xfrm>
          <a:prstGeom prst="leftRightArrowCallou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uk-UA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ru-RU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Блок-схема: знак завершения 14"/>
          <p:cNvSpPr/>
          <p:nvPr/>
        </p:nvSpPr>
        <p:spPr>
          <a:xfrm>
            <a:off x="4500562" y="2500306"/>
            <a:ext cx="3286148" cy="1428760"/>
          </a:xfrm>
          <a:prstGeom prst="flowChartTerminator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" name="Picture 2" descr="C:\Users\sad\Desktop\ЕКОНОМІКА\Анна\Анна\У світі грошей\01.jpg"/>
          <p:cNvPicPr>
            <a:picLocks noChangeAspect="1" noChangeArrowheads="1"/>
          </p:cNvPicPr>
          <p:nvPr/>
        </p:nvPicPr>
        <p:blipFill>
          <a:blip r:embed="rId6"/>
          <a:srcRect l="54817" t="64156" r="6737" b="3426"/>
          <a:stretch>
            <a:fillRect/>
          </a:stretch>
        </p:blipFill>
        <p:spPr bwMode="auto">
          <a:xfrm>
            <a:off x="428596" y="785794"/>
            <a:ext cx="3389485" cy="4083366"/>
          </a:xfrm>
          <a:prstGeom prst="round2DiagRect">
            <a:avLst/>
          </a:prstGeom>
          <a:noFill/>
          <a:ln w="28575">
            <a:solidFill>
              <a:srgbClr val="7030A0"/>
            </a:solidFill>
            <a:prstDash val="sysDash"/>
          </a:ln>
        </p:spPr>
      </p:pic>
      <p:pic>
        <p:nvPicPr>
          <p:cNvPr id="13" name="Picture 2" descr="C:\Users\sad\Desktop\ЕКОНОМІКА\ІРИНА - економіка\Ірина ЕКОНОМІКА\Що можна придбати за гроші а що ні\Що можна придбати за гроші а що ні\Документ8(2).png"/>
          <p:cNvPicPr>
            <a:picLocks noChangeAspect="1" noChangeArrowheads="1"/>
          </p:cNvPicPr>
          <p:nvPr/>
        </p:nvPicPr>
        <p:blipFill>
          <a:blip r:embed="rId4"/>
          <a:srcRect l="24219" t="32319" r="23437" b="32318"/>
          <a:stretch>
            <a:fillRect/>
          </a:stretch>
        </p:blipFill>
        <p:spPr bwMode="auto">
          <a:xfrm>
            <a:off x="5214942" y="2714620"/>
            <a:ext cx="2058750" cy="1080000"/>
          </a:xfrm>
          <a:prstGeom prst="rect">
            <a:avLst/>
          </a:prstGeom>
          <a:noFill/>
        </p:spPr>
      </p:pic>
      <p:sp>
        <p:nvSpPr>
          <p:cNvPr id="14" name="Прямокутник 13"/>
          <p:cNvSpPr/>
          <p:nvPr/>
        </p:nvSpPr>
        <p:spPr>
          <a:xfrm>
            <a:off x="428596" y="4710320"/>
            <a:ext cx="3389485" cy="64807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0070C0"/>
                </a:solidFill>
              </a:rPr>
              <a:t>СПІВ</a:t>
            </a:r>
            <a:endParaRPr lang="uk-UA" sz="32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sad\Desktop\ЕКОНОМІКА\Екон. картинки\zelenyj_2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-136526"/>
            <a:ext cx="9143999" cy="699452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54164"/>
          </a:xfrm>
        </p:spPr>
        <p:txBody>
          <a:bodyPr>
            <a:normAutofit/>
          </a:bodyPr>
          <a:lstStyle/>
          <a:p>
            <a:r>
              <a:rPr lang="uk-UA" dirty="0" smtClean="0"/>
              <a:t>                     </a:t>
            </a:r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cs typeface="Times New Roman" pitchFamily="18" charset="0"/>
              </a:rPr>
              <a:t>Купиш чи ні?                     </a:t>
            </a:r>
            <a:br>
              <a:rPr lang="uk-UA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cs typeface="Times New Roman" pitchFamily="18" charset="0"/>
              </a:rPr>
            </a:br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cs typeface="Times New Roman" pitchFamily="18" charset="0"/>
              </a:rPr>
              <a:t>                   </a:t>
            </a:r>
            <a:r>
              <a:rPr lang="uk-UA" sz="3600" b="1" i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cs typeface="Times New Roman" pitchFamily="18" charset="0"/>
              </a:rPr>
              <a:t>Поясни</a:t>
            </a:r>
            <a:endParaRPr lang="ru-RU" sz="3600" b="1" i="1" dirty="0">
              <a:solidFill>
                <a:schemeClr val="accent2">
                  <a:lumMod val="75000"/>
                </a:schemeClr>
              </a:solidFill>
              <a:latin typeface="Book Antiqua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r>
              <a:rPr lang="uk-UA" dirty="0" smtClean="0"/>
              <a:t>                              </a:t>
            </a:r>
            <a:endParaRPr lang="ru-RU" dirty="0"/>
          </a:p>
        </p:txBody>
      </p:sp>
      <p:pic>
        <p:nvPicPr>
          <p:cNvPr id="7" name="Picture 2" descr="C:\Users\sad\Desktop\ЕКОНОМІКА\ІРИНА - економіка\Ірина ЕКОНОМІКА\Що можна придбати за гроші а що ні\Що можна придбати за гроші а що ні\Документ8(3).png"/>
          <p:cNvPicPr>
            <a:picLocks noChangeAspect="1" noChangeArrowheads="1"/>
          </p:cNvPicPr>
          <p:nvPr/>
        </p:nvPicPr>
        <p:blipFill>
          <a:blip r:embed="rId3"/>
          <a:srcRect l="24219" t="32048" r="24218" b="32589"/>
          <a:stretch>
            <a:fillRect/>
          </a:stretch>
        </p:blipFill>
        <p:spPr bwMode="auto">
          <a:xfrm>
            <a:off x="500034" y="5572140"/>
            <a:ext cx="2025000" cy="1080000"/>
          </a:xfrm>
          <a:prstGeom prst="rect">
            <a:avLst/>
          </a:prstGeom>
          <a:noFill/>
        </p:spPr>
      </p:pic>
      <p:pic>
        <p:nvPicPr>
          <p:cNvPr id="8" name="Picture 2" descr="C:\Users\sad\Desktop\ЕКОНОМІКА\ІРИНА - економіка\Ірина ЕКОНОМІКА\Що можна придбати за гроші а що ні\Що можна придбати за гроші а що ні\Документ8(2).png"/>
          <p:cNvPicPr>
            <a:picLocks noChangeAspect="1" noChangeArrowheads="1"/>
          </p:cNvPicPr>
          <p:nvPr/>
        </p:nvPicPr>
        <p:blipFill>
          <a:blip r:embed="rId4"/>
          <a:srcRect l="24219" t="32319" r="23437" b="32318"/>
          <a:stretch>
            <a:fillRect/>
          </a:stretch>
        </p:blipFill>
        <p:spPr bwMode="auto">
          <a:xfrm>
            <a:off x="6500826" y="5572140"/>
            <a:ext cx="2058750" cy="1080000"/>
          </a:xfrm>
          <a:prstGeom prst="rect">
            <a:avLst/>
          </a:prstGeom>
          <a:noFill/>
        </p:spPr>
      </p:pic>
      <p:pic>
        <p:nvPicPr>
          <p:cNvPr id="9" name="Picture 5" descr="D:\Dyvosvit\Картинки\skola1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80312" y="856388"/>
            <a:ext cx="1570909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Выноска со стрелками влево/вправо 9"/>
          <p:cNvSpPr/>
          <p:nvPr/>
        </p:nvSpPr>
        <p:spPr>
          <a:xfrm>
            <a:off x="3000364" y="5857892"/>
            <a:ext cx="2714644" cy="718948"/>
          </a:xfrm>
          <a:prstGeom prst="leftRightArrowCallou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uk-UA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ru-RU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Блок-схема: знак завершения 14"/>
          <p:cNvSpPr/>
          <p:nvPr/>
        </p:nvSpPr>
        <p:spPr>
          <a:xfrm>
            <a:off x="4500562" y="2500306"/>
            <a:ext cx="3286148" cy="1428760"/>
          </a:xfrm>
          <a:prstGeom prst="flowChartTerminator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" name="Picture 2" descr="C:\Users\sad\Desktop\ЕКОНОМІКА\ІРИНА - економіка\Ірина ЕКОНОМІКА\Що можна придбати за гроші а що ні\Що можна придбати за гроші а що ні\Документ8(3).png"/>
          <p:cNvPicPr>
            <a:picLocks noChangeAspect="1" noChangeArrowheads="1"/>
          </p:cNvPicPr>
          <p:nvPr/>
        </p:nvPicPr>
        <p:blipFill>
          <a:blip r:embed="rId3"/>
          <a:srcRect l="24219" t="32048" r="24218" b="32589"/>
          <a:stretch>
            <a:fillRect/>
          </a:stretch>
        </p:blipFill>
        <p:spPr bwMode="auto">
          <a:xfrm>
            <a:off x="5143504" y="2643182"/>
            <a:ext cx="2025000" cy="1080000"/>
          </a:xfrm>
          <a:prstGeom prst="rect">
            <a:avLst/>
          </a:prstGeom>
          <a:noFill/>
        </p:spPr>
      </p:pic>
      <p:pic>
        <p:nvPicPr>
          <p:cNvPr id="12" name="Picture 5" descr="C:\Users\sad\Desktop\ЕКОНОМІКА\Анна\Анна\У світі грошей\05.jpg"/>
          <p:cNvPicPr>
            <a:picLocks noChangeAspect="1" noChangeArrowheads="1"/>
          </p:cNvPicPr>
          <p:nvPr/>
        </p:nvPicPr>
        <p:blipFill>
          <a:blip r:embed="rId6"/>
          <a:srcRect l="54466" t="13541" r="6148" b="53936"/>
          <a:stretch>
            <a:fillRect/>
          </a:stretch>
        </p:blipFill>
        <p:spPr bwMode="auto">
          <a:xfrm>
            <a:off x="899592" y="1268760"/>
            <a:ext cx="2542519" cy="3255081"/>
          </a:xfrm>
          <a:prstGeom prst="round2DiagRect">
            <a:avLst/>
          </a:prstGeom>
          <a:noFill/>
          <a:ln w="28575">
            <a:solidFill>
              <a:srgbClr val="7030A0"/>
            </a:solidFill>
            <a:prstDash val="sysDash"/>
          </a:ln>
        </p:spPr>
      </p:pic>
      <p:sp>
        <p:nvSpPr>
          <p:cNvPr id="13" name="Прямокутник 12"/>
          <p:cNvSpPr/>
          <p:nvPr/>
        </p:nvSpPr>
        <p:spPr>
          <a:xfrm>
            <a:off x="899592" y="4512532"/>
            <a:ext cx="2542519" cy="64807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0070C0"/>
                </a:solidFill>
              </a:rPr>
              <a:t>ПЛАТТЯ</a:t>
            </a:r>
            <a:endParaRPr lang="uk-UA" sz="32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sad\Desktop\ЕКОНОМІКА\Екон. картинки\zelenyj_2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-136526"/>
            <a:ext cx="9143999" cy="699452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54164"/>
          </a:xfrm>
        </p:spPr>
        <p:txBody>
          <a:bodyPr>
            <a:normAutofit/>
          </a:bodyPr>
          <a:lstStyle/>
          <a:p>
            <a:r>
              <a:rPr lang="uk-UA" dirty="0" smtClean="0"/>
              <a:t>                     </a:t>
            </a:r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cs typeface="Times New Roman" pitchFamily="18" charset="0"/>
              </a:rPr>
              <a:t>Купиш чи ні?                     </a:t>
            </a:r>
            <a:br>
              <a:rPr lang="uk-UA" sz="40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cs typeface="Times New Roman" pitchFamily="18" charset="0"/>
              </a:rPr>
            </a:br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cs typeface="Times New Roman" pitchFamily="18" charset="0"/>
              </a:rPr>
              <a:t>                   </a:t>
            </a:r>
            <a:r>
              <a:rPr lang="uk-UA" sz="4000" b="1" i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cs typeface="Times New Roman" pitchFamily="18" charset="0"/>
              </a:rPr>
              <a:t>Поясни</a:t>
            </a:r>
            <a:endParaRPr lang="ru-RU" sz="4000" b="1" i="1" dirty="0">
              <a:solidFill>
                <a:schemeClr val="accent2">
                  <a:lumMod val="75000"/>
                </a:schemeClr>
              </a:solidFill>
              <a:latin typeface="Book Antiqua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r>
              <a:rPr lang="uk-UA" dirty="0" smtClean="0"/>
              <a:t>                              </a:t>
            </a:r>
            <a:endParaRPr lang="ru-RU" dirty="0"/>
          </a:p>
        </p:txBody>
      </p:sp>
      <p:pic>
        <p:nvPicPr>
          <p:cNvPr id="7" name="Picture 2" descr="C:\Users\sad\Desktop\ЕКОНОМІКА\ІРИНА - економіка\Ірина ЕКОНОМІКА\Що можна придбати за гроші а що ні\Що можна придбати за гроші а що ні\Документ8(3).png"/>
          <p:cNvPicPr>
            <a:picLocks noChangeAspect="1" noChangeArrowheads="1"/>
          </p:cNvPicPr>
          <p:nvPr/>
        </p:nvPicPr>
        <p:blipFill>
          <a:blip r:embed="rId3"/>
          <a:srcRect l="24219" t="32048" r="24218" b="32589"/>
          <a:stretch>
            <a:fillRect/>
          </a:stretch>
        </p:blipFill>
        <p:spPr bwMode="auto">
          <a:xfrm>
            <a:off x="500034" y="5572140"/>
            <a:ext cx="2025000" cy="1080000"/>
          </a:xfrm>
          <a:prstGeom prst="rect">
            <a:avLst/>
          </a:prstGeom>
          <a:noFill/>
        </p:spPr>
      </p:pic>
      <p:pic>
        <p:nvPicPr>
          <p:cNvPr id="8" name="Picture 2" descr="C:\Users\sad\Desktop\ЕКОНОМІКА\ІРИНА - економіка\Ірина ЕКОНОМІКА\Що можна придбати за гроші а що ні\Що можна придбати за гроші а що ні\Документ8(2).png"/>
          <p:cNvPicPr>
            <a:picLocks noChangeAspect="1" noChangeArrowheads="1"/>
          </p:cNvPicPr>
          <p:nvPr/>
        </p:nvPicPr>
        <p:blipFill>
          <a:blip r:embed="rId4"/>
          <a:srcRect l="24219" t="32319" r="23437" b="32318"/>
          <a:stretch>
            <a:fillRect/>
          </a:stretch>
        </p:blipFill>
        <p:spPr bwMode="auto">
          <a:xfrm>
            <a:off x="6500826" y="5572140"/>
            <a:ext cx="2058750" cy="1080000"/>
          </a:xfrm>
          <a:prstGeom prst="rect">
            <a:avLst/>
          </a:prstGeom>
          <a:noFill/>
        </p:spPr>
      </p:pic>
      <p:pic>
        <p:nvPicPr>
          <p:cNvPr id="9" name="Picture 5" descr="D:\Dyvosvit\Картинки\skola1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71159" y="934290"/>
            <a:ext cx="1570909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Выноска со стрелками влево/вправо 9"/>
          <p:cNvSpPr/>
          <p:nvPr/>
        </p:nvSpPr>
        <p:spPr>
          <a:xfrm>
            <a:off x="3000364" y="5857892"/>
            <a:ext cx="2714644" cy="718948"/>
          </a:xfrm>
          <a:prstGeom prst="leftRightArrowCallou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uk-UA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ru-RU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Блок-схема: знак завершения 14"/>
          <p:cNvSpPr/>
          <p:nvPr/>
        </p:nvSpPr>
        <p:spPr>
          <a:xfrm>
            <a:off x="4500562" y="2500306"/>
            <a:ext cx="3286148" cy="1428760"/>
          </a:xfrm>
          <a:prstGeom prst="flowChartTerminator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Picture 2" descr="C:\Users\sad\Desktop\ЕКОНОМІКА\ІРИНА - економіка\Ірина ЕКОНОМІКА\Що можна придбати за гроші а що ні\Що можна придбати за гроші а що ні\Документ8(2).png"/>
          <p:cNvPicPr>
            <a:picLocks noChangeAspect="1" noChangeArrowheads="1"/>
          </p:cNvPicPr>
          <p:nvPr/>
        </p:nvPicPr>
        <p:blipFill>
          <a:blip r:embed="rId4"/>
          <a:srcRect l="24219" t="32319" r="23437" b="32318"/>
          <a:stretch>
            <a:fillRect/>
          </a:stretch>
        </p:blipFill>
        <p:spPr bwMode="auto">
          <a:xfrm>
            <a:off x="5214942" y="2714620"/>
            <a:ext cx="2058750" cy="1080000"/>
          </a:xfrm>
          <a:prstGeom prst="rect">
            <a:avLst/>
          </a:prstGeom>
          <a:noFill/>
        </p:spPr>
      </p:pic>
      <p:pic>
        <p:nvPicPr>
          <p:cNvPr id="12" name="Picture 4" descr="C:\Users\sad\Desktop\ЕКОНОМІКА\Анна\Анна\У світі грошей\02.jpg"/>
          <p:cNvPicPr>
            <a:picLocks noChangeAspect="1" noChangeArrowheads="1"/>
          </p:cNvPicPr>
          <p:nvPr/>
        </p:nvPicPr>
        <p:blipFill>
          <a:blip r:embed="rId6"/>
          <a:srcRect l="6048" t="13190" r="54735" b="54445"/>
          <a:stretch>
            <a:fillRect/>
          </a:stretch>
        </p:blipFill>
        <p:spPr bwMode="auto">
          <a:xfrm>
            <a:off x="500034" y="1052736"/>
            <a:ext cx="3249013" cy="3981620"/>
          </a:xfrm>
          <a:prstGeom prst="round2DiagRect">
            <a:avLst/>
          </a:prstGeom>
          <a:noFill/>
          <a:ln w="28575">
            <a:solidFill>
              <a:srgbClr val="7030A0"/>
            </a:solidFill>
            <a:prstDash val="sysDash"/>
          </a:ln>
        </p:spPr>
      </p:pic>
      <p:sp>
        <p:nvSpPr>
          <p:cNvPr id="14" name="Прямокутник 13"/>
          <p:cNvSpPr/>
          <p:nvPr/>
        </p:nvSpPr>
        <p:spPr>
          <a:xfrm>
            <a:off x="511581" y="4710320"/>
            <a:ext cx="3249013" cy="64807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0070C0"/>
                </a:solidFill>
              </a:rPr>
              <a:t>ЛЮБОВ</a:t>
            </a:r>
            <a:endParaRPr lang="uk-UA" sz="32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sad\Desktop\ЕКОНОМІКА\Екон. картинки\zelenyj_2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-136526"/>
            <a:ext cx="9143999" cy="699452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54164"/>
          </a:xfrm>
        </p:spPr>
        <p:txBody>
          <a:bodyPr>
            <a:normAutofit/>
          </a:bodyPr>
          <a:lstStyle/>
          <a:p>
            <a:r>
              <a:rPr lang="uk-UA" dirty="0" smtClean="0"/>
              <a:t>                     </a:t>
            </a:r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cs typeface="Times New Roman" pitchFamily="18" charset="0"/>
              </a:rPr>
              <a:t>Купиш чи ні?                     </a:t>
            </a:r>
            <a:br>
              <a:rPr lang="uk-UA" sz="40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cs typeface="Times New Roman" pitchFamily="18" charset="0"/>
              </a:rPr>
            </a:br>
            <a:r>
              <a:rPr lang="uk-UA" sz="4000" b="1" i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cs typeface="Times New Roman" pitchFamily="18" charset="0"/>
              </a:rPr>
              <a:t>                   Поясни</a:t>
            </a:r>
            <a:endParaRPr lang="ru-RU" sz="4000" b="1" i="1" dirty="0">
              <a:solidFill>
                <a:schemeClr val="accent2">
                  <a:lumMod val="75000"/>
                </a:schemeClr>
              </a:solidFill>
              <a:latin typeface="Book Antiqua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r>
              <a:rPr lang="uk-UA" dirty="0" smtClean="0"/>
              <a:t>                              </a:t>
            </a:r>
            <a:endParaRPr lang="ru-RU" dirty="0"/>
          </a:p>
        </p:txBody>
      </p:sp>
      <p:pic>
        <p:nvPicPr>
          <p:cNvPr id="7" name="Picture 2" descr="C:\Users\sad\Desktop\ЕКОНОМІКА\ІРИНА - економіка\Ірина ЕКОНОМІКА\Що можна придбати за гроші а що ні\Що можна придбати за гроші а що ні\Документ8(3).png"/>
          <p:cNvPicPr>
            <a:picLocks noChangeAspect="1" noChangeArrowheads="1"/>
          </p:cNvPicPr>
          <p:nvPr/>
        </p:nvPicPr>
        <p:blipFill>
          <a:blip r:embed="rId3"/>
          <a:srcRect l="24219" t="32048" r="24218" b="32589"/>
          <a:stretch>
            <a:fillRect/>
          </a:stretch>
        </p:blipFill>
        <p:spPr bwMode="auto">
          <a:xfrm>
            <a:off x="500034" y="5572140"/>
            <a:ext cx="2025000" cy="1080000"/>
          </a:xfrm>
          <a:prstGeom prst="rect">
            <a:avLst/>
          </a:prstGeom>
          <a:noFill/>
        </p:spPr>
      </p:pic>
      <p:pic>
        <p:nvPicPr>
          <p:cNvPr id="8" name="Picture 2" descr="C:\Users\sad\Desktop\ЕКОНОМІКА\ІРИНА - економіка\Ірина ЕКОНОМІКА\Що можна придбати за гроші а що ні\Що можна придбати за гроші а що ні\Документ8(2).png"/>
          <p:cNvPicPr>
            <a:picLocks noChangeAspect="1" noChangeArrowheads="1"/>
          </p:cNvPicPr>
          <p:nvPr/>
        </p:nvPicPr>
        <p:blipFill>
          <a:blip r:embed="rId4"/>
          <a:srcRect l="24219" t="32319" r="23437" b="32318"/>
          <a:stretch>
            <a:fillRect/>
          </a:stretch>
        </p:blipFill>
        <p:spPr bwMode="auto">
          <a:xfrm>
            <a:off x="6500826" y="5572140"/>
            <a:ext cx="2058750" cy="1080000"/>
          </a:xfrm>
          <a:prstGeom prst="rect">
            <a:avLst/>
          </a:prstGeom>
          <a:noFill/>
        </p:spPr>
      </p:pic>
      <p:pic>
        <p:nvPicPr>
          <p:cNvPr id="9" name="Picture 5" descr="D:\Dyvosvit\Картинки\skola1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49098" y="1060025"/>
            <a:ext cx="1570909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Выноска со стрелками влево/вправо 9"/>
          <p:cNvSpPr/>
          <p:nvPr/>
        </p:nvSpPr>
        <p:spPr>
          <a:xfrm>
            <a:off x="3000364" y="5857892"/>
            <a:ext cx="2714644" cy="718948"/>
          </a:xfrm>
          <a:prstGeom prst="leftRightArrowCallou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uk-UA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ru-RU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Блок-схема: знак завершения 14"/>
          <p:cNvSpPr/>
          <p:nvPr/>
        </p:nvSpPr>
        <p:spPr>
          <a:xfrm>
            <a:off x="4500562" y="2500306"/>
            <a:ext cx="3286148" cy="1428760"/>
          </a:xfrm>
          <a:prstGeom prst="flowChartTerminator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" name="Picture 2" descr="C:\Users\sad\Desktop\ЕКОНОМІКА\ІРИНА - економіка\Ірина ЕКОНОМІКА\Що можна придбати за гроші а що ні\Що можна придбати за гроші а що ні\Документ8(3).png"/>
          <p:cNvPicPr>
            <a:picLocks noChangeAspect="1" noChangeArrowheads="1"/>
          </p:cNvPicPr>
          <p:nvPr/>
        </p:nvPicPr>
        <p:blipFill>
          <a:blip r:embed="rId3"/>
          <a:srcRect l="24219" t="32048" r="24218" b="32589"/>
          <a:stretch>
            <a:fillRect/>
          </a:stretch>
        </p:blipFill>
        <p:spPr bwMode="auto">
          <a:xfrm>
            <a:off x="5143504" y="2643182"/>
            <a:ext cx="2025000" cy="1080000"/>
          </a:xfrm>
          <a:prstGeom prst="rect">
            <a:avLst/>
          </a:prstGeom>
          <a:noFill/>
        </p:spPr>
      </p:pic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357158" y="857232"/>
            <a:ext cx="3643338" cy="4357718"/>
          </a:xfrm>
          <a:prstGeom prst="round2DiagRect">
            <a:avLst/>
          </a:prstGeom>
          <a:solidFill>
            <a:schemeClr val="bg1"/>
          </a:solidFill>
          <a:ln w="28575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50" name="Picture 2" descr="C:\Users\sad\Desktop\ЕКОНОМІКА\Екон. картинки\magaz.jpg"/>
          <p:cNvPicPr>
            <a:picLocks noChangeAspect="1" noChangeArrowheads="1"/>
          </p:cNvPicPr>
          <p:nvPr/>
        </p:nvPicPr>
        <p:blipFill>
          <a:blip r:embed="rId6"/>
          <a:srcRect b="5742"/>
          <a:stretch>
            <a:fillRect/>
          </a:stretch>
        </p:blipFill>
        <p:spPr bwMode="auto">
          <a:xfrm>
            <a:off x="428596" y="2000240"/>
            <a:ext cx="3495146" cy="2714644"/>
          </a:xfrm>
          <a:prstGeom prst="rect">
            <a:avLst/>
          </a:prstGeom>
          <a:noFill/>
        </p:spPr>
      </p:pic>
      <p:sp>
        <p:nvSpPr>
          <p:cNvPr id="13" name="Прямокутник 12"/>
          <p:cNvSpPr/>
          <p:nvPr/>
        </p:nvSpPr>
        <p:spPr>
          <a:xfrm>
            <a:off x="357157" y="4710320"/>
            <a:ext cx="3650555" cy="64807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0070C0"/>
                </a:solidFill>
              </a:rPr>
              <a:t>ПОДАРУНКИ</a:t>
            </a:r>
            <a:endParaRPr lang="uk-UA" sz="32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sad\Desktop\ЕКОНОМІКА\Екон. картинки\zelenyj_2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-136526"/>
            <a:ext cx="9143999" cy="699452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54164"/>
          </a:xfrm>
        </p:spPr>
        <p:txBody>
          <a:bodyPr>
            <a:normAutofit/>
          </a:bodyPr>
          <a:lstStyle/>
          <a:p>
            <a:r>
              <a:rPr lang="uk-UA" dirty="0" smtClean="0"/>
              <a:t>                     </a:t>
            </a:r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cs typeface="Times New Roman" pitchFamily="18" charset="0"/>
              </a:rPr>
              <a:t>Купиш чи ні?                     </a:t>
            </a:r>
            <a:br>
              <a:rPr lang="uk-UA" sz="40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cs typeface="Times New Roman" pitchFamily="18" charset="0"/>
              </a:rPr>
            </a:br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cs typeface="Times New Roman" pitchFamily="18" charset="0"/>
              </a:rPr>
              <a:t>                   </a:t>
            </a:r>
            <a:r>
              <a:rPr lang="uk-UA" sz="4000" b="1" i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cs typeface="Times New Roman" pitchFamily="18" charset="0"/>
              </a:rPr>
              <a:t>Поясни</a:t>
            </a:r>
            <a:endParaRPr lang="ru-RU" sz="4000" b="1" i="1" dirty="0">
              <a:solidFill>
                <a:schemeClr val="accent2">
                  <a:lumMod val="75000"/>
                </a:schemeClr>
              </a:solidFill>
              <a:latin typeface="Book Antiqua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r>
              <a:rPr lang="uk-UA" dirty="0" smtClean="0"/>
              <a:t>                              </a:t>
            </a:r>
            <a:endParaRPr lang="ru-RU" dirty="0"/>
          </a:p>
        </p:txBody>
      </p:sp>
      <p:pic>
        <p:nvPicPr>
          <p:cNvPr id="7" name="Picture 2" descr="C:\Users\sad\Desktop\ЕКОНОМІКА\ІРИНА - економіка\Ірина ЕКОНОМІКА\Що можна придбати за гроші а що ні\Що можна придбати за гроші а що ні\Документ8(3).png"/>
          <p:cNvPicPr>
            <a:picLocks noChangeAspect="1" noChangeArrowheads="1"/>
          </p:cNvPicPr>
          <p:nvPr/>
        </p:nvPicPr>
        <p:blipFill>
          <a:blip r:embed="rId3"/>
          <a:srcRect l="24219" t="32048" r="24218" b="32589"/>
          <a:stretch>
            <a:fillRect/>
          </a:stretch>
        </p:blipFill>
        <p:spPr bwMode="auto">
          <a:xfrm>
            <a:off x="500034" y="5572140"/>
            <a:ext cx="2025000" cy="1080000"/>
          </a:xfrm>
          <a:prstGeom prst="rect">
            <a:avLst/>
          </a:prstGeom>
          <a:noFill/>
        </p:spPr>
      </p:pic>
      <p:pic>
        <p:nvPicPr>
          <p:cNvPr id="8" name="Picture 2" descr="C:\Users\sad\Desktop\ЕКОНОМІКА\ІРИНА - економіка\Ірина ЕКОНОМІКА\Що можна придбати за гроші а що ні\Що можна придбати за гроші а що ні\Документ8(2).png"/>
          <p:cNvPicPr>
            <a:picLocks noChangeAspect="1" noChangeArrowheads="1"/>
          </p:cNvPicPr>
          <p:nvPr/>
        </p:nvPicPr>
        <p:blipFill>
          <a:blip r:embed="rId4"/>
          <a:srcRect l="24219" t="32319" r="23437" b="32318"/>
          <a:stretch>
            <a:fillRect/>
          </a:stretch>
        </p:blipFill>
        <p:spPr bwMode="auto">
          <a:xfrm>
            <a:off x="6500826" y="5572140"/>
            <a:ext cx="2058750" cy="1080000"/>
          </a:xfrm>
          <a:prstGeom prst="rect">
            <a:avLst/>
          </a:prstGeom>
          <a:noFill/>
        </p:spPr>
      </p:pic>
      <p:pic>
        <p:nvPicPr>
          <p:cNvPr id="9" name="Picture 5" descr="D:\Dyvosvit\Картинки\skola1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80312" y="987231"/>
            <a:ext cx="1570909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Выноска со стрелками влево/вправо 9"/>
          <p:cNvSpPr/>
          <p:nvPr/>
        </p:nvSpPr>
        <p:spPr>
          <a:xfrm>
            <a:off x="3000364" y="5857892"/>
            <a:ext cx="2714644" cy="718948"/>
          </a:xfrm>
          <a:prstGeom prst="leftRightArrowCallou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uk-UA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ru-RU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Блок-схема: знак завершения 14"/>
          <p:cNvSpPr/>
          <p:nvPr/>
        </p:nvSpPr>
        <p:spPr>
          <a:xfrm>
            <a:off x="4500562" y="2500306"/>
            <a:ext cx="3286148" cy="1428760"/>
          </a:xfrm>
          <a:prstGeom prst="flowChartTerminator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Picture 2" descr="C:\Users\sad\Desktop\ЕКОНОМІКА\ІРИНА - економіка\Ірина ЕКОНОМІКА\Що можна придбати за гроші а що ні\Що можна придбати за гроші а що ні\Документ8(2).png"/>
          <p:cNvPicPr>
            <a:picLocks noChangeAspect="1" noChangeArrowheads="1"/>
          </p:cNvPicPr>
          <p:nvPr/>
        </p:nvPicPr>
        <p:blipFill>
          <a:blip r:embed="rId4"/>
          <a:srcRect l="24219" t="32319" r="23437" b="32318"/>
          <a:stretch>
            <a:fillRect/>
          </a:stretch>
        </p:blipFill>
        <p:spPr bwMode="auto">
          <a:xfrm>
            <a:off x="5214942" y="2714620"/>
            <a:ext cx="2058750" cy="1080000"/>
          </a:xfrm>
          <a:prstGeom prst="rect">
            <a:avLst/>
          </a:prstGeom>
          <a:noFill/>
        </p:spPr>
      </p:pic>
      <p:pic>
        <p:nvPicPr>
          <p:cNvPr id="12" name="Picture 3" descr="C:\Users\sad\Desktop\ЕКОНОМІКА\Анна\Анна\У світі грошей\02.jpg"/>
          <p:cNvPicPr>
            <a:picLocks noChangeAspect="1" noChangeArrowheads="1"/>
          </p:cNvPicPr>
          <p:nvPr/>
        </p:nvPicPr>
        <p:blipFill>
          <a:blip r:embed="rId6"/>
          <a:srcRect l="54725" t="14285" r="5586" b="53969"/>
          <a:stretch>
            <a:fillRect/>
          </a:stretch>
        </p:blipFill>
        <p:spPr bwMode="auto">
          <a:xfrm>
            <a:off x="500034" y="1316476"/>
            <a:ext cx="3293942" cy="3764503"/>
          </a:xfrm>
          <a:prstGeom prst="round2DiagRect">
            <a:avLst/>
          </a:prstGeom>
          <a:noFill/>
          <a:ln w="28575">
            <a:solidFill>
              <a:srgbClr val="7030A0"/>
            </a:solidFill>
            <a:prstDash val="sysDash"/>
          </a:ln>
        </p:spPr>
      </p:pic>
      <p:sp>
        <p:nvSpPr>
          <p:cNvPr id="14" name="Прямокутник 13"/>
          <p:cNvSpPr/>
          <p:nvPr/>
        </p:nvSpPr>
        <p:spPr>
          <a:xfrm>
            <a:off x="500034" y="4756943"/>
            <a:ext cx="3293942" cy="64807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0070C0"/>
                </a:solidFill>
              </a:rPr>
              <a:t>ЗНАННЯ</a:t>
            </a:r>
            <a:endParaRPr lang="uk-UA" sz="32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605</TotalTime>
  <Words>264</Words>
  <Application>Microsoft Office PowerPoint</Application>
  <PresentationFormat>Екран (4:3)</PresentationFormat>
  <Paragraphs>274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25</vt:i4>
      </vt:variant>
    </vt:vector>
  </HeadingPairs>
  <TitlesOfParts>
    <vt:vector size="26" baseType="lpstr">
      <vt:lpstr>Тема Office</vt:lpstr>
      <vt:lpstr>ЕКОНОМІЧНА ГРА:  Що можна придбати                        за гроші, а що ні?                                   </vt:lpstr>
      <vt:lpstr>Що можна придбати за гроші,  а що ні?</vt:lpstr>
      <vt:lpstr>ПРАВИЛА ГРИ: ВИБЕРИ  ВІДПОВІДЬ,                                                             ЩО, НА ТВОЮ ДУМКУ, Є ПРАВИЛЬНОЮ,  ПОЯСНИ СВІЙ ВИБІР</vt:lpstr>
      <vt:lpstr>                     Купиш чи ні?                                         Поясни</vt:lpstr>
      <vt:lpstr>                     Купиш чи ні?                                         Поясни</vt:lpstr>
      <vt:lpstr>                     Купиш чи ні?                                         Поясни</vt:lpstr>
      <vt:lpstr>                     Купиш чи ні?                                         Поясни</vt:lpstr>
      <vt:lpstr>                     Купиш чи ні?                                         Поясни</vt:lpstr>
      <vt:lpstr>                     Купиш чи ні?                                         Поясни</vt:lpstr>
      <vt:lpstr>                     Купиш чи ні?                                         Поясни</vt:lpstr>
      <vt:lpstr>                     Купиш чи ні?                                         Поясни</vt:lpstr>
      <vt:lpstr>                     Купиш чи ні?                                         Поясни  </vt:lpstr>
      <vt:lpstr>                     Купиш чи ні?                                         Поясни</vt:lpstr>
      <vt:lpstr>                     Купиш чи ні?                                         Поясни</vt:lpstr>
      <vt:lpstr>                     Купиш чи ні?                                         Поясни</vt:lpstr>
      <vt:lpstr>                     Купиш чи ні?                                         Поясни</vt:lpstr>
      <vt:lpstr>                     Купиш чи ні?                                         Поясни</vt:lpstr>
      <vt:lpstr>                     Купиш чи ні?                                         Поясни</vt:lpstr>
      <vt:lpstr>                     Купиш чи ні?                                         Поясни</vt:lpstr>
      <vt:lpstr>                     Купиш чи ні?                                         Поясни</vt:lpstr>
      <vt:lpstr>                     Купиш чи ні?                                         Поясни</vt:lpstr>
      <vt:lpstr>                     Купиш чи ні?                                         Поясни</vt:lpstr>
      <vt:lpstr>                     Купиш чи ні?                                         Поясни</vt:lpstr>
      <vt:lpstr>                               </vt:lpstr>
      <vt:lpstr>                            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Дидактична гра  “Що можна придбати за гроші, а що ні?</dc:title>
  <dc:creator>sad</dc:creator>
  <cp:lastModifiedBy>АДМІН</cp:lastModifiedBy>
  <cp:revision>71</cp:revision>
  <dcterms:created xsi:type="dcterms:W3CDTF">2016-12-04T14:46:25Z</dcterms:created>
  <dcterms:modified xsi:type="dcterms:W3CDTF">2023-01-15T13:26:57Z</dcterms:modified>
</cp:coreProperties>
</file>